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handoutMasterIdLst>
    <p:handoutMasterId r:id="rId40"/>
  </p:handoutMasterIdLst>
  <p:sldIdLst>
    <p:sldId id="265" r:id="rId5"/>
    <p:sldId id="271" r:id="rId6"/>
    <p:sldId id="407" r:id="rId7"/>
    <p:sldId id="357" r:id="rId8"/>
    <p:sldId id="324" r:id="rId9"/>
    <p:sldId id="358" r:id="rId10"/>
    <p:sldId id="359" r:id="rId11"/>
    <p:sldId id="360" r:id="rId12"/>
    <p:sldId id="363" r:id="rId13"/>
    <p:sldId id="275" r:id="rId14"/>
    <p:sldId id="326" r:id="rId15"/>
    <p:sldId id="327" r:id="rId16"/>
    <p:sldId id="328" r:id="rId17"/>
    <p:sldId id="402" r:id="rId18"/>
    <p:sldId id="298" r:id="rId19"/>
    <p:sldId id="376" r:id="rId20"/>
    <p:sldId id="380" r:id="rId21"/>
    <p:sldId id="344" r:id="rId22"/>
    <p:sldId id="406" r:id="rId23"/>
    <p:sldId id="385" r:id="rId24"/>
    <p:sldId id="384" r:id="rId25"/>
    <p:sldId id="369" r:id="rId26"/>
    <p:sldId id="366" r:id="rId27"/>
    <p:sldId id="367" r:id="rId28"/>
    <p:sldId id="382" r:id="rId29"/>
    <p:sldId id="364" r:id="rId30"/>
    <p:sldId id="370" r:id="rId31"/>
    <p:sldId id="408" r:id="rId32"/>
    <p:sldId id="386" r:id="rId33"/>
    <p:sldId id="347" r:id="rId34"/>
    <p:sldId id="399" r:id="rId35"/>
    <p:sldId id="391" r:id="rId36"/>
    <p:sldId id="392" r:id="rId37"/>
    <p:sldId id="404" r:id="rId38"/>
  </p:sldIdLst>
  <p:sldSz cx="12192000" cy="6858000"/>
  <p:notesSz cx="9928225"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ottje, P." initials="SP" lastIdx="0" clrIdx="0"/>
  <p:cmAuthor id="2" name="Hendriks, M.J. (Marjolein)" initials="HM(" lastIdx="12" clrIdx="1"/>
  <p:cmAuthor id="3" name="Bloemendal, E. (Evelien)" initials="BE("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4"/>
    <a:srgbClr val="00373E"/>
    <a:srgbClr val="CED9E5"/>
    <a:srgbClr val="F07814"/>
    <a:srgbClr val="003741"/>
    <a:srgbClr val="001642"/>
    <a:srgbClr val="E89E00"/>
    <a:srgbClr val="6AB65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2AAB3-9C94-31A6-5232-5C93AF17EA62}" v="22" dt="2023-08-23T10:53:45.014"/>
    <p1510:client id="{289EB12F-D610-A08F-469A-869FB1F80C63}" v="3" dt="2023-08-29T10:21:19.166"/>
    <p1510:client id="{2A422B60-8289-EEE9-04E9-EF10AF6ED095}" v="14" dt="2023-08-29T10:04:40.200"/>
    <p1510:client id="{64D866FB-7875-F056-2324-1B5080B1E1FE}" v="144" dt="2023-09-07T08:24:24.074"/>
    <p1510:client id="{C5BCFD6E-F17D-BABF-8C0C-6AE17E472BDA}" v="528" dt="2023-09-06T14:24:28.623"/>
    <p1510:client id="{D48A56DB-0E20-8E69-7076-89AB257C04B6}" v="142" dt="2023-08-28T11:56:18.999"/>
    <p1510:client id="{DE2A6281-16BE-E368-ACE9-11E224F4F926}" v="46" dt="2023-08-22T15:11:45.44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61" autoAdjust="0"/>
    <p:restoredTop sz="76019" autoAdjust="0"/>
  </p:normalViewPr>
  <p:slideViewPr>
    <p:cSldViewPr snapToGrid="0">
      <p:cViewPr varScale="1">
        <p:scale>
          <a:sx n="41" d="100"/>
          <a:sy n="41" d="100"/>
        </p:scale>
        <p:origin x="2118" y="60"/>
      </p:cViewPr>
      <p:guideLst>
        <p:guide orient="horz" pos="2160"/>
        <p:guide pos="3840"/>
      </p:guideLst>
    </p:cSldViewPr>
  </p:slideViewPr>
  <p:outlineViewPr>
    <p:cViewPr>
      <p:scale>
        <a:sx n="33" d="100"/>
        <a:sy n="33" d="100"/>
      </p:scale>
      <p:origin x="0" y="-7680"/>
    </p:cViewPr>
  </p:outlineViewPr>
  <p:notesTextViewPr>
    <p:cViewPr>
      <p:scale>
        <a:sx n="1" d="1"/>
        <a:sy n="1" d="1"/>
      </p:scale>
      <p:origin x="0" y="0"/>
    </p:cViewPr>
  </p:notesTextViewPr>
  <p:notesViewPr>
    <p:cSldViewPr snapToGrid="0">
      <p:cViewPr varScale="1">
        <p:scale>
          <a:sx n="62" d="100"/>
          <a:sy n="62" d="100"/>
        </p:scale>
        <p:origin x="337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ottje, P." userId="S::p.slottje@amsterdamumc.nl::213cceba-dda4-4aff-a8a8-d7eba7f79f63" providerId="AD" clId="Web-{64D866FB-7875-F056-2324-1B5080B1E1FE}"/>
    <pc:docChg chg="addSld delSld modSld sldOrd">
      <pc:chgData name="Slottje, P." userId="S::p.slottje@amsterdamumc.nl::213cceba-dda4-4aff-a8a8-d7eba7f79f63" providerId="AD" clId="Web-{64D866FB-7875-F056-2324-1B5080B1E1FE}" dt="2023-09-07T08:24:24.074" v="76"/>
      <pc:docMkLst>
        <pc:docMk/>
      </pc:docMkLst>
      <pc:sldChg chg="del">
        <pc:chgData name="Slottje, P." userId="S::p.slottje@amsterdamumc.nl::213cceba-dda4-4aff-a8a8-d7eba7f79f63" providerId="AD" clId="Web-{64D866FB-7875-F056-2324-1B5080B1E1FE}" dt="2023-09-07T08:24:24.074" v="76"/>
        <pc:sldMkLst>
          <pc:docMk/>
          <pc:sldMk cId="2660536094" sldId="372"/>
        </pc:sldMkLst>
      </pc:sldChg>
      <pc:sldChg chg="ord">
        <pc:chgData name="Slottje, P." userId="S::p.slottje@amsterdamumc.nl::213cceba-dda4-4aff-a8a8-d7eba7f79f63" providerId="AD" clId="Web-{64D866FB-7875-F056-2324-1B5080B1E1FE}" dt="2023-09-07T08:19:55.284" v="2"/>
        <pc:sldMkLst>
          <pc:docMk/>
          <pc:sldMk cId="2920192226" sldId="384"/>
        </pc:sldMkLst>
      </pc:sldChg>
      <pc:sldChg chg="ord">
        <pc:chgData name="Slottje, P." userId="S::p.slottje@amsterdamumc.nl::213cceba-dda4-4aff-a8a8-d7eba7f79f63" providerId="AD" clId="Web-{64D866FB-7875-F056-2324-1B5080B1E1FE}" dt="2023-09-07T08:19:52.862" v="1"/>
        <pc:sldMkLst>
          <pc:docMk/>
          <pc:sldMk cId="3779973971" sldId="385"/>
        </pc:sldMkLst>
      </pc:sldChg>
      <pc:sldChg chg="modSp">
        <pc:chgData name="Slottje, P." userId="S::p.slottje@amsterdamumc.nl::213cceba-dda4-4aff-a8a8-d7eba7f79f63" providerId="AD" clId="Web-{64D866FB-7875-F056-2324-1B5080B1E1FE}" dt="2023-09-07T08:21:28.740" v="32" actId="20577"/>
        <pc:sldMkLst>
          <pc:docMk/>
          <pc:sldMk cId="3176838173" sldId="392"/>
        </pc:sldMkLst>
        <pc:spChg chg="mod">
          <ac:chgData name="Slottje, P." userId="S::p.slottje@amsterdamumc.nl::213cceba-dda4-4aff-a8a8-d7eba7f79f63" providerId="AD" clId="Web-{64D866FB-7875-F056-2324-1B5080B1E1FE}" dt="2023-09-07T08:21:28.740" v="32" actId="20577"/>
          <ac:spMkLst>
            <pc:docMk/>
            <pc:sldMk cId="3176838173" sldId="392"/>
            <ac:spMk id="3" creationId="{00000000-0000-0000-0000-000000000000}"/>
          </ac:spMkLst>
        </pc:spChg>
      </pc:sldChg>
      <pc:sldChg chg="del">
        <pc:chgData name="Slottje, P." userId="S::p.slottje@amsterdamumc.nl::213cceba-dda4-4aff-a8a8-d7eba7f79f63" providerId="AD" clId="Web-{64D866FB-7875-F056-2324-1B5080B1E1FE}" dt="2023-09-07T08:21:30.319" v="33"/>
        <pc:sldMkLst>
          <pc:docMk/>
          <pc:sldMk cId="3584824977" sldId="393"/>
        </pc:sldMkLst>
      </pc:sldChg>
      <pc:sldChg chg="del">
        <pc:chgData name="Slottje, P." userId="S::p.slottje@amsterdamumc.nl::213cceba-dda4-4aff-a8a8-d7eba7f79f63" providerId="AD" clId="Web-{64D866FB-7875-F056-2324-1B5080B1E1FE}" dt="2023-09-07T08:22:48.758" v="47"/>
        <pc:sldMkLst>
          <pc:docMk/>
          <pc:sldMk cId="979086890" sldId="396"/>
        </pc:sldMkLst>
      </pc:sldChg>
      <pc:sldChg chg="del">
        <pc:chgData name="Slottje, P." userId="S::p.slottje@amsterdamumc.nl::213cceba-dda4-4aff-a8a8-d7eba7f79f63" providerId="AD" clId="Web-{64D866FB-7875-F056-2324-1B5080B1E1FE}" dt="2023-09-07T08:22:48.743" v="46"/>
        <pc:sldMkLst>
          <pc:docMk/>
          <pc:sldMk cId="3580591527" sldId="397"/>
        </pc:sldMkLst>
      </pc:sldChg>
      <pc:sldChg chg="modSp del">
        <pc:chgData name="Slottje, P." userId="S::p.slottje@amsterdamumc.nl::213cceba-dda4-4aff-a8a8-d7eba7f79f63" providerId="AD" clId="Web-{64D866FB-7875-F056-2324-1B5080B1E1FE}" dt="2023-09-07T08:23:53.573" v="74"/>
        <pc:sldMkLst>
          <pc:docMk/>
          <pc:sldMk cId="2171040978" sldId="398"/>
        </pc:sldMkLst>
        <pc:spChg chg="mod">
          <ac:chgData name="Slottje, P." userId="S::p.slottje@amsterdamumc.nl::213cceba-dda4-4aff-a8a8-d7eba7f79f63" providerId="AD" clId="Web-{64D866FB-7875-F056-2324-1B5080B1E1FE}" dt="2023-09-07T08:22:47.024" v="45" actId="20577"/>
          <ac:spMkLst>
            <pc:docMk/>
            <pc:sldMk cId="2171040978" sldId="398"/>
            <ac:spMk id="2" creationId="{ED2A03F7-E2D1-4619-BBE0-B279D0280712}"/>
          </ac:spMkLst>
        </pc:spChg>
        <pc:spChg chg="mod">
          <ac:chgData name="Slottje, P." userId="S::p.slottje@amsterdamumc.nl::213cceba-dda4-4aff-a8a8-d7eba7f79f63" providerId="AD" clId="Web-{64D866FB-7875-F056-2324-1B5080B1E1FE}" dt="2023-09-07T08:23:39.369" v="73" actId="20577"/>
          <ac:spMkLst>
            <pc:docMk/>
            <pc:sldMk cId="2171040978" sldId="398"/>
            <ac:spMk id="5" creationId="{00000000-0000-0000-0000-000000000000}"/>
          </ac:spMkLst>
        </pc:spChg>
      </pc:sldChg>
      <pc:sldChg chg="modSp">
        <pc:chgData name="Slottje, P." userId="S::p.slottje@amsterdamumc.nl::213cceba-dda4-4aff-a8a8-d7eba7f79f63" providerId="AD" clId="Web-{64D866FB-7875-F056-2324-1B5080B1E1FE}" dt="2023-09-07T08:20:15.160" v="4" actId="20577"/>
        <pc:sldMkLst>
          <pc:docMk/>
          <pc:sldMk cId="2937336246" sldId="404"/>
        </pc:sldMkLst>
        <pc:spChg chg="mod">
          <ac:chgData name="Slottje, P." userId="S::p.slottje@amsterdamumc.nl::213cceba-dda4-4aff-a8a8-d7eba7f79f63" providerId="AD" clId="Web-{64D866FB-7875-F056-2324-1B5080B1E1FE}" dt="2023-09-07T08:20:15.160" v="4" actId="20577"/>
          <ac:spMkLst>
            <pc:docMk/>
            <pc:sldMk cId="2937336246" sldId="404"/>
            <ac:spMk id="3" creationId="{12D160F0-CDA7-42C4-9086-FFFCE783D952}"/>
          </ac:spMkLst>
        </pc:spChg>
      </pc:sldChg>
      <pc:sldChg chg="add">
        <pc:chgData name="Slottje, P." userId="S::p.slottje@amsterdamumc.nl::213cceba-dda4-4aff-a8a8-d7eba7f79f63" providerId="AD" clId="Web-{64D866FB-7875-F056-2324-1B5080B1E1FE}" dt="2023-09-07T08:24:01.136" v="75"/>
        <pc:sldMkLst>
          <pc:docMk/>
          <pc:sldMk cId="157344910" sldId="408"/>
        </pc:sldMkLst>
      </pc:sldChg>
      <pc:sldChg chg="del">
        <pc:chgData name="Slottje, P." userId="S::p.slottje@amsterdamumc.nl::213cceba-dda4-4aff-a8a8-d7eba7f79f63" providerId="AD" clId="Web-{64D866FB-7875-F056-2324-1B5080B1E1FE}" dt="2023-09-07T08:21:49.600" v="34"/>
        <pc:sldMkLst>
          <pc:docMk/>
          <pc:sldMk cId="3583665301" sldId="4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2527" cy="340570"/>
          </a:xfrm>
          <a:prstGeom prst="rect">
            <a:avLst/>
          </a:prstGeom>
        </p:spPr>
        <p:txBody>
          <a:bodyPr vert="horz" lIns="88230" tIns="44115" rIns="88230" bIns="44115" rtlCol="0"/>
          <a:lstStyle>
            <a:lvl1pPr algn="l">
              <a:defRPr sz="1200"/>
            </a:lvl1pPr>
          </a:lstStyle>
          <a:p>
            <a:endParaRPr lang="nl-NL"/>
          </a:p>
        </p:txBody>
      </p:sp>
      <p:sp>
        <p:nvSpPr>
          <p:cNvPr id="3" name="Tijdelijke aanduiding voor datum 2"/>
          <p:cNvSpPr>
            <a:spLocks noGrp="1"/>
          </p:cNvSpPr>
          <p:nvPr>
            <p:ph type="dt" sz="quarter" idx="1"/>
          </p:nvPr>
        </p:nvSpPr>
        <p:spPr>
          <a:xfrm>
            <a:off x="5623479" y="0"/>
            <a:ext cx="4302527" cy="340570"/>
          </a:xfrm>
          <a:prstGeom prst="rect">
            <a:avLst/>
          </a:prstGeom>
        </p:spPr>
        <p:txBody>
          <a:bodyPr vert="horz" lIns="88230" tIns="44115" rIns="88230" bIns="44115" rtlCol="0"/>
          <a:lstStyle>
            <a:lvl1pPr algn="r">
              <a:defRPr sz="1200"/>
            </a:lvl1pPr>
          </a:lstStyle>
          <a:p>
            <a:fld id="{016F51AB-D1AF-4A30-9AD5-FFAC58C6C3AB}" type="datetimeFigureOut">
              <a:rPr lang="nl-NL" smtClean="0"/>
              <a:t>7-9-2023</a:t>
            </a:fld>
            <a:endParaRPr lang="nl-NL"/>
          </a:p>
        </p:txBody>
      </p:sp>
      <p:sp>
        <p:nvSpPr>
          <p:cNvPr id="4" name="Tijdelijke aanduiding voor voettekst 3"/>
          <p:cNvSpPr>
            <a:spLocks noGrp="1"/>
          </p:cNvSpPr>
          <p:nvPr>
            <p:ph type="ftr" sz="quarter" idx="2"/>
          </p:nvPr>
        </p:nvSpPr>
        <p:spPr>
          <a:xfrm>
            <a:off x="0" y="6457106"/>
            <a:ext cx="4302527" cy="340570"/>
          </a:xfrm>
          <a:prstGeom prst="rect">
            <a:avLst/>
          </a:prstGeom>
        </p:spPr>
        <p:txBody>
          <a:bodyPr vert="horz" lIns="88230" tIns="44115" rIns="88230" bIns="44115"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623479" y="6457106"/>
            <a:ext cx="4302527" cy="340570"/>
          </a:xfrm>
          <a:prstGeom prst="rect">
            <a:avLst/>
          </a:prstGeom>
        </p:spPr>
        <p:txBody>
          <a:bodyPr vert="horz" lIns="88230" tIns="44115" rIns="88230" bIns="44115" rtlCol="0" anchor="b"/>
          <a:lstStyle>
            <a:lvl1pPr algn="r">
              <a:defRPr sz="1200"/>
            </a:lvl1pPr>
          </a:lstStyle>
          <a:p>
            <a:fld id="{AEF01ECC-D137-4466-AC05-13AE432C9C33}" type="slidenum">
              <a:rPr lang="nl-NL" smtClean="0"/>
              <a:t>‹nr.›</a:t>
            </a:fld>
            <a:endParaRPr lang="nl-NL"/>
          </a:p>
        </p:txBody>
      </p:sp>
    </p:spTree>
    <p:extLst>
      <p:ext uri="{BB962C8B-B14F-4D97-AF65-F5344CB8AC3E}">
        <p14:creationId xmlns:p14="http://schemas.microsoft.com/office/powerpoint/2010/main" val="99152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4302231" cy="341064"/>
          </a:xfrm>
          <a:prstGeom prst="rect">
            <a:avLst/>
          </a:prstGeom>
        </p:spPr>
        <p:txBody>
          <a:bodyPr vert="horz" lIns="95571" tIns="47786" rIns="95571" bIns="47786" rtlCol="0"/>
          <a:lstStyle>
            <a:lvl1pPr algn="l">
              <a:defRPr sz="1300"/>
            </a:lvl1pPr>
          </a:lstStyle>
          <a:p>
            <a:endParaRPr lang="nl-NL"/>
          </a:p>
        </p:txBody>
      </p:sp>
      <p:sp>
        <p:nvSpPr>
          <p:cNvPr id="3" name="Tijdelijke aanduiding voor datum 2"/>
          <p:cNvSpPr>
            <a:spLocks noGrp="1"/>
          </p:cNvSpPr>
          <p:nvPr>
            <p:ph type="dt" idx="1"/>
          </p:nvPr>
        </p:nvSpPr>
        <p:spPr>
          <a:xfrm>
            <a:off x="5623698" y="0"/>
            <a:ext cx="4302231" cy="341064"/>
          </a:xfrm>
          <a:prstGeom prst="rect">
            <a:avLst/>
          </a:prstGeom>
        </p:spPr>
        <p:txBody>
          <a:bodyPr vert="horz" lIns="95571" tIns="47786" rIns="95571" bIns="47786" rtlCol="0"/>
          <a:lstStyle>
            <a:lvl1pPr algn="r">
              <a:defRPr sz="1300"/>
            </a:lvl1pPr>
          </a:lstStyle>
          <a:p>
            <a:fld id="{8B4459EA-9E68-4B15-ADD3-336A8DAC671A}" type="datetimeFigureOut">
              <a:rPr lang="nl-NL" smtClean="0"/>
              <a:t>7-9-2023</a:t>
            </a:fld>
            <a:endParaRPr lang="nl-NL"/>
          </a:p>
        </p:txBody>
      </p:sp>
      <p:sp>
        <p:nvSpPr>
          <p:cNvPr id="4" name="Tijdelijke aanduiding voor dia-afbeelding 3"/>
          <p:cNvSpPr>
            <a:spLocks noGrp="1" noRot="1" noChangeAspect="1"/>
          </p:cNvSpPr>
          <p:nvPr>
            <p:ph type="sldImg" idx="2"/>
          </p:nvPr>
        </p:nvSpPr>
        <p:spPr>
          <a:xfrm>
            <a:off x="2924175" y="849313"/>
            <a:ext cx="4079875" cy="2295525"/>
          </a:xfrm>
          <a:prstGeom prst="rect">
            <a:avLst/>
          </a:prstGeom>
          <a:noFill/>
          <a:ln w="12700">
            <a:solidFill>
              <a:prstClr val="black"/>
            </a:solidFill>
          </a:ln>
        </p:spPr>
        <p:txBody>
          <a:bodyPr vert="horz" lIns="95571" tIns="47786" rIns="95571" bIns="47786" rtlCol="0" anchor="ctr"/>
          <a:lstStyle/>
          <a:p>
            <a:endParaRPr lang="nl-NL"/>
          </a:p>
        </p:txBody>
      </p:sp>
      <p:sp>
        <p:nvSpPr>
          <p:cNvPr id="5" name="Tijdelijke aanduiding voor notities 4"/>
          <p:cNvSpPr>
            <a:spLocks noGrp="1"/>
          </p:cNvSpPr>
          <p:nvPr>
            <p:ph type="body" sz="quarter" idx="3"/>
          </p:nvPr>
        </p:nvSpPr>
        <p:spPr>
          <a:xfrm>
            <a:off x="992823" y="3271381"/>
            <a:ext cx="7942580" cy="2676585"/>
          </a:xfrm>
          <a:prstGeom prst="rect">
            <a:avLst/>
          </a:prstGeom>
        </p:spPr>
        <p:txBody>
          <a:bodyPr vert="horz" lIns="95571" tIns="47786" rIns="95571" bIns="47786"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6456613"/>
            <a:ext cx="4302231" cy="341063"/>
          </a:xfrm>
          <a:prstGeom prst="rect">
            <a:avLst/>
          </a:prstGeom>
        </p:spPr>
        <p:txBody>
          <a:bodyPr vert="horz" lIns="95571" tIns="47786" rIns="95571" bIns="47786"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5623698" y="6456613"/>
            <a:ext cx="4302231" cy="341063"/>
          </a:xfrm>
          <a:prstGeom prst="rect">
            <a:avLst/>
          </a:prstGeom>
        </p:spPr>
        <p:txBody>
          <a:bodyPr vert="horz" lIns="95571" tIns="47786" rIns="95571" bIns="47786" rtlCol="0" anchor="b"/>
          <a:lstStyle>
            <a:lvl1pPr algn="r">
              <a:defRPr sz="13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2956381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Toelichting NHG-standaard Chronische </a:t>
            </a:r>
            <a:r>
              <a:rPr lang="nl-NL" i="1" dirty="0" err="1"/>
              <a:t>Nierschade</a:t>
            </a:r>
            <a:r>
              <a:rPr lang="nl-NL" i="1" dirty="0"/>
              <a:t>:</a:t>
            </a:r>
          </a:p>
          <a:p>
            <a:r>
              <a:rPr lang="nl-NL" dirty="0"/>
              <a:t>“De doseringsadviezen bij een verminderde nierfunctie in het HIS zijn ingedeeld in categorieën, waarbij als afkapwaarde voor de medicatiebewaking </a:t>
            </a:r>
            <a:r>
              <a:rPr lang="nl-NL" b="1" dirty="0"/>
              <a:t>50 </a:t>
            </a:r>
            <a:r>
              <a:rPr lang="nl-NL" dirty="0"/>
              <a:t>ml/min wordt gehanteerd. Om praktische redenen is er in deze standaard voor gekozen te adviseren om al bij een </a:t>
            </a:r>
            <a:r>
              <a:rPr lang="nl-NL" dirty="0" err="1"/>
              <a:t>eGFR</a:t>
            </a:r>
            <a:r>
              <a:rPr lang="nl-NL" dirty="0"/>
              <a:t> </a:t>
            </a:r>
            <a:r>
              <a:rPr lang="nl-NL" b="1" dirty="0"/>
              <a:t>&lt; 60 </a:t>
            </a:r>
            <a:r>
              <a:rPr lang="nl-NL" dirty="0"/>
              <a:t>ml/min/1,73 m</a:t>
            </a:r>
            <a:r>
              <a:rPr lang="nl-NL" baseline="30000" dirty="0"/>
              <a:t>2</a:t>
            </a:r>
            <a:r>
              <a:rPr lang="nl-NL" dirty="0"/>
              <a:t> de medicatiebewaking te activeren.</a:t>
            </a:r>
          </a:p>
          <a:p>
            <a:endParaRPr lang="nl-NL" dirty="0"/>
          </a:p>
          <a:p>
            <a:r>
              <a:rPr lang="nl-NL" dirty="0"/>
              <a:t>Zie ook het NHG registratie</a:t>
            </a:r>
            <a:r>
              <a:rPr lang="nl-NL" baseline="0" dirty="0"/>
              <a:t> advies bijbehorend bij deze NHG Standaard.</a:t>
            </a:r>
            <a:endParaRPr lang="nl-NL" dirty="0"/>
          </a:p>
          <a:p>
            <a:endParaRPr lang="nl-NL" dirty="0"/>
          </a:p>
          <a:p>
            <a:r>
              <a:rPr lang="nl-NL" dirty="0"/>
              <a:t>Voor de gespreksleider: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de uitslag van deze dia ook met de resultaten (“Hoe vaak is er </a:t>
            </a:r>
            <a:r>
              <a:rPr lang="nl-NL" sz="1200" b="0" dirty="0">
                <a:effectLst/>
                <a:latin typeface="Calibri" panose="020F0502020204030204" pitchFamily="34" charset="0"/>
                <a:ea typeface="Calibri" panose="020F0502020204030204" pitchFamily="34" charset="0"/>
                <a:cs typeface="Calibri" panose="020F0502020204030204" pitchFamily="34" charset="0"/>
              </a:rPr>
              <a:t>geen</a:t>
            </a:r>
            <a:r>
              <a:rPr lang="nl-NL" sz="1200" dirty="0">
                <a:effectLst/>
                <a:latin typeface="Calibri" panose="020F0502020204030204" pitchFamily="34" charset="0"/>
                <a:ea typeface="Calibri" panose="020F0502020204030204" pitchFamily="34" charset="0"/>
                <a:cs typeface="Calibri" panose="020F0502020204030204" pitchFamily="34" charset="0"/>
              </a:rPr>
              <a:t> episode U99.01 aangemaakt en waar staat de contra-indicatie verminderde nierfunctie </a:t>
            </a:r>
            <a:r>
              <a:rPr lang="nl-NL" sz="1200" b="0" dirty="0">
                <a:effectLst/>
                <a:latin typeface="Calibri" panose="020F0502020204030204" pitchFamily="34" charset="0"/>
                <a:ea typeface="Calibri" panose="020F0502020204030204" pitchFamily="34" charset="0"/>
                <a:cs typeface="Calibri" panose="020F0502020204030204" pitchFamily="34" charset="0"/>
              </a:rPr>
              <a:t>niet</a:t>
            </a:r>
            <a:r>
              <a:rPr lang="nl-NL" sz="1200" dirty="0">
                <a:effectLst/>
                <a:latin typeface="Calibri" panose="020F0502020204030204" pitchFamily="34" charset="0"/>
                <a:ea typeface="Calibri" panose="020F0502020204030204" pitchFamily="34" charset="0"/>
                <a:cs typeface="Calibri" panose="020F0502020204030204" pitchFamily="34" charset="0"/>
              </a:rPr>
              <a:t> aan?”)</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37498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3946929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410686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 gespreksleider:</a:t>
            </a:r>
          </a:p>
          <a:p>
            <a:r>
              <a:rPr lang="nl-NL" dirty="0"/>
              <a:t>Bespreek de uitslag van deze dia ook later als je de dia’s 17, 20 bespreekt (Hoe vaak staat de contra-indicatie nu daadwerkelijk aan?)</a:t>
            </a:r>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2751675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Toelichting: eerst het aantal patiënten met een </a:t>
            </a:r>
            <a:r>
              <a:rPr lang="nl-NL" dirty="0" err="1"/>
              <a:t>eGFR</a:t>
            </a:r>
            <a:r>
              <a:rPr lang="nl-NL" dirty="0"/>
              <a:t>-meting&lt;60</a:t>
            </a:r>
            <a:r>
              <a:rPr lang="nl-NL" baseline="0" dirty="0"/>
              <a:t> (totaal, 1x en herhaald). Vervolgens voor &lt;50 hetzelfde. Voor &lt;30 alleen het totaal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Vragen voor de gespreksleider:</a:t>
            </a:r>
            <a:endParaRPr lang="nl-NL" baseline="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800" dirty="0">
                <a:effectLst/>
                <a:latin typeface="Trebuchet MS" panose="020B0603020202020204" pitchFamily="34" charset="0"/>
                <a:ea typeface="Calibri" panose="020F0502020204030204" pitchFamily="34" charset="0"/>
                <a:cs typeface="font313"/>
              </a:rPr>
              <a:t>Wat valt op? Verschillen</a:t>
            </a:r>
            <a:r>
              <a:rPr lang="nl-NL" sz="1800" baseline="0" dirty="0">
                <a:effectLst/>
                <a:latin typeface="Trebuchet MS" panose="020B0603020202020204" pitchFamily="34" charset="0"/>
                <a:ea typeface="Calibri" panose="020F0502020204030204" pitchFamily="34" charset="0"/>
                <a:cs typeface="font313"/>
              </a:rPr>
              <a:t> tussen praktijken? Of b</a:t>
            </a:r>
            <a:r>
              <a:rPr lang="nl-NL" sz="1800" dirty="0">
                <a:effectLst/>
                <a:latin typeface="Trebuchet MS" panose="020B0603020202020204" pitchFamily="34" charset="0"/>
                <a:ea typeface="Calibri" panose="020F0502020204030204" pitchFamily="34" charset="0"/>
                <a:cs typeface="font313"/>
              </a:rPr>
              <a:t>ijvoorbeeld: zijn het veel patiënten met een </a:t>
            </a:r>
            <a:r>
              <a:rPr lang="nl-NL" sz="1800" dirty="0" err="1">
                <a:effectLst/>
                <a:latin typeface="Trebuchet MS" panose="020B0603020202020204" pitchFamily="34" charset="0"/>
                <a:ea typeface="Calibri" panose="020F0502020204030204" pitchFamily="34" charset="0"/>
                <a:cs typeface="font313"/>
              </a:rPr>
              <a:t>eGFR</a:t>
            </a:r>
            <a:r>
              <a:rPr lang="nl-NL" sz="1800" dirty="0">
                <a:effectLst/>
                <a:latin typeface="Trebuchet MS" panose="020B0603020202020204" pitchFamily="34" charset="0"/>
                <a:ea typeface="Calibri" panose="020F0502020204030204" pitchFamily="34" charset="0"/>
                <a:cs typeface="font313"/>
              </a:rPr>
              <a:t> tussen de 50 en de 60?</a:t>
            </a:r>
            <a:r>
              <a:rPr lang="nl-NL" sz="1800" baseline="0" dirty="0">
                <a:effectLst/>
                <a:latin typeface="Trebuchet MS" panose="020B0603020202020204" pitchFamily="34" charset="0"/>
                <a:ea typeface="Calibri" panose="020F0502020204030204" pitchFamily="34" charset="0"/>
                <a:cs typeface="font313"/>
              </a:rPr>
              <a:t> Wat betekent dat voor de praktijkvoering?  (NHG Standaard &lt;60, ICPC U99.01 en medicatiebewaking; wettelijk verplicht </a:t>
            </a:r>
            <a:r>
              <a:rPr lang="nl-NL" sz="1800" baseline="0" dirty="0" err="1">
                <a:effectLst/>
                <a:latin typeface="Trebuchet MS" panose="020B0603020202020204" pitchFamily="34" charset="0"/>
                <a:ea typeface="Calibri" panose="020F0502020204030204" pitchFamily="34" charset="0"/>
                <a:cs typeface="font313"/>
              </a:rPr>
              <a:t>eGFR</a:t>
            </a:r>
            <a:r>
              <a:rPr lang="nl-NL" sz="1800" baseline="0" dirty="0">
                <a:effectLst/>
                <a:latin typeface="Trebuchet MS" panose="020B0603020202020204" pitchFamily="34" charset="0"/>
                <a:ea typeface="Calibri" panose="020F0502020204030204" pitchFamily="34" charset="0"/>
                <a:cs typeface="font313"/>
              </a:rPr>
              <a:t>&lt;50 te melden bij apotheek </a:t>
            </a:r>
            <a:r>
              <a:rPr lang="nl-NL" sz="1800" baseline="0" dirty="0" err="1">
                <a:effectLst/>
                <a:latin typeface="Trebuchet MS" panose="020B0603020202020204" pitchFamily="34" charset="0"/>
                <a:ea typeface="Calibri" panose="020F0502020204030204" pitchFamily="34" charset="0"/>
                <a:cs typeface="font313"/>
              </a:rPr>
              <a:t>ivm</a:t>
            </a:r>
            <a:r>
              <a:rPr lang="nl-NL" sz="1800" baseline="0" dirty="0">
                <a:effectLst/>
                <a:latin typeface="Trebuchet MS" panose="020B0603020202020204" pitchFamily="34" charset="0"/>
                <a:ea typeface="Calibri" panose="020F0502020204030204" pitchFamily="34" charset="0"/>
                <a:cs typeface="font313"/>
              </a:rPr>
              <a:t> medicatiebewaking).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800" baseline="0" dirty="0">
                <a:effectLst/>
                <a:latin typeface="Trebuchet MS" panose="020B0603020202020204" pitchFamily="34" charset="0"/>
              </a:rPr>
              <a:t>Vergelijk deze cijfers ook met de </a:t>
            </a:r>
            <a:r>
              <a:rPr lang="nl-NL" sz="1800" baseline="0" dirty="0" err="1">
                <a:effectLst/>
                <a:latin typeface="Trebuchet MS" panose="020B0603020202020204" pitchFamily="34" charset="0"/>
              </a:rPr>
              <a:t>enquete</a:t>
            </a:r>
            <a:r>
              <a:rPr lang="nl-NL" sz="1800" baseline="0" dirty="0">
                <a:effectLst/>
                <a:latin typeface="Trebuchet MS" panose="020B0603020202020204" pitchFamily="34" charset="0"/>
              </a:rPr>
              <a:t> cijfers</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2235679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Trebuchet MS" panose="020B0603020202020204" pitchFamily="34" charset="0"/>
                <a:ea typeface="Calibri" panose="020F0502020204030204" pitchFamily="34" charset="0"/>
                <a:cs typeface="Times New Roman" panose="02020603050405020304" pitchFamily="18" charset="0"/>
              </a:rPr>
              <a:t>In dit geval waren de resultaten</a:t>
            </a:r>
            <a:r>
              <a:rPr lang="nl-NL" sz="1800" baseline="0" dirty="0">
                <a:effectLst/>
                <a:latin typeface="Trebuchet MS" panose="020B0603020202020204" pitchFamily="34" charset="0"/>
                <a:ea typeface="Calibri" panose="020F0502020204030204" pitchFamily="34" charset="0"/>
                <a:cs typeface="Times New Roman" panose="02020603050405020304" pitchFamily="18" charset="0"/>
              </a:rPr>
              <a:t> m.b.t. het % met ICPC U99.01 en het % met contra-indicatie erg vergelijkbaar. Daarom zijn hier alleen de resultaten </a:t>
            </a:r>
            <a:r>
              <a:rPr lang="nl-NL" sz="1800" baseline="0" dirty="0" err="1">
                <a:effectLst/>
                <a:latin typeface="Trebuchet MS" panose="020B0603020202020204" pitchFamily="34" charset="0"/>
                <a:ea typeface="Calibri" panose="020F0502020204030204" pitchFamily="34" charset="0"/>
                <a:cs typeface="Times New Roman" panose="02020603050405020304" pitchFamily="18" charset="0"/>
              </a:rPr>
              <a:t>mbt</a:t>
            </a:r>
            <a:r>
              <a:rPr lang="nl-NL" sz="1800" baseline="0" dirty="0">
                <a:effectLst/>
                <a:latin typeface="Trebuchet MS" panose="020B0603020202020204" pitchFamily="34" charset="0"/>
                <a:ea typeface="Calibri" panose="020F0502020204030204" pitchFamily="34" charset="0"/>
                <a:cs typeface="Times New Roman" panose="02020603050405020304" pitchFamily="18" charset="0"/>
              </a:rPr>
              <a:t> contra-indicatie getoond. </a:t>
            </a:r>
            <a:endParaRPr lang="nl-NL" sz="18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Trebuchet MS" panose="020B0603020202020204" pitchFamily="34" charset="0"/>
                <a:ea typeface="Calibri" panose="020F0502020204030204" pitchFamily="34" charset="0"/>
                <a:cs typeface="Times New Roman" panose="02020603050405020304" pitchFamily="18" charset="0"/>
              </a:rPr>
              <a:t>In dit voorbeeld is te zien dat het p</a:t>
            </a:r>
            <a:r>
              <a:rPr lang="nl-NL" sz="1800" dirty="0">
                <a:effectLst/>
                <a:latin typeface="Calibri" panose="020F0502020204030204" pitchFamily="34" charset="0"/>
                <a:ea typeface="Calibri" panose="020F0502020204030204" pitchFamily="34" charset="0"/>
                <a:cs typeface="Times New Roman" panose="02020603050405020304" pitchFamily="18" charset="0"/>
              </a:rPr>
              <a:t>ercentage patiënten mét contra-indicatie veel hoger is bij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eGFR</a:t>
            </a:r>
            <a:r>
              <a:rPr lang="nl-NL" sz="1800" dirty="0">
                <a:effectLst/>
                <a:latin typeface="Calibri" panose="020F0502020204030204" pitchFamily="34" charset="0"/>
                <a:ea typeface="Calibri" panose="020F0502020204030204" pitchFamily="34" charset="0"/>
                <a:cs typeface="Times New Roman" panose="02020603050405020304" pitchFamily="18" charset="0"/>
              </a:rPr>
              <a:t> &lt; 30 &lt;50 dan bij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eGFR</a:t>
            </a:r>
            <a:r>
              <a:rPr lang="nl-NL" sz="1800" dirty="0">
                <a:effectLst/>
                <a:latin typeface="Calibri" panose="020F0502020204030204" pitchFamily="34" charset="0"/>
                <a:ea typeface="Calibri" panose="020F0502020204030204" pitchFamily="34" charset="0"/>
                <a:cs typeface="Times New Roman" panose="02020603050405020304" pitchFamily="18" charset="0"/>
              </a:rPr>
              <a:t> &lt; 60. En dat praktijken verschillen. Bijvoorbeeld praktijk 7</a:t>
            </a:r>
            <a:r>
              <a:rPr lang="nl-NL" sz="1800" baseline="0" dirty="0">
                <a:effectLst/>
                <a:latin typeface="Calibri" panose="020F0502020204030204" pitchFamily="34" charset="0"/>
                <a:ea typeface="Calibri" panose="020F0502020204030204" pitchFamily="34" charset="0"/>
                <a:cs typeface="Times New Roman" panose="02020603050405020304" pitchFamily="18" charset="0"/>
              </a:rPr>
              <a:t> heeft hogere percentages: waar denken zij dat dat aan ligt?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Vergelijk het HIS % met</a:t>
            </a:r>
            <a:r>
              <a:rPr lang="nl-NL" sz="1800" baseline="0" dirty="0">
                <a:effectLst/>
                <a:latin typeface="Calibri" panose="020F0502020204030204" pitchFamily="34" charset="0"/>
                <a:ea typeface="Calibri" panose="020F0502020204030204" pitchFamily="34" charset="0"/>
                <a:cs typeface="Times New Roman" panose="02020603050405020304" pitchFamily="18" charset="0"/>
              </a:rPr>
              <a:t> de </a:t>
            </a:r>
            <a:r>
              <a:rPr lang="nl-NL" sz="1800" baseline="0" dirty="0" err="1">
                <a:effectLst/>
                <a:latin typeface="Calibri" panose="020F0502020204030204" pitchFamily="34" charset="0"/>
                <a:ea typeface="Calibri" panose="020F0502020204030204" pitchFamily="34" charset="0"/>
                <a:cs typeface="Times New Roman" panose="02020603050405020304" pitchFamily="18" charset="0"/>
              </a:rPr>
              <a:t>enquete</a:t>
            </a:r>
            <a:r>
              <a:rPr lang="nl-NL" sz="1800" baseline="0" dirty="0">
                <a:effectLst/>
                <a:latin typeface="Calibri" panose="020F0502020204030204" pitchFamily="34" charset="0"/>
                <a:ea typeface="Calibri" panose="020F0502020204030204" pitchFamily="34" charset="0"/>
                <a:cs typeface="Times New Roman" panose="02020603050405020304" pitchFamily="18" charset="0"/>
              </a:rPr>
              <a:t> t.a.v. </a:t>
            </a:r>
            <a:r>
              <a:rPr lang="nl-NL" sz="1800" dirty="0">
                <a:effectLst/>
                <a:latin typeface="Calibri" panose="020F0502020204030204" pitchFamily="34" charset="0"/>
                <a:ea typeface="Calibri" panose="020F0502020204030204" pitchFamily="34" charset="0"/>
                <a:cs typeface="Times New Roman" panose="02020603050405020304" pitchFamily="18" charset="0"/>
              </a:rPr>
              <a:t>hoe vaak de contra-indicatie aan staat indien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eGFR</a:t>
            </a:r>
            <a:r>
              <a:rPr lang="nl-NL" sz="1800" dirty="0">
                <a:effectLst/>
                <a:latin typeface="Calibri" panose="020F0502020204030204" pitchFamily="34" charset="0"/>
                <a:ea typeface="Calibri" panose="020F0502020204030204" pitchFamily="34" charset="0"/>
                <a:cs typeface="Times New Roman" panose="02020603050405020304" pitchFamily="18" charset="0"/>
              </a:rPr>
              <a:t> &lt; 30. Van de respondenten was X% het hier 100% mee eens.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Vraag aan de deelnemers wat ze hadden ingevuld bij die stelling en of ze zich herkennen in de cijfers.</a:t>
            </a: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Bespreek:</a:t>
            </a:r>
          </a:p>
          <a:p>
            <a:pPr marL="285750" lvl="0" indent="-285750">
              <a:buFont typeface="Wingdings" panose="05000000000000000000" pitchFamily="2" charset="2"/>
              <a:buChar char="Ø"/>
            </a:pPr>
            <a:r>
              <a:rPr lang="nl-NL" sz="1800" dirty="0">
                <a:effectLst/>
                <a:latin typeface="Trebuchet MS" panose="020B0603020202020204" pitchFamily="34" charset="0"/>
                <a:ea typeface="Calibri" panose="020F0502020204030204" pitchFamily="34" charset="0"/>
                <a:cs typeface="font313"/>
              </a:rPr>
              <a:t>V</a:t>
            </a:r>
            <a:r>
              <a:rPr lang="nl-NL" sz="1800" dirty="0">
                <a:effectLst/>
                <a:latin typeface="Calibri" panose="020F0502020204030204" pitchFamily="34" charset="0"/>
                <a:ea typeface="Calibri" panose="020F0502020204030204" pitchFamily="34" charset="0"/>
                <a:cs typeface="font313"/>
              </a:rPr>
              <a:t>anaf welke </a:t>
            </a:r>
            <a:r>
              <a:rPr lang="nl-NL" sz="1800" dirty="0" err="1">
                <a:effectLst/>
                <a:latin typeface="Calibri" panose="020F0502020204030204" pitchFamily="34" charset="0"/>
                <a:ea typeface="Calibri" panose="020F0502020204030204" pitchFamily="34" charset="0"/>
                <a:cs typeface="font313"/>
              </a:rPr>
              <a:t>eGFR</a:t>
            </a:r>
            <a:r>
              <a:rPr lang="nl-NL" sz="1800" dirty="0">
                <a:effectLst/>
                <a:latin typeface="Calibri" panose="020F0502020204030204" pitchFamily="34" charset="0"/>
                <a:ea typeface="Calibri" panose="020F0502020204030204" pitchFamily="34" charset="0"/>
                <a:cs typeface="font313"/>
              </a:rPr>
              <a:t>-waarde kennen jullie de code U99.01 toe/zetten jullie de contra-indicatie aan?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dirty="0">
                <a:effectLst/>
                <a:latin typeface="Trebuchet MS" panose="020B0603020202020204" pitchFamily="34" charset="0"/>
                <a:ea typeface="Calibri" panose="020F0502020204030204" pitchFamily="34" charset="0"/>
                <a:cs typeface="font313"/>
              </a:rPr>
              <a:t>Waar worden de verschillen door veroorzaakt? </a:t>
            </a:r>
            <a:r>
              <a:rPr lang="nl-NL" dirty="0"/>
              <a:t>Benoem verschillen tussen </a:t>
            </a:r>
            <a:r>
              <a:rPr lang="nl-NL" dirty="0" err="1"/>
              <a:t>eGFR</a:t>
            </a:r>
            <a:r>
              <a:rPr lang="nl-NL" baseline="0" dirty="0"/>
              <a:t> &lt;60 en &lt;50.</a:t>
            </a:r>
          </a:p>
          <a:p>
            <a:pPr marL="171450" indent="-171450">
              <a:buFont typeface="Wingdings" panose="05000000000000000000" pitchFamily="2" charset="2"/>
              <a:buChar char="Ø"/>
            </a:pPr>
            <a:r>
              <a:rPr lang="nl-NL" dirty="0"/>
              <a:t>Zijn er</a:t>
            </a:r>
            <a:r>
              <a:rPr lang="nl-NL" baseline="0" dirty="0"/>
              <a:t> verschillende HIS-sen in de groep? Weet men welke ondersteuningsopties er zijn in het eigen HIS in geval van </a:t>
            </a:r>
            <a:r>
              <a:rPr lang="nl-NL" baseline="0" dirty="0" err="1"/>
              <a:t>eGFR</a:t>
            </a:r>
            <a:r>
              <a:rPr lang="nl-NL" baseline="0" dirty="0"/>
              <a:t> &lt; 60?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15</a:t>
            </a:fld>
            <a:endParaRPr lang="nl-NL"/>
          </a:p>
        </p:txBody>
      </p:sp>
    </p:spTree>
    <p:extLst>
      <p:ext uri="{BB962C8B-B14F-4D97-AF65-F5344CB8AC3E}">
        <p14:creationId xmlns:p14="http://schemas.microsoft.com/office/powerpoint/2010/main" val="2656671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16</a:t>
            </a:fld>
            <a:endParaRPr lang="nl-NL"/>
          </a:p>
        </p:txBody>
      </p:sp>
    </p:spTree>
    <p:extLst>
      <p:ext uri="{BB962C8B-B14F-4D97-AF65-F5344CB8AC3E}">
        <p14:creationId xmlns:p14="http://schemas.microsoft.com/office/powerpoint/2010/main" val="2132627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Deze dia toont de relatieve</a:t>
            </a:r>
            <a:r>
              <a:rPr lang="nl-NL" sz="1800" baseline="0" dirty="0">
                <a:effectLst/>
                <a:latin typeface="Calibri" panose="020F0502020204030204" pitchFamily="34" charset="0"/>
                <a:ea typeface="Calibri" panose="020F0502020204030204" pitchFamily="34" charset="0"/>
                <a:cs typeface="Calibri" panose="020F0502020204030204" pitchFamily="34" charset="0"/>
              </a:rPr>
              <a:t> </a:t>
            </a:r>
            <a:r>
              <a:rPr lang="nl-NL" sz="1800" dirty="0">
                <a:effectLst/>
                <a:latin typeface="Calibri" panose="020F0502020204030204" pitchFamily="34" charset="0"/>
                <a:ea typeface="Calibri" panose="020F0502020204030204" pitchFamily="34" charset="0"/>
                <a:cs typeface="Calibri" panose="020F0502020204030204" pitchFamily="34" charset="0"/>
              </a:rPr>
              <a:t>cijfers, de volgende dia de absolute aantallen</a:t>
            </a:r>
            <a:r>
              <a:rPr lang="nl-NL" sz="1800" baseline="0" dirty="0">
                <a:effectLst/>
                <a:latin typeface="Calibri" panose="020F0502020204030204" pitchFamily="34" charset="0"/>
                <a:ea typeface="Calibri" panose="020F0502020204030204" pitchFamily="34" charset="0"/>
                <a:cs typeface="Calibri" panose="020F0502020204030204" pitchFamily="34" charset="0"/>
              </a:rPr>
              <a:t> (om gevoel te hebben van de omvang).</a:t>
            </a:r>
            <a:r>
              <a:rPr lang="nl-NL" sz="1800" dirty="0">
                <a:effectLst/>
                <a:latin typeface="Calibri" panose="020F0502020204030204" pitchFamily="34" charset="0"/>
                <a:ea typeface="Calibri" panose="020F0502020204030204" pitchFamily="34" charset="0"/>
                <a:cs typeface="Calibri" panose="020F0502020204030204" pitchFamily="34" charset="0"/>
              </a:rPr>
              <a:t> Het</a:t>
            </a:r>
            <a:r>
              <a:rPr lang="nl-NL" sz="1800" baseline="0" dirty="0">
                <a:effectLst/>
                <a:latin typeface="Calibri" panose="020F0502020204030204" pitchFamily="34" charset="0"/>
                <a:ea typeface="Calibri" panose="020F0502020204030204" pitchFamily="34" charset="0"/>
                <a:cs typeface="Calibri" panose="020F0502020204030204" pitchFamily="34" charset="0"/>
              </a:rPr>
              <a:t> gaat </a:t>
            </a:r>
            <a:r>
              <a:rPr lang="nl-NL" sz="1800" dirty="0">
                <a:effectLst/>
                <a:latin typeface="Calibri" panose="020F0502020204030204" pitchFamily="34" charset="0"/>
                <a:ea typeface="Calibri" panose="020F0502020204030204" pitchFamily="34" charset="0"/>
                <a:cs typeface="Calibri" panose="020F0502020204030204" pitchFamily="34" charset="0"/>
              </a:rPr>
              <a:t>over resp.</a:t>
            </a:r>
            <a:r>
              <a:rPr lang="nl-NL" sz="1800" baseline="0" dirty="0">
                <a:effectLst/>
                <a:latin typeface="Calibri" panose="020F0502020204030204" pitchFamily="34" charset="0"/>
                <a:ea typeface="Calibri" panose="020F0502020204030204" pitchFamily="34" charset="0"/>
                <a:cs typeface="Calibri" panose="020F0502020204030204" pitchFamily="34" charset="0"/>
              </a:rPr>
              <a:t> het </a:t>
            </a:r>
            <a:r>
              <a:rPr lang="nl-NL" sz="1800" baseline="0" dirty="0" err="1">
                <a:effectLst/>
                <a:latin typeface="Calibri" panose="020F0502020204030204" pitchFamily="34" charset="0"/>
                <a:ea typeface="Calibri" panose="020F0502020204030204" pitchFamily="34" charset="0"/>
                <a:cs typeface="Calibri" panose="020F0502020204030204" pitchFamily="34" charset="0"/>
              </a:rPr>
              <a:t>percantage</a:t>
            </a:r>
            <a:r>
              <a:rPr lang="nl-NL" sz="1800" baseline="0" dirty="0">
                <a:effectLst/>
                <a:latin typeface="Calibri" panose="020F0502020204030204" pitchFamily="34" charset="0"/>
                <a:ea typeface="Calibri" panose="020F0502020204030204" pitchFamily="34" charset="0"/>
                <a:cs typeface="Calibri" panose="020F0502020204030204" pitchFamily="34" charset="0"/>
              </a:rPr>
              <a:t> (deze dia) en </a:t>
            </a:r>
            <a:r>
              <a:rPr lang="nl-NL" sz="1800" dirty="0">
                <a:effectLst/>
                <a:latin typeface="Calibri" panose="020F0502020204030204" pitchFamily="34" charset="0"/>
                <a:ea typeface="Calibri" panose="020F0502020204030204" pitchFamily="34" charset="0"/>
                <a:cs typeface="Calibri" panose="020F0502020204030204" pitchFamily="34" charset="0"/>
              </a:rPr>
              <a:t>aantal (volgende</a:t>
            </a:r>
            <a:r>
              <a:rPr lang="nl-NL" sz="1800" baseline="0" dirty="0">
                <a:effectLst/>
                <a:latin typeface="Calibri" panose="020F0502020204030204" pitchFamily="34" charset="0"/>
                <a:ea typeface="Calibri" panose="020F0502020204030204" pitchFamily="34" charset="0"/>
                <a:cs typeface="Calibri" panose="020F0502020204030204" pitchFamily="34" charset="0"/>
              </a:rPr>
              <a:t> dia) </a:t>
            </a:r>
            <a:r>
              <a:rPr lang="nl-NL" sz="1800" dirty="0">
                <a:effectLst/>
                <a:latin typeface="Calibri" panose="020F0502020204030204" pitchFamily="34" charset="0"/>
                <a:ea typeface="Calibri" panose="020F0502020204030204" pitchFamily="34" charset="0"/>
                <a:cs typeface="Calibri" panose="020F0502020204030204" pitchFamily="34" charset="0"/>
              </a:rPr>
              <a:t>patiënten met 1x of vaker een </a:t>
            </a:r>
            <a:r>
              <a:rPr lang="nl-NL" sz="1800" dirty="0" err="1">
                <a:effectLst/>
                <a:latin typeface="Calibri" panose="020F0502020204030204" pitchFamily="34" charset="0"/>
                <a:ea typeface="Calibri" panose="020F0502020204030204" pitchFamily="34" charset="0"/>
                <a:cs typeface="Calibri" panose="020F0502020204030204" pitchFamily="34" charset="0"/>
              </a:rPr>
              <a:t>eGFR</a:t>
            </a:r>
            <a:r>
              <a:rPr lang="nl-NL" sz="1800" dirty="0">
                <a:effectLst/>
                <a:latin typeface="Calibri" panose="020F0502020204030204" pitchFamily="34" charset="0"/>
                <a:ea typeface="Calibri" panose="020F0502020204030204" pitchFamily="34" charset="0"/>
                <a:cs typeface="Calibri" panose="020F0502020204030204" pitchFamily="34" charset="0"/>
              </a:rPr>
              <a:t> meting &lt; 60, &lt; 50 of &lt; 30 waarbij </a:t>
            </a:r>
            <a:r>
              <a:rPr lang="nl-NL" sz="1800" b="1" dirty="0">
                <a:effectLst/>
                <a:latin typeface="Calibri" panose="020F0502020204030204" pitchFamily="34" charset="0"/>
                <a:ea typeface="Calibri" panose="020F0502020204030204" pitchFamily="34" charset="0"/>
                <a:cs typeface="Calibri" panose="020F0502020204030204" pitchFamily="34" charset="0"/>
              </a:rPr>
              <a:t>geen</a:t>
            </a:r>
            <a:r>
              <a:rPr lang="nl-NL" sz="1800" dirty="0">
                <a:effectLst/>
                <a:latin typeface="Calibri" panose="020F0502020204030204" pitchFamily="34" charset="0"/>
                <a:ea typeface="Calibri" panose="020F0502020204030204" pitchFamily="34" charset="0"/>
                <a:cs typeface="Calibri" panose="020F0502020204030204" pitchFamily="34" charset="0"/>
              </a:rPr>
              <a:t> episode U99.01 is aangemaakt en waarbij de contra-indicatie verminderde nierfunctie </a:t>
            </a:r>
            <a:r>
              <a:rPr lang="nl-NL" sz="1800" b="1" dirty="0">
                <a:effectLst/>
                <a:latin typeface="Calibri" panose="020F0502020204030204" pitchFamily="34" charset="0"/>
                <a:ea typeface="Calibri" panose="020F0502020204030204" pitchFamily="34" charset="0"/>
                <a:cs typeface="Calibri" panose="020F0502020204030204" pitchFamily="34" charset="0"/>
              </a:rPr>
              <a:t>niet</a:t>
            </a:r>
            <a:r>
              <a:rPr lang="nl-NL" sz="1800" dirty="0">
                <a:effectLst/>
                <a:latin typeface="Calibri" panose="020F0502020204030204" pitchFamily="34" charset="0"/>
                <a:ea typeface="Calibri" panose="020F0502020204030204" pitchFamily="34" charset="0"/>
                <a:cs typeface="Calibri" panose="020F0502020204030204" pitchFamily="34" charset="0"/>
              </a:rPr>
              <a:t> aanstaat.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In dit voorbeeld is</a:t>
            </a:r>
            <a:r>
              <a:rPr lang="nl-NL" sz="1800" baseline="0" dirty="0">
                <a:effectLst/>
                <a:latin typeface="Calibri" panose="020F0502020204030204" pitchFamily="34" charset="0"/>
                <a:ea typeface="Calibri" panose="020F0502020204030204" pitchFamily="34" charset="0"/>
                <a:cs typeface="Calibri" panose="020F0502020204030204" pitchFamily="34" charset="0"/>
              </a:rPr>
              <a:t> dit</a:t>
            </a:r>
            <a:r>
              <a:rPr lang="nl-NL" sz="1800" dirty="0">
                <a:effectLst/>
                <a:latin typeface="Calibri" panose="020F0502020204030204" pitchFamily="34" charset="0"/>
                <a:ea typeface="Calibri" panose="020F0502020204030204" pitchFamily="34" charset="0"/>
                <a:cs typeface="Calibri" panose="020F0502020204030204" pitchFamily="34" charset="0"/>
              </a:rPr>
              <a:t> percentage bij</a:t>
            </a:r>
            <a:r>
              <a:rPr lang="nl-NL" sz="1800" baseline="0" dirty="0">
                <a:effectLst/>
                <a:latin typeface="Calibri" panose="020F0502020204030204" pitchFamily="34" charset="0"/>
                <a:ea typeface="Calibri" panose="020F0502020204030204" pitchFamily="34" charset="0"/>
                <a:cs typeface="Calibri" panose="020F0502020204030204" pitchFamily="34" charset="0"/>
              </a:rPr>
              <a:t> </a:t>
            </a:r>
            <a:r>
              <a:rPr lang="nl-NL" sz="1800" dirty="0" err="1">
                <a:effectLst/>
                <a:latin typeface="Calibri" panose="020F0502020204030204" pitchFamily="34" charset="0"/>
                <a:ea typeface="Calibri" panose="020F0502020204030204" pitchFamily="34" charset="0"/>
                <a:cs typeface="Calibri" panose="020F0502020204030204" pitchFamily="34" charset="0"/>
              </a:rPr>
              <a:t>eGFR</a:t>
            </a:r>
            <a:r>
              <a:rPr lang="nl-NL" sz="1800" dirty="0">
                <a:effectLst/>
                <a:latin typeface="Calibri" panose="020F0502020204030204" pitchFamily="34" charset="0"/>
                <a:ea typeface="Calibri" panose="020F0502020204030204" pitchFamily="34" charset="0"/>
                <a:cs typeface="Calibri" panose="020F0502020204030204" pitchFamily="34" charset="0"/>
              </a:rPr>
              <a:t> &lt; 50 is nog wel hoog.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a:p>
            <a:r>
              <a:rPr lang="nl-NL" dirty="0"/>
              <a:t>Voorbeeld wijkgroep:</a:t>
            </a:r>
            <a:endParaRPr lang="nl-NL" baseline="0" dirty="0"/>
          </a:p>
          <a:p>
            <a:r>
              <a:rPr lang="nl-NL" baseline="0" dirty="0"/>
              <a:t>van alle patiënten met 1x of vaker een </a:t>
            </a:r>
            <a:r>
              <a:rPr lang="nl-NL" baseline="0" dirty="0" err="1"/>
              <a:t>eGFR</a:t>
            </a:r>
            <a:r>
              <a:rPr lang="nl-NL" baseline="0" dirty="0"/>
              <a:t>  onder de 60, heeft 52,4% geen U99’.01 én geen contra-indicatie aan staan.</a:t>
            </a:r>
          </a:p>
          <a:p>
            <a:r>
              <a:rPr lang="nl-NL" baseline="0" dirty="0"/>
              <a:t>Wanneer je kijkt naar de groep met 1x of vaker een </a:t>
            </a:r>
            <a:r>
              <a:rPr lang="nl-NL" baseline="0" dirty="0" err="1"/>
              <a:t>eGFR</a:t>
            </a:r>
            <a:r>
              <a:rPr lang="nl-NL" baseline="0" dirty="0"/>
              <a:t> onder de 50 (blauwe balkjes) dan is het percentage gezakt naar 25,9%. </a:t>
            </a:r>
          </a:p>
          <a:p>
            <a:r>
              <a:rPr lang="nl-NL" baseline="0" dirty="0"/>
              <a:t>Bij de patiënten met een </a:t>
            </a:r>
            <a:r>
              <a:rPr lang="nl-NL" baseline="0" dirty="0" err="1"/>
              <a:t>eGFR</a:t>
            </a:r>
            <a:r>
              <a:rPr lang="nl-NL" baseline="0" dirty="0"/>
              <a:t> onder de 30 heeft 5,3% geen U99.01 én geen contra-indicatie aan staan. </a:t>
            </a:r>
          </a:p>
          <a:p>
            <a:endParaRPr lang="nl-NL" baseline="0" dirty="0"/>
          </a:p>
          <a:p>
            <a:r>
              <a:rPr lang="nl-NL" baseline="0" dirty="0"/>
              <a:t>Neem de uitslag van </a:t>
            </a:r>
            <a:r>
              <a:rPr lang="nl-NL" baseline="0" dirty="0" err="1"/>
              <a:t>enquete</a:t>
            </a:r>
            <a:r>
              <a:rPr lang="nl-NL" baseline="0" dirty="0"/>
              <a:t> erbij in de discussie. </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3993535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Absolute</a:t>
            </a:r>
            <a:r>
              <a:rPr lang="nl-NL" baseline="0" dirty="0"/>
              <a:t> aantallen om gevoel te hebben van de “omvang” in de praktijk.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1717676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Details staan op annex,</a:t>
            </a:r>
            <a:r>
              <a:rPr lang="nl-NL" baseline="0" dirty="0"/>
              <a:t> zie laatste dia.</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19</a:t>
            </a:fld>
            <a:endParaRPr lang="nl-NL"/>
          </a:p>
        </p:txBody>
      </p:sp>
    </p:spTree>
    <p:extLst>
      <p:ext uri="{BB962C8B-B14F-4D97-AF65-F5344CB8AC3E}">
        <p14:creationId xmlns:p14="http://schemas.microsoft.com/office/powerpoint/2010/main" val="136704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2792938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Details staan op annex,</a:t>
            </a:r>
            <a:r>
              <a:rPr lang="nl-NL" baseline="0" dirty="0"/>
              <a:t> zie laatste dia.</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20</a:t>
            </a:fld>
            <a:endParaRPr lang="nl-NL"/>
          </a:p>
        </p:txBody>
      </p:sp>
    </p:spTree>
    <p:extLst>
      <p:ext uri="{BB962C8B-B14F-4D97-AF65-F5344CB8AC3E}">
        <p14:creationId xmlns:p14="http://schemas.microsoft.com/office/powerpoint/2010/main" val="4233766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de</a:t>
            </a:r>
            <a:r>
              <a:rPr lang="nl-NL" baseline="0" dirty="0"/>
              <a:t> tijd dit te lezen of lees het abstract voor.</a:t>
            </a:r>
          </a:p>
          <a:p>
            <a:r>
              <a:rPr lang="nl-NL" baseline="0" dirty="0"/>
              <a:t>Mogelijke vragen:</a:t>
            </a:r>
          </a:p>
          <a:p>
            <a:r>
              <a:rPr lang="nl-NL" baseline="0" dirty="0"/>
              <a:t>&gt; Herkennen jullie dit?</a:t>
            </a:r>
            <a:br>
              <a:rPr lang="nl-NL" baseline="0" dirty="0"/>
            </a:br>
            <a:r>
              <a:rPr lang="nl-NL" baseline="0" dirty="0"/>
              <a:t>&gt; Wat betekent dit voor het antwoord op de volgende vragen over informeren van patiënten?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21</a:t>
            </a:fld>
            <a:endParaRPr lang="nl-NL"/>
          </a:p>
        </p:txBody>
      </p:sp>
    </p:spTree>
    <p:extLst>
      <p:ext uri="{BB962C8B-B14F-4D97-AF65-F5344CB8AC3E}">
        <p14:creationId xmlns:p14="http://schemas.microsoft.com/office/powerpoint/2010/main" val="3715763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klopt. NHG Standaard: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“Sinds 1 augustus 2013 zijn voorschrijvers wettelijk verplicht om een bekende afwijkende nierfunctie (&lt; 50 ml/min/1,73 m2) door te geven aan de apotheker van de patiënt. De apotheker dient deze gegevens te betrekken bij de medicatiebewaking. Het doorgeven van deze gegevens aan de apotheker mag niet zonder toestemming van de patiënt.”</a:t>
            </a:r>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544271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 ook de literatuur</a:t>
            </a:r>
            <a:r>
              <a:rPr lang="nl-NL" baseline="0" dirty="0"/>
              <a:t> (vorige dia). In sommige wijkgroepen gaf de minderheid van de huisartsen aan dit lastig te vinden. Maar bij patiënten schort er blijkbaar wel wat aan informatie (zie vorige dia) een gebrek aan kennis, angst en verkeerde cognities. Hier is dus winst te halen, ook wat betreft medicatiebewaking. Mogelijke doorvragen (zie ook volgende dia):</a:t>
            </a:r>
          </a:p>
          <a:p>
            <a:r>
              <a:rPr lang="nl-NL" baseline="0" dirty="0"/>
              <a:t>-Hoe informeer je patiënten dan? Wat zeg je erover (letterlijk)? Stem je dat af met de POH?</a:t>
            </a:r>
          </a:p>
          <a:p>
            <a:r>
              <a:rPr lang="nl-NL" baseline="0" dirty="0"/>
              <a:t>-Vraag je er later nog eens naar of bij </a:t>
            </a:r>
            <a:r>
              <a:rPr lang="nl-NL" baseline="0" dirty="0" err="1"/>
              <a:t>evt</a:t>
            </a:r>
            <a:r>
              <a:rPr lang="nl-NL" baseline="0" dirty="0"/>
              <a:t> nieuwe of andere medicatie?</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23</a:t>
            </a:fld>
            <a:endParaRPr lang="nl-NL"/>
          </a:p>
        </p:txBody>
      </p:sp>
    </p:spTree>
    <p:extLst>
      <p:ext uri="{BB962C8B-B14F-4D97-AF65-F5344CB8AC3E}">
        <p14:creationId xmlns:p14="http://schemas.microsoft.com/office/powerpoint/2010/main" val="1029693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 hierbij de voorgaande discussie:</a:t>
            </a:r>
            <a:r>
              <a:rPr lang="nl-NL" baseline="0" dirty="0"/>
              <a:t> hoe vaak wordt thuisarts al ingezet?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24</a:t>
            </a:fld>
            <a:endParaRPr lang="nl-NL"/>
          </a:p>
        </p:txBody>
      </p:sp>
    </p:spTree>
    <p:extLst>
      <p:ext uri="{BB962C8B-B14F-4D97-AF65-F5344CB8AC3E}">
        <p14:creationId xmlns:p14="http://schemas.microsoft.com/office/powerpoint/2010/main" val="1756327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Toelichting (bron: NHG-standaard Chronische </a:t>
            </a:r>
            <a:r>
              <a:rPr lang="nl-NL" i="1" dirty="0" err="1"/>
              <a:t>nierschade</a:t>
            </a:r>
            <a:r>
              <a:rPr lang="nl-NL" i="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i="1" kern="50" dirty="0">
                <a:solidFill>
                  <a:srgbClr val="00000A"/>
                </a:solidFill>
                <a:effectLst/>
                <a:latin typeface="Trebuchet MS" panose="020B0603020202020204" pitchFamily="34" charset="0"/>
                <a:ea typeface="Calibri" panose="020F0502020204030204" pitchFamily="34" charset="0"/>
                <a:cs typeface="font313"/>
              </a:rPr>
              <a:t>Bij geneesmiddelen die toxisch voor de nieren zijn, kan een acute verslechtering van de nierfunctie ontstaan. De kans op acute </a:t>
            </a:r>
            <a:r>
              <a:rPr lang="nl-NL" sz="1800" i="1" kern="50" dirty="0" err="1">
                <a:solidFill>
                  <a:srgbClr val="00000A"/>
                </a:solidFill>
                <a:effectLst/>
                <a:latin typeface="Trebuchet MS" panose="020B0603020202020204" pitchFamily="34" charset="0"/>
                <a:ea typeface="Calibri" panose="020F0502020204030204" pitchFamily="34" charset="0"/>
                <a:cs typeface="font313"/>
              </a:rPr>
              <a:t>nierschade</a:t>
            </a:r>
            <a:r>
              <a:rPr lang="nl-NL" sz="1800" i="1" kern="50" dirty="0">
                <a:solidFill>
                  <a:srgbClr val="00000A"/>
                </a:solidFill>
                <a:effectLst/>
                <a:latin typeface="Trebuchet MS" panose="020B0603020202020204" pitchFamily="34" charset="0"/>
                <a:ea typeface="Calibri" panose="020F0502020204030204" pitchFamily="34" charset="0"/>
                <a:cs typeface="font313"/>
              </a:rPr>
              <a:t> is veel groter bij een verminderde nierfunctie. Deze geneesmiddelen (bijvoorbeeld </a:t>
            </a:r>
            <a:r>
              <a:rPr lang="nl-NL" sz="1800" i="1" kern="50" dirty="0" err="1">
                <a:solidFill>
                  <a:srgbClr val="00000A"/>
                </a:solidFill>
                <a:effectLst/>
                <a:latin typeface="Trebuchet MS" panose="020B0603020202020204" pitchFamily="34" charset="0"/>
                <a:ea typeface="Calibri" panose="020F0502020204030204" pitchFamily="34" charset="0"/>
                <a:cs typeface="font313"/>
              </a:rPr>
              <a:t>NSAID’s</a:t>
            </a:r>
            <a:r>
              <a:rPr lang="nl-NL" sz="1800" i="1" kern="50" dirty="0">
                <a:solidFill>
                  <a:srgbClr val="00000A"/>
                </a:solidFill>
                <a:effectLst/>
                <a:latin typeface="Trebuchet MS" panose="020B0603020202020204" pitchFamily="34" charset="0"/>
                <a:ea typeface="Calibri" panose="020F0502020204030204" pitchFamily="34" charset="0"/>
                <a:cs typeface="font313"/>
              </a:rPr>
              <a:t>) zijn daarom gecontra-indiceerd. Omdat </a:t>
            </a:r>
            <a:r>
              <a:rPr lang="nl-NL" sz="1800" i="1" kern="50" dirty="0" err="1">
                <a:solidFill>
                  <a:srgbClr val="00000A"/>
                </a:solidFill>
                <a:effectLst/>
                <a:latin typeface="Trebuchet MS" panose="020B0603020202020204" pitchFamily="34" charset="0"/>
                <a:ea typeface="Calibri" panose="020F0502020204030204" pitchFamily="34" charset="0"/>
                <a:cs typeface="font313"/>
              </a:rPr>
              <a:t>NSAID’s</a:t>
            </a:r>
            <a:r>
              <a:rPr lang="nl-NL" sz="1800" i="1" kern="50" dirty="0">
                <a:solidFill>
                  <a:srgbClr val="00000A"/>
                </a:solidFill>
                <a:effectLst/>
                <a:latin typeface="Trebuchet MS" panose="020B0603020202020204" pitchFamily="34" charset="0"/>
                <a:ea typeface="Calibri" panose="020F0502020204030204" pitchFamily="34" charset="0"/>
                <a:cs typeface="font313"/>
              </a:rPr>
              <a:t> vrij verkrijgbaar zijn, is het belangrijk de patiënt hierover in te lichten (bijv. geen NSAIDS maar paracetamol bij pijn).</a:t>
            </a:r>
            <a:endParaRPr lang="nl-NL" sz="1800" kern="50" dirty="0">
              <a:solidFill>
                <a:srgbClr val="00000A"/>
              </a:solidFill>
              <a:effectLst/>
              <a:latin typeface="Calibri" panose="020F0502020204030204" pitchFamily="34" charset="0"/>
              <a:ea typeface="Calibri" panose="020F0502020204030204" pitchFamily="34" charset="0"/>
              <a:cs typeface="font313"/>
            </a:endParaRPr>
          </a:p>
          <a:p>
            <a:endParaRPr lang="nl-NL" b="1"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25</a:t>
            </a:fld>
            <a:endParaRPr lang="nl-NL"/>
          </a:p>
        </p:txBody>
      </p:sp>
    </p:spTree>
    <p:extLst>
      <p:ext uri="{BB962C8B-B14F-4D97-AF65-F5344CB8AC3E}">
        <p14:creationId xmlns:p14="http://schemas.microsoft.com/office/powerpoint/2010/main" val="2455265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Details staan op annex,</a:t>
            </a:r>
            <a:r>
              <a:rPr lang="nl-NL" baseline="0" dirty="0"/>
              <a:t> zie laatste dia.</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26</a:t>
            </a:fld>
            <a:endParaRPr lang="nl-NL"/>
          </a:p>
        </p:txBody>
      </p:sp>
    </p:spTree>
    <p:extLst>
      <p:ext uri="{BB962C8B-B14F-4D97-AF65-F5344CB8AC3E}">
        <p14:creationId xmlns:p14="http://schemas.microsoft.com/office/powerpoint/2010/main" val="777566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27</a:t>
            </a:fld>
            <a:endParaRPr lang="nl-NL"/>
          </a:p>
        </p:txBody>
      </p:sp>
    </p:spTree>
    <p:extLst>
      <p:ext uri="{BB962C8B-B14F-4D97-AF65-F5344CB8AC3E}">
        <p14:creationId xmlns:p14="http://schemas.microsoft.com/office/powerpoint/2010/main" val="3095925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28</a:t>
            </a:fld>
            <a:endParaRPr lang="nl-NL"/>
          </a:p>
        </p:txBody>
      </p:sp>
    </p:spTree>
    <p:extLst>
      <p:ext uri="{BB962C8B-B14F-4D97-AF65-F5344CB8AC3E}">
        <p14:creationId xmlns:p14="http://schemas.microsoft.com/office/powerpoint/2010/main" val="3334073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Details staan op annex,</a:t>
            </a:r>
            <a:r>
              <a:rPr lang="nl-NL" baseline="0" dirty="0"/>
              <a:t> zie laatste dia.</a:t>
            </a:r>
          </a:p>
          <a:p>
            <a:endParaRPr lang="nl-NL" baseline="0" dirty="0"/>
          </a:p>
          <a:p>
            <a:r>
              <a:rPr lang="nl-NL" sz="1200" dirty="0"/>
              <a:t>Triple </a:t>
            </a:r>
            <a:r>
              <a:rPr lang="nl-NL" sz="1200" dirty="0" err="1"/>
              <a:t>whammy</a:t>
            </a:r>
            <a:r>
              <a:rPr lang="nl-NL" sz="1200" dirty="0"/>
              <a:t> is een combinatie van </a:t>
            </a:r>
            <a:r>
              <a:rPr lang="nl-NL" sz="1200" dirty="0" err="1"/>
              <a:t>NSAID’s</a:t>
            </a:r>
            <a:r>
              <a:rPr lang="nl-NL" sz="1200" dirty="0"/>
              <a:t> (ATC beginnend met M01A, M02A, N02BA), diuretica (ATC beginnend met C03) en middelen aangrijpend op het renine-</a:t>
            </a:r>
            <a:r>
              <a:rPr lang="nl-NL" sz="1200" dirty="0" err="1"/>
              <a:t>angiotensinesysteem</a:t>
            </a:r>
            <a:r>
              <a:rPr lang="nl-NL" sz="1200" dirty="0"/>
              <a:t> (ACE remmers en </a:t>
            </a:r>
            <a:r>
              <a:rPr lang="nl-NL" sz="1200" dirty="0" err="1"/>
              <a:t>angiotensine</a:t>
            </a:r>
            <a:r>
              <a:rPr lang="nl-NL" sz="1200" dirty="0"/>
              <a:t>-II-antagonisten; ATC beginnend met C09)</a:t>
            </a:r>
            <a:r>
              <a:rPr lang="nl-NL" sz="1200" kern="1200" dirty="0">
                <a:solidFill>
                  <a:schemeClr val="tx1"/>
                </a:solidFill>
                <a:effectLst/>
                <a:latin typeface="+mn-lt"/>
                <a:ea typeface="+mn-ea"/>
                <a:cs typeface="+mn-cs"/>
              </a:rPr>
              <a:t>.</a:t>
            </a:r>
            <a:r>
              <a:rPr lang="nl-NL" sz="1200" kern="1200" baseline="0" dirty="0">
                <a:solidFill>
                  <a:schemeClr val="tx1"/>
                </a:solidFill>
                <a:effectLst/>
                <a:latin typeface="+mn-lt"/>
                <a:ea typeface="+mn-ea"/>
                <a:cs typeface="+mn-cs"/>
              </a:rPr>
              <a:t> </a:t>
            </a:r>
          </a:p>
          <a:p>
            <a:endParaRPr lang="nl-NL" baseline="0" dirty="0"/>
          </a:p>
          <a:p>
            <a:r>
              <a:rPr lang="nl-NL" sz="1800" kern="50" dirty="0">
                <a:solidFill>
                  <a:srgbClr val="00000A"/>
                </a:solidFill>
                <a:effectLst/>
                <a:latin typeface="Trebuchet MS" panose="020B0603020202020204" pitchFamily="34" charset="0"/>
                <a:ea typeface="Calibri" panose="020F0502020204030204" pitchFamily="34" charset="0"/>
                <a:cs typeface="font313"/>
              </a:rPr>
              <a:t>In de tabellen op de volgende twee dia’s is te zien hoeveel patiënten met episode U99.01 en/of een contra-indicatie verminderde nierfunctie tóch </a:t>
            </a:r>
            <a:r>
              <a:rPr lang="nl-NL" sz="1800" kern="50" dirty="0" err="1">
                <a:solidFill>
                  <a:srgbClr val="00000A"/>
                </a:solidFill>
                <a:effectLst/>
                <a:latin typeface="Trebuchet MS" panose="020B0603020202020204" pitchFamily="34" charset="0"/>
                <a:ea typeface="Calibri" panose="020F0502020204030204" pitchFamily="34" charset="0"/>
                <a:cs typeface="font313"/>
              </a:rPr>
              <a:t>NSAID’s</a:t>
            </a:r>
            <a:r>
              <a:rPr lang="nl-NL" sz="1800" kern="50" dirty="0">
                <a:solidFill>
                  <a:srgbClr val="00000A"/>
                </a:solidFill>
                <a:effectLst/>
                <a:latin typeface="Trebuchet MS" panose="020B0603020202020204" pitchFamily="34" charset="0"/>
                <a:ea typeface="Calibri" panose="020F0502020204030204" pitchFamily="34" charset="0"/>
                <a:cs typeface="font313"/>
              </a:rPr>
              <a:t>, </a:t>
            </a:r>
            <a:r>
              <a:rPr lang="nl-NL" sz="1800" kern="50" dirty="0" err="1">
                <a:solidFill>
                  <a:srgbClr val="00000A"/>
                </a:solidFill>
                <a:effectLst/>
                <a:latin typeface="Trebuchet MS" panose="020B0603020202020204" pitchFamily="34" charset="0"/>
                <a:ea typeface="Calibri" panose="020F0502020204030204" pitchFamily="34" charset="0"/>
                <a:cs typeface="font313"/>
              </a:rPr>
              <a:t>lisdiuretica</a:t>
            </a:r>
            <a:r>
              <a:rPr lang="nl-NL" sz="1800" kern="50" dirty="0">
                <a:solidFill>
                  <a:srgbClr val="00000A"/>
                </a:solidFill>
                <a:effectLst/>
                <a:latin typeface="Trebuchet MS" panose="020B0603020202020204" pitchFamily="34" charset="0"/>
                <a:ea typeface="Calibri" panose="020F0502020204030204" pitchFamily="34" charset="0"/>
                <a:cs typeface="font313"/>
              </a:rPr>
              <a:t> of triple </a:t>
            </a:r>
            <a:r>
              <a:rPr lang="nl-NL" sz="1800" kern="50" dirty="0" err="1">
                <a:solidFill>
                  <a:srgbClr val="00000A"/>
                </a:solidFill>
                <a:effectLst/>
                <a:latin typeface="Trebuchet MS" panose="020B0603020202020204" pitchFamily="34" charset="0"/>
                <a:ea typeface="Calibri" panose="020F0502020204030204" pitchFamily="34" charset="0"/>
                <a:cs typeface="font313"/>
              </a:rPr>
              <a:t>whammy</a:t>
            </a:r>
            <a:r>
              <a:rPr lang="nl-NL" sz="1800" kern="50" dirty="0">
                <a:solidFill>
                  <a:srgbClr val="00000A"/>
                </a:solidFill>
                <a:effectLst/>
                <a:latin typeface="Trebuchet MS" panose="020B0603020202020204" pitchFamily="34" charset="0"/>
                <a:ea typeface="Calibri" panose="020F0502020204030204" pitchFamily="34" charset="0"/>
                <a:cs typeface="font313"/>
              </a:rPr>
              <a:t> hebben voorgeschreven gekregen.</a:t>
            </a:r>
            <a:endParaRPr lang="nl-NL" sz="1800" kern="50" dirty="0">
              <a:solidFill>
                <a:srgbClr val="00000A"/>
              </a:solidFill>
              <a:effectLst/>
              <a:latin typeface="Calibri" panose="020F0502020204030204" pitchFamily="34" charset="0"/>
              <a:ea typeface="Calibri" panose="020F0502020204030204" pitchFamily="34" charset="0"/>
              <a:cs typeface="font313"/>
            </a:endParaRPr>
          </a:p>
          <a:p>
            <a:pPr marL="342900" lvl="0" indent="-342900">
              <a:buFont typeface="Symbol" panose="05050102010706020507" pitchFamily="18" charset="2"/>
              <a:buChar char=""/>
            </a:pPr>
            <a:r>
              <a:rPr lang="nl-NL" sz="1800" kern="50" dirty="0">
                <a:solidFill>
                  <a:srgbClr val="00000A"/>
                </a:solidFill>
                <a:effectLst/>
                <a:latin typeface="Trebuchet MS" panose="020B0603020202020204" pitchFamily="34" charset="0"/>
                <a:ea typeface="Calibri" panose="020F0502020204030204" pitchFamily="34" charset="0"/>
                <a:cs typeface="font313"/>
              </a:rPr>
              <a:t>Hierbij is uitgegaan van een voorschrift ná de start van U99.01 of de contra-indicatie, met een duur van 14 dagen of langer. Helaas is het niet mogelijk om te kijken naar de dosering van de medicatie.</a:t>
            </a:r>
            <a:endParaRPr lang="nl-NL" sz="1800" kern="50" dirty="0">
              <a:solidFill>
                <a:srgbClr val="00000A"/>
              </a:solidFill>
              <a:effectLst/>
              <a:latin typeface="Calibri" panose="020F0502020204030204" pitchFamily="34" charset="0"/>
              <a:ea typeface="Calibri" panose="020F0502020204030204" pitchFamily="34" charset="0"/>
              <a:cs typeface="font313"/>
            </a:endParaRPr>
          </a:p>
          <a:p>
            <a:pPr marL="342900" lvl="0" indent="-342900">
              <a:buFont typeface="Symbol" panose="05050102010706020507" pitchFamily="18" charset="2"/>
              <a:buChar char=""/>
            </a:pPr>
            <a:r>
              <a:rPr lang="nl-NL" sz="1800" kern="50" dirty="0">
                <a:solidFill>
                  <a:srgbClr val="00000A"/>
                </a:solidFill>
                <a:effectLst/>
                <a:latin typeface="Trebuchet MS" panose="020B0603020202020204" pitchFamily="34" charset="0"/>
                <a:ea typeface="Calibri" panose="020F0502020204030204" pitchFamily="34" charset="0"/>
                <a:cs typeface="font313"/>
              </a:rPr>
              <a:t>Er zijn enkele patiënten waarbij de datum van U99.01 of de contra-indicatie onbekend is.</a:t>
            </a:r>
            <a:endParaRPr lang="nl-NL" sz="1800" kern="50" dirty="0">
              <a:solidFill>
                <a:srgbClr val="00000A"/>
              </a:solidFill>
              <a:effectLst/>
              <a:latin typeface="Calibri" panose="020F0502020204030204" pitchFamily="34" charset="0"/>
              <a:ea typeface="Calibri" panose="020F0502020204030204" pitchFamily="34" charset="0"/>
              <a:cs typeface="font313"/>
            </a:endParaRPr>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29</a:t>
            </a:fld>
            <a:endParaRPr lang="nl-NL"/>
          </a:p>
        </p:txBody>
      </p:sp>
    </p:spTree>
    <p:extLst>
      <p:ext uri="{BB962C8B-B14F-4D97-AF65-F5344CB8AC3E}">
        <p14:creationId xmlns:p14="http://schemas.microsoft.com/office/powerpoint/2010/main" val="178438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Hier wordt benoemd aan het begin van de spiegelinformatie bijeenkomst om welke spiegelinformatie het gaat. Vervolgens bespreek je als huisarts de achtergrond van de vraag die je stelt. In dit geval gebruik je de NHG Standaard als uitgangspunt.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1853866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dirty="0"/>
              <a:t>Als </a:t>
            </a:r>
            <a:r>
              <a:rPr lang="nl-NL" sz="1200" dirty="0" err="1"/>
              <a:t>NSAID’s</a:t>
            </a:r>
            <a:r>
              <a:rPr lang="nl-NL" sz="1200" dirty="0"/>
              <a:t> zijn alle middelen meegenomen met: ATC code beginnend met M01A: niet-steroïde anti-inflammatoire en anti reumatische middelen en/of ATC code beginnend met M02A: lokale </a:t>
            </a:r>
            <a:r>
              <a:rPr lang="nl-NL" sz="1200" dirty="0" err="1"/>
              <a:t>antirheumatica</a:t>
            </a:r>
            <a:r>
              <a:rPr lang="nl-NL" sz="1200" dirty="0"/>
              <a:t> en/of ATC code beginnend met N02BA Salicylzuur en derivaten. </a:t>
            </a:r>
          </a:p>
          <a:p>
            <a:pPr marL="171450" indent="-171450">
              <a:buFont typeface="Arial" panose="020B0604020202020204" pitchFamily="34" charset="0"/>
              <a:buChar char="•"/>
            </a:pPr>
            <a:r>
              <a:rPr lang="nl-NL" sz="1200" dirty="0" err="1"/>
              <a:t>Lisdiuretica</a:t>
            </a:r>
            <a:r>
              <a:rPr lang="nl-NL" sz="1200" dirty="0"/>
              <a:t> (Furosemide; </a:t>
            </a:r>
            <a:r>
              <a:rPr lang="nl-NL" sz="1200" dirty="0" err="1"/>
              <a:t>Bumetamide</a:t>
            </a:r>
            <a:r>
              <a:rPr lang="nl-NL" sz="1200" dirty="0"/>
              <a:t>). </a:t>
            </a:r>
            <a:r>
              <a:rPr lang="nl-NL" sz="1200" i="1" dirty="0"/>
              <a:t> </a:t>
            </a:r>
          </a:p>
          <a:p>
            <a:pPr marL="171450" indent="-171450">
              <a:buFont typeface="Arial" panose="020B0604020202020204" pitchFamily="34" charset="0"/>
              <a:buChar char="•"/>
            </a:pPr>
            <a:endParaRPr lang="nl-NL" sz="1200" i="1" dirty="0"/>
          </a:p>
          <a:p>
            <a:pPr marL="0" indent="0">
              <a:buFont typeface="Arial" panose="020B0604020202020204" pitchFamily="34" charset="0"/>
              <a:buNone/>
            </a:pPr>
            <a:r>
              <a:rPr lang="nl-NL" dirty="0"/>
              <a:t>Vragen voor de gespreksleider:</a:t>
            </a:r>
            <a:endParaRPr lang="nl-NL" sz="1200" i="1"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sz="1200" i="1" dirty="0"/>
              <a:t>De</a:t>
            </a:r>
            <a:r>
              <a:rPr lang="nl-NL" sz="1200" i="1" baseline="0" dirty="0"/>
              <a:t> verwachting is dat dit niet voorkomt of bij uitzondering. Te overwegen is als huiswerk dat ieder zijn eigen patiënten naloopt: welke lessen trek je daaruit? Deel deze met elkaar. </a:t>
            </a:r>
            <a:endParaRPr lang="nl-NL" sz="1200" i="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kern="50" dirty="0">
                <a:solidFill>
                  <a:srgbClr val="00000A"/>
                </a:solidFill>
                <a:effectLst/>
                <a:latin typeface="Trebuchet MS" panose="020B0603020202020204" pitchFamily="34" charset="0"/>
                <a:ea typeface="Calibri" panose="020F0502020204030204" pitchFamily="34" charset="0"/>
                <a:cs typeface="font313"/>
              </a:rPr>
              <a:t>Valt te verklaren waarom deze patiënten toch </a:t>
            </a:r>
            <a:r>
              <a:rPr lang="nl-NL" sz="1200" kern="50" dirty="0" err="1">
                <a:solidFill>
                  <a:srgbClr val="00000A"/>
                </a:solidFill>
                <a:effectLst/>
                <a:latin typeface="Trebuchet MS" panose="020B0603020202020204" pitchFamily="34" charset="0"/>
                <a:ea typeface="Calibri" panose="020F0502020204030204" pitchFamily="34" charset="0"/>
                <a:cs typeface="font313"/>
              </a:rPr>
              <a:t>NSAID’s</a:t>
            </a:r>
            <a:r>
              <a:rPr lang="nl-NL" sz="1200" kern="50" dirty="0">
                <a:solidFill>
                  <a:srgbClr val="00000A"/>
                </a:solidFill>
                <a:effectLst/>
                <a:latin typeface="Trebuchet MS" panose="020B0603020202020204" pitchFamily="34" charset="0"/>
                <a:ea typeface="Calibri" panose="020F0502020204030204" pitchFamily="34" charset="0"/>
                <a:cs typeface="font313"/>
              </a:rPr>
              <a:t> en/of </a:t>
            </a:r>
            <a:r>
              <a:rPr lang="nl-NL" sz="1200" kern="50" dirty="0" err="1">
                <a:solidFill>
                  <a:srgbClr val="00000A"/>
                </a:solidFill>
                <a:effectLst/>
                <a:latin typeface="Trebuchet MS" panose="020B0603020202020204" pitchFamily="34" charset="0"/>
                <a:ea typeface="Calibri" panose="020F0502020204030204" pitchFamily="34" charset="0"/>
                <a:cs typeface="font313"/>
              </a:rPr>
              <a:t>lisdiuretica</a:t>
            </a:r>
            <a:r>
              <a:rPr lang="nl-NL" sz="1200" kern="50" dirty="0">
                <a:solidFill>
                  <a:srgbClr val="00000A"/>
                </a:solidFill>
                <a:effectLst/>
                <a:latin typeface="Trebuchet MS" panose="020B0603020202020204" pitchFamily="34" charset="0"/>
                <a:ea typeface="Calibri" panose="020F0502020204030204" pitchFamily="34" charset="0"/>
                <a:cs typeface="font313"/>
              </a:rPr>
              <a:t> hebben voorgeschreven gekregen? Was dit een bewuste keuze? Gebruiken zij dit nu (nog)?</a:t>
            </a:r>
            <a:endParaRPr lang="nl-NL" sz="1200" kern="50" dirty="0">
              <a:solidFill>
                <a:srgbClr val="00000A"/>
              </a:solidFill>
              <a:effectLst/>
              <a:latin typeface="Calibri" panose="020F0502020204030204" pitchFamily="34" charset="0"/>
              <a:ea typeface="Calibri" panose="020F0502020204030204" pitchFamily="34" charset="0"/>
              <a:cs typeface="font313"/>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kern="50" dirty="0">
                <a:solidFill>
                  <a:srgbClr val="00000A"/>
                </a:solidFill>
                <a:effectLst/>
                <a:latin typeface="Trebuchet MS" panose="020B0603020202020204" pitchFamily="34" charset="0"/>
                <a:ea typeface="Calibri" panose="020F0502020204030204" pitchFamily="34" charset="0"/>
                <a:cs typeface="font313"/>
              </a:rPr>
              <a:t>En als dit een bewuste keuze was, is de patiënt dan goed voorgelicht? Bijvoorbeeld over dat hij/zij niet zelf ibuprofen moet kopen/gebruiken?</a:t>
            </a:r>
            <a:endParaRPr lang="nl-NL" sz="1200" kern="50" dirty="0">
              <a:solidFill>
                <a:srgbClr val="00000A"/>
              </a:solidFill>
              <a:effectLst/>
              <a:latin typeface="Calibri" panose="020F0502020204030204" pitchFamily="34" charset="0"/>
              <a:ea typeface="Calibri" panose="020F0502020204030204" pitchFamily="34" charset="0"/>
              <a:cs typeface="font313"/>
            </a:endParaRPr>
          </a:p>
          <a:p>
            <a:pPr marL="171450" indent="-171450">
              <a:buFont typeface="Arial" panose="020B0604020202020204" pitchFamily="34" charset="0"/>
              <a:buChar char="•"/>
            </a:pPr>
            <a:endParaRPr lang="nl-NL" sz="1200" i="1" dirty="0"/>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30</a:t>
            </a:fld>
            <a:endParaRPr lang="nl-NL"/>
          </a:p>
        </p:txBody>
      </p:sp>
    </p:spTree>
    <p:extLst>
      <p:ext uri="{BB962C8B-B14F-4D97-AF65-F5344CB8AC3E}">
        <p14:creationId xmlns:p14="http://schemas.microsoft.com/office/powerpoint/2010/main" val="1720683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In dit voorbeeld</a:t>
            </a:r>
            <a:r>
              <a:rPr lang="nl-NL" sz="1200" kern="1200" baseline="0" dirty="0">
                <a:solidFill>
                  <a:schemeClr val="tx1"/>
                </a:solidFill>
                <a:effectLst/>
                <a:latin typeface="+mn-lt"/>
                <a:ea typeface="+mn-ea"/>
                <a:cs typeface="+mn-cs"/>
              </a:rPr>
              <a:t> is </a:t>
            </a:r>
            <a:r>
              <a:rPr lang="nl-NL" sz="1200" kern="1200" dirty="0">
                <a:solidFill>
                  <a:schemeClr val="tx1"/>
                </a:solidFill>
                <a:effectLst/>
                <a:latin typeface="+mn-lt"/>
                <a:ea typeface="+mn-ea"/>
                <a:cs typeface="+mn-cs"/>
              </a:rPr>
              <a:t>niet gekeken of de middelen voor of na de start van de contra-indicatie of episode  U99.01 zijn voorgeschreven bij patiënten met contra-indicatie verminderde nierfunctie en/of episode U99.01. Ook is niet gekeken naar de dosering.</a:t>
            </a:r>
            <a:r>
              <a:rPr lang="nl-NL" sz="1200" kern="1200" baseline="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t>Vragen voor de gespreksleider: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i="1" dirty="0"/>
              <a:t>De</a:t>
            </a:r>
            <a:r>
              <a:rPr lang="nl-NL" sz="2400" i="1" baseline="0" dirty="0"/>
              <a:t> verwachting is dat dit niet voorkomt of bij uitzondering. Te overwegen is als huiswerk dat ieder zijn eigen patiënten naloopt: welke lessen trek je daaruit? Deel deze met elkaar. </a:t>
            </a:r>
            <a:endParaRPr lang="nl-NL" sz="2400" i="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800" kern="50" dirty="0">
                <a:solidFill>
                  <a:srgbClr val="00000A"/>
                </a:solidFill>
                <a:effectLst/>
                <a:latin typeface="Trebuchet MS" panose="020B0603020202020204" pitchFamily="34" charset="0"/>
                <a:ea typeface="Calibri" panose="020F0502020204030204" pitchFamily="34" charset="0"/>
                <a:cs typeface="font313"/>
              </a:rPr>
              <a:t>Valt te verklaren waarom deze patiënten toch de </a:t>
            </a:r>
            <a:r>
              <a:rPr lang="nl-NL" sz="1800" kern="50" dirty="0" err="1">
                <a:solidFill>
                  <a:srgbClr val="00000A"/>
                </a:solidFill>
                <a:effectLst/>
                <a:latin typeface="Trebuchet MS" panose="020B0603020202020204" pitchFamily="34" charset="0"/>
                <a:ea typeface="Calibri" panose="020F0502020204030204" pitchFamily="34" charset="0"/>
                <a:cs typeface="font313"/>
              </a:rPr>
              <a:t>tripple</a:t>
            </a:r>
            <a:r>
              <a:rPr lang="nl-NL" sz="1800" kern="50" dirty="0">
                <a:solidFill>
                  <a:srgbClr val="00000A"/>
                </a:solidFill>
                <a:effectLst/>
                <a:latin typeface="Trebuchet MS" panose="020B0603020202020204" pitchFamily="34" charset="0"/>
                <a:ea typeface="Calibri" panose="020F0502020204030204" pitchFamily="34" charset="0"/>
                <a:cs typeface="font313"/>
              </a:rPr>
              <a:t> </a:t>
            </a:r>
            <a:r>
              <a:rPr lang="nl-NL" sz="1800" kern="50" dirty="0" err="1">
                <a:solidFill>
                  <a:srgbClr val="00000A"/>
                </a:solidFill>
                <a:effectLst/>
                <a:latin typeface="Trebuchet MS" panose="020B0603020202020204" pitchFamily="34" charset="0"/>
                <a:ea typeface="Calibri" panose="020F0502020204030204" pitchFamily="34" charset="0"/>
                <a:cs typeface="font313"/>
              </a:rPr>
              <a:t>whammy</a:t>
            </a:r>
            <a:r>
              <a:rPr lang="nl-NL" sz="1800" kern="50" dirty="0">
                <a:solidFill>
                  <a:srgbClr val="00000A"/>
                </a:solidFill>
                <a:effectLst/>
                <a:latin typeface="Trebuchet MS" panose="020B0603020202020204" pitchFamily="34" charset="0"/>
                <a:ea typeface="Calibri" panose="020F0502020204030204" pitchFamily="34" charset="0"/>
                <a:cs typeface="font313"/>
              </a:rPr>
              <a:t> hebben voorgeschreven gekregen? Was dit een bewuste keuze?</a:t>
            </a:r>
            <a:endParaRPr lang="nl-NL" sz="1800" kern="50" dirty="0">
              <a:solidFill>
                <a:srgbClr val="00000A"/>
              </a:solidFill>
              <a:effectLst/>
              <a:latin typeface="Calibri" panose="020F0502020204030204" pitchFamily="34" charset="0"/>
              <a:ea typeface="Calibri" panose="020F0502020204030204" pitchFamily="34" charset="0"/>
              <a:cs typeface="font313"/>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800" kern="50" dirty="0">
                <a:solidFill>
                  <a:srgbClr val="00000A"/>
                </a:solidFill>
                <a:effectLst/>
                <a:latin typeface="Trebuchet MS" panose="020B0603020202020204" pitchFamily="34" charset="0"/>
                <a:ea typeface="Calibri" panose="020F0502020204030204" pitchFamily="34" charset="0"/>
                <a:cs typeface="font313"/>
              </a:rPr>
              <a:t>En als dit een bewuste keuze was, is de patiënt dan goed voorgelicht? Bijvoorbeeld over dat hij/zij niet zelf ibuprofen moet kopen/gebruiken?</a:t>
            </a:r>
            <a:endParaRPr lang="nl-NL" sz="1800" kern="50" dirty="0">
              <a:solidFill>
                <a:srgbClr val="00000A"/>
              </a:solidFill>
              <a:effectLst/>
              <a:latin typeface="Calibri" panose="020F0502020204030204" pitchFamily="34" charset="0"/>
              <a:ea typeface="Calibri" panose="020F0502020204030204" pitchFamily="34" charset="0"/>
              <a:cs typeface="font313"/>
            </a:endParaRPr>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31</a:t>
            </a:fld>
            <a:endParaRPr lang="nl-NL"/>
          </a:p>
        </p:txBody>
      </p:sp>
    </p:spTree>
    <p:extLst>
      <p:ext uri="{BB962C8B-B14F-4D97-AF65-F5344CB8AC3E}">
        <p14:creationId xmlns:p14="http://schemas.microsoft.com/office/powerpoint/2010/main" val="4270545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33">
              <a:defRPr/>
            </a:pPr>
            <a:r>
              <a:rPr lang="nl-NL" dirty="0"/>
              <a:t>Vat als gespreksleider nu even samen wat het meest is opgevallen en wat het meeste discussie gaf. </a:t>
            </a:r>
            <a:r>
              <a:rPr lang="nl-NL" baseline="0" dirty="0"/>
              <a:t>Wat noopt tot actie? </a:t>
            </a:r>
          </a:p>
          <a:p>
            <a:pPr defTabSz="914333">
              <a:defRPr/>
            </a:pPr>
            <a:r>
              <a:rPr lang="nl-NL" baseline="0" dirty="0"/>
              <a:t>Schrijf de verbeterdoelen op. Op de volgende dia’s staan praktische handvatten als hulpmiddel bij mogelijke verbeteracties.  </a:t>
            </a:r>
            <a:endParaRPr lang="nl-NL" dirty="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32</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3201545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33">
              <a:defRPr/>
            </a:pPr>
            <a:r>
              <a:rPr lang="nl-NL" baseline="0" dirty="0"/>
              <a:t>Verbeterdoelen SMART-concretiseren en uitwerken a.d.h.v. Spiegelaar formulier (volgende dia).</a:t>
            </a:r>
            <a:endParaRPr lang="nl-NL" dirty="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33</a:t>
            </a:fld>
            <a:endParaRPr lang="nl-NL"/>
          </a:p>
        </p:txBody>
      </p:sp>
      <p:sp>
        <p:nvSpPr>
          <p:cNvPr id="5" name="Tijdelijke aanduiding voor datum 4"/>
          <p:cNvSpPr>
            <a:spLocks noGrp="1"/>
          </p:cNvSpPr>
          <p:nvPr>
            <p:ph type="dt" idx="11"/>
          </p:nvPr>
        </p:nvSpPr>
        <p:spPr/>
        <p:txBody>
          <a:bodyPr/>
          <a:lstStyle/>
          <a:p>
            <a:r>
              <a:rPr lang="nl-NL"/>
              <a:t>Oktober 2019</a:t>
            </a:r>
          </a:p>
        </p:txBody>
      </p:sp>
      <p:sp>
        <p:nvSpPr>
          <p:cNvPr id="6" name="Tijdelijke aanduiding voor voettekst 5"/>
          <p:cNvSpPr>
            <a:spLocks noGrp="1"/>
          </p:cNvSpPr>
          <p:nvPr>
            <p:ph type="ftr" sz="quarter" idx="12"/>
          </p:nvPr>
        </p:nvSpPr>
        <p:spPr/>
        <p:txBody>
          <a:bodyPr/>
          <a:lstStyle/>
          <a:p>
            <a:r>
              <a:rPr lang="nl-NL"/>
              <a:t>Pilot Spiegelaar   Bron: ANH VUmc database</a:t>
            </a:r>
          </a:p>
        </p:txBody>
      </p:sp>
      <p:sp>
        <p:nvSpPr>
          <p:cNvPr id="7" name="Tijdelijke aanduiding voor koptekst 6"/>
          <p:cNvSpPr>
            <a:spLocks noGrp="1"/>
          </p:cNvSpPr>
          <p:nvPr>
            <p:ph type="hdr" sz="quarter" idx="13"/>
          </p:nvPr>
        </p:nvSpPr>
        <p:spPr/>
        <p:txBody>
          <a:bodyPr/>
          <a:lstStyle/>
          <a:p>
            <a:r>
              <a:rPr lang="nl-NL"/>
              <a:t>FH spiegelinformatie FTO 08-10-2019</a:t>
            </a:r>
          </a:p>
        </p:txBody>
      </p:sp>
    </p:spTree>
    <p:extLst>
      <p:ext uri="{BB962C8B-B14F-4D97-AF65-F5344CB8AC3E}">
        <p14:creationId xmlns:p14="http://schemas.microsoft.com/office/powerpoint/2010/main" val="2834896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34</a:t>
            </a:fld>
            <a:endParaRPr lang="nl-NL"/>
          </a:p>
        </p:txBody>
      </p:sp>
    </p:spTree>
    <p:extLst>
      <p:ext uri="{BB962C8B-B14F-4D97-AF65-F5344CB8AC3E}">
        <p14:creationId xmlns:p14="http://schemas.microsoft.com/office/powerpoint/2010/main" val="2278852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85276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10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381067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Calibri" panose="020F0502020204030204" pitchFamily="34" charset="0"/>
              </a:rPr>
              <a:t>Eerder heb je ervoor kunnen kiezen een enquête uit te zetten vooraf aan de spiegelbijeenkomst.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a:p>
            <a:r>
              <a:rPr lang="nl-NL" dirty="0"/>
              <a:t>Annex 1 (laatste</a:t>
            </a:r>
            <a:r>
              <a:rPr lang="nl-NL" baseline="0" dirty="0"/>
              <a:t> dia) </a:t>
            </a:r>
            <a:r>
              <a:rPr lang="nl-NL" dirty="0"/>
              <a:t>bevat detail</a:t>
            </a:r>
            <a:r>
              <a:rPr lang="nl-NL" baseline="0" dirty="0"/>
              <a:t> uitleg over de geselecteerde gegevens.</a:t>
            </a:r>
            <a:endParaRPr lang="nl-NL" dirty="0"/>
          </a:p>
        </p:txBody>
      </p:sp>
      <p:sp>
        <p:nvSpPr>
          <p:cNvPr id="4" name="Tijdelijke aanduiding voor dianummer 3"/>
          <p:cNvSpPr>
            <a:spLocks noGrp="1"/>
          </p:cNvSpPr>
          <p:nvPr>
            <p:ph type="sldNum" sz="quarter" idx="10"/>
          </p:nvPr>
        </p:nvSpPr>
        <p:spPr/>
        <p:txBody>
          <a:bodyPr/>
          <a:lstStyle/>
          <a:p>
            <a:pPr defTabSz="882305"/>
            <a:fld id="{BE8A1BD9-1485-432A-A1B9-E1F7C6F58217}" type="slidenum">
              <a:rPr lang="nl-NL">
                <a:solidFill>
                  <a:prstClr val="black"/>
                </a:solidFill>
                <a:latin typeface="Calibri" panose="020F0502020204030204"/>
              </a:rPr>
              <a:pPr defTabSz="882305"/>
              <a:t>6</a:t>
            </a:fld>
            <a:endParaRPr lang="nl-NL">
              <a:solidFill>
                <a:prstClr val="black"/>
              </a:solidFill>
              <a:latin typeface="Calibri" panose="020F0502020204030204"/>
            </a:endParaRPr>
          </a:p>
        </p:txBody>
      </p:sp>
      <p:sp>
        <p:nvSpPr>
          <p:cNvPr id="5" name="Tijdelijke aanduiding voor datum 4"/>
          <p:cNvSpPr>
            <a:spLocks noGrp="1"/>
          </p:cNvSpPr>
          <p:nvPr>
            <p:ph type="dt" idx="11"/>
          </p:nvPr>
        </p:nvSpPr>
        <p:spPr/>
        <p:txBody>
          <a:bodyPr/>
          <a:lstStyle/>
          <a:p>
            <a:pPr defTabSz="882305"/>
            <a:r>
              <a:rPr lang="nl-NL">
                <a:solidFill>
                  <a:prstClr val="black"/>
                </a:solidFill>
                <a:latin typeface="Calibri" panose="020F0502020204030204"/>
              </a:rPr>
              <a:t>Oktober 2019</a:t>
            </a:r>
          </a:p>
        </p:txBody>
      </p:sp>
      <p:sp>
        <p:nvSpPr>
          <p:cNvPr id="6" name="Tijdelijke aanduiding voor voettekst 5"/>
          <p:cNvSpPr>
            <a:spLocks noGrp="1"/>
          </p:cNvSpPr>
          <p:nvPr>
            <p:ph type="ftr" sz="quarter" idx="12"/>
          </p:nvPr>
        </p:nvSpPr>
        <p:spPr/>
        <p:txBody>
          <a:bodyPr/>
          <a:lstStyle/>
          <a:p>
            <a:pPr defTabSz="882305"/>
            <a:r>
              <a:rPr lang="nl-NL">
                <a:solidFill>
                  <a:prstClr val="black"/>
                </a:solidFill>
                <a:latin typeface="Calibri" panose="020F0502020204030204"/>
              </a:rPr>
              <a:t>Pilot Spiegelaar   Bron: ANH VUmc database</a:t>
            </a:r>
          </a:p>
        </p:txBody>
      </p:sp>
      <p:sp>
        <p:nvSpPr>
          <p:cNvPr id="7" name="Tijdelijke aanduiding voor koptekst 6"/>
          <p:cNvSpPr>
            <a:spLocks noGrp="1"/>
          </p:cNvSpPr>
          <p:nvPr>
            <p:ph type="hdr" sz="quarter" idx="13"/>
          </p:nvPr>
        </p:nvSpPr>
        <p:spPr/>
        <p:txBody>
          <a:bodyPr/>
          <a:lstStyle/>
          <a:p>
            <a:pPr defTabSz="882305"/>
            <a:r>
              <a:rPr lang="nl-NL">
                <a:solidFill>
                  <a:prstClr val="black"/>
                </a:solidFill>
                <a:latin typeface="Calibri" panose="020F0502020204030204"/>
              </a:rPr>
              <a:t>FH spiegelinformatie FTO 08-10-2019</a:t>
            </a:r>
          </a:p>
        </p:txBody>
      </p:sp>
    </p:spTree>
    <p:extLst>
      <p:ext uri="{BB962C8B-B14F-4D97-AF65-F5344CB8AC3E}">
        <p14:creationId xmlns:p14="http://schemas.microsoft.com/office/powerpoint/2010/main" val="31394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Details staan op annex,</a:t>
            </a:r>
            <a:r>
              <a:rPr lang="nl-NL" baseline="0" dirty="0"/>
              <a:t> zie laatste dia.</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1845137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3900295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Details staan op annex,</a:t>
            </a:r>
            <a:r>
              <a:rPr lang="nl-NL" baseline="0" dirty="0"/>
              <a:t> zie laatste dia.</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454835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uisarts.nl/nierschade"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thuisarts.nl/"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74914" y="1141427"/>
            <a:ext cx="10776857" cy="980980"/>
          </a:xfrm>
        </p:spPr>
        <p:txBody>
          <a:bodyPr>
            <a:normAutofit fontScale="90000"/>
          </a:bodyPr>
          <a:lstStyle/>
          <a:p>
            <a:r>
              <a:rPr lang="nl-NL" sz="4000" dirty="0">
                <a:latin typeface="Trebuchet MS"/>
              </a:rPr>
              <a:t>Medicatiebewaking bij verminderde nierfunctie</a:t>
            </a:r>
          </a:p>
        </p:txBody>
      </p:sp>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a:xfrm>
            <a:off x="746821" y="2341885"/>
            <a:ext cx="10776857" cy="653143"/>
          </a:xfrm>
        </p:spPr>
        <p:txBody>
          <a:bodyPr anchor="t">
            <a:normAutofit/>
          </a:bodyPr>
          <a:lstStyle/>
          <a:p>
            <a:r>
              <a:rPr lang="nl-NL" sz="2000" dirty="0">
                <a:latin typeface="Trebuchet MS"/>
              </a:rPr>
              <a:t>Wijkgroep x</a:t>
            </a:r>
            <a:endParaRPr lang="nl-NL" sz="2000" dirty="0"/>
          </a:p>
        </p:txBody>
      </p:sp>
      <p:sp>
        <p:nvSpPr>
          <p:cNvPr id="10" name="Ondertitel 2">
            <a:extLst>
              <a:ext uri="{FF2B5EF4-FFF2-40B4-BE49-F238E27FC236}">
                <a16:creationId xmlns:a16="http://schemas.microsoft.com/office/drawing/2014/main" id="{829CBB0D-5C54-4D58-8000-D86D3E690B77}"/>
              </a:ext>
            </a:extLst>
          </p:cNvPr>
          <p:cNvSpPr txBox="1">
            <a:spLocks/>
          </p:cNvSpPr>
          <p:nvPr/>
        </p:nvSpPr>
        <p:spPr>
          <a:xfrm>
            <a:off x="746821" y="3077516"/>
            <a:ext cx="10776857" cy="65314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800" b="0" kern="1200">
                <a:solidFill>
                  <a:schemeClr val="bg1"/>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sz="1400" dirty="0"/>
          </a:p>
        </p:txBody>
      </p:sp>
      <p:pic>
        <p:nvPicPr>
          <p:cNvPr id="11" name="Afbeelding 10"/>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626155" y="4026957"/>
            <a:ext cx="4874375" cy="1672724"/>
          </a:xfrm>
          <a:prstGeom prst="rect">
            <a:avLst/>
          </a:prstGeom>
        </p:spPr>
      </p:pic>
    </p:spTree>
    <p:extLst>
      <p:ext uri="{BB962C8B-B14F-4D97-AF65-F5344CB8AC3E}">
        <p14:creationId xmlns:p14="http://schemas.microsoft.com/office/powerpoint/2010/main" val="3303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err="1"/>
              <a:t>Diagnose</a:t>
            </a:r>
            <a:r>
              <a:rPr lang="it-IT" dirty="0"/>
              <a:t> (U99.01)</a:t>
            </a:r>
          </a:p>
        </p:txBody>
      </p:sp>
      <p:graphicFrame>
        <p:nvGraphicFramePr>
          <p:cNvPr id="4" name="Tabel 3"/>
          <p:cNvGraphicFramePr>
            <a:graphicFrameLocks noGrp="1"/>
          </p:cNvGraphicFramePr>
          <p:nvPr>
            <p:extLst>
              <p:ext uri="{D42A27DB-BD31-4B8C-83A1-F6EECF244321}">
                <p14:modId xmlns:p14="http://schemas.microsoft.com/office/powerpoint/2010/main" val="2844263991"/>
              </p:ext>
            </p:extLst>
          </p:nvPr>
        </p:nvGraphicFramePr>
        <p:xfrm>
          <a:off x="851337" y="2153043"/>
          <a:ext cx="10474861" cy="2104167"/>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endParaRPr lang="nl-NL" sz="2000" dirty="0">
                        <a:effectLst/>
                      </a:endParaRPr>
                    </a:p>
                    <a:p>
                      <a:pPr>
                        <a:lnSpc>
                          <a:spcPct val="115000"/>
                        </a:lnSpc>
                        <a:spcAft>
                          <a:spcPts val="0"/>
                        </a:spcAft>
                      </a:pPr>
                      <a:r>
                        <a:rPr lang="nl-NL" sz="2000" dirty="0" err="1">
                          <a:effectLst/>
                        </a:rPr>
                        <a:t>eGFR</a:t>
                      </a:r>
                      <a:r>
                        <a:rPr lang="nl-NL" sz="2000" dirty="0">
                          <a:effectLst/>
                        </a:rPr>
                        <a:t>&lt;60</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endParaRPr lang="nl-NL" sz="2000" dirty="0">
                        <a:effectLst/>
                      </a:endParaRPr>
                    </a:p>
                    <a:p>
                      <a:pPr>
                        <a:lnSpc>
                          <a:spcPct val="115000"/>
                        </a:lnSpc>
                        <a:spcAft>
                          <a:spcPts val="0"/>
                        </a:spcAft>
                      </a:pPr>
                      <a:r>
                        <a:rPr lang="nl-NL" sz="2000" dirty="0" err="1">
                          <a:effectLst/>
                        </a:rPr>
                        <a:t>eGFR</a:t>
                      </a:r>
                      <a:r>
                        <a:rPr lang="nl-NL" sz="2000" dirty="0">
                          <a:effectLst/>
                        </a:rPr>
                        <a:t>&lt;50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endParaRPr lang="nl-NL" sz="2000" dirty="0">
                        <a:effectLst/>
                      </a:endParaRPr>
                    </a:p>
                    <a:p>
                      <a:pPr>
                        <a:lnSpc>
                          <a:spcPct val="115000"/>
                        </a:lnSpc>
                        <a:spcAft>
                          <a:spcPts val="0"/>
                        </a:spcAft>
                      </a:pPr>
                      <a:r>
                        <a:rPr lang="nl-NL" sz="2000" dirty="0" err="1">
                          <a:effectLst/>
                        </a:rPr>
                        <a:t>eGFR</a:t>
                      </a:r>
                      <a:r>
                        <a:rPr lang="nl-NL" sz="2000" dirty="0">
                          <a:effectLst/>
                        </a:rPr>
                        <a:t>&lt;30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herhaald </a:t>
                      </a:r>
                      <a:r>
                        <a:rPr lang="nl-NL" sz="2000" dirty="0" err="1">
                          <a:effectLst/>
                        </a:rPr>
                        <a:t>eGFR</a:t>
                      </a:r>
                      <a:r>
                        <a:rPr lang="nl-NL" sz="2000" dirty="0">
                          <a:effectLst/>
                        </a:rPr>
                        <a:t>&lt;60</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herhaald</a:t>
                      </a:r>
                      <a:r>
                        <a:rPr lang="nl-NL" sz="2000" baseline="0" dirty="0">
                          <a:effectLst/>
                        </a:rPr>
                        <a:t> </a:t>
                      </a:r>
                      <a:r>
                        <a:rPr lang="nl-NL" sz="2000" baseline="0" dirty="0" err="1">
                          <a:effectLst/>
                        </a:rPr>
                        <a:t>eGFR</a:t>
                      </a:r>
                      <a:r>
                        <a:rPr lang="nl-NL" sz="2000" baseline="0" dirty="0">
                          <a:effectLst/>
                        </a:rPr>
                        <a:t>&lt;50</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latin typeface="+mn-lt"/>
                          <a:ea typeface="Calibri" panose="020F0502020204030204" pitchFamily="34" charset="0"/>
                          <a:cs typeface="Calibri" panose="020F0502020204030204" pitchFamily="34" charset="0"/>
                        </a:rPr>
                        <a:t>herhaald </a:t>
                      </a:r>
                      <a:r>
                        <a:rPr lang="nl-NL" sz="2000" dirty="0" err="1">
                          <a:effectLst/>
                          <a:latin typeface="+mn-lt"/>
                          <a:ea typeface="Calibri" panose="020F0502020204030204" pitchFamily="34" charset="0"/>
                          <a:cs typeface="Calibri" panose="020F0502020204030204" pitchFamily="34" charset="0"/>
                        </a:rPr>
                        <a:t>eGFR</a:t>
                      </a:r>
                      <a:r>
                        <a:rPr lang="nl-NL" sz="2000" dirty="0">
                          <a:effectLst/>
                          <a:latin typeface="+mn-lt"/>
                          <a:ea typeface="Calibri" panose="020F0502020204030204" pitchFamily="34" charset="0"/>
                          <a:cs typeface="Calibri" panose="020F0502020204030204" pitchFamily="34" charset="0"/>
                        </a:rPr>
                        <a:t>&lt;30</a:t>
                      </a:r>
                    </a:p>
                  </a:txBody>
                  <a:tcPr marL="68580" marR="68580" marT="0" marB="0">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300494" y="1094901"/>
            <a:ext cx="11172369"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r>
              <a:rPr lang="nl-NL" sz="2300" b="1" dirty="0"/>
              <a:t>Wanneer registreert u </a:t>
            </a:r>
            <a:r>
              <a:rPr lang="nl-NL" sz="2300" dirty="0" err="1"/>
              <a:t>obv</a:t>
            </a:r>
            <a:r>
              <a:rPr lang="nl-NL" sz="2300" dirty="0"/>
              <a:t> de </a:t>
            </a:r>
            <a:r>
              <a:rPr lang="nl-NL" sz="2300" dirty="0" err="1"/>
              <a:t>eGFR</a:t>
            </a:r>
            <a:r>
              <a:rPr lang="nl-NL" sz="2300" dirty="0"/>
              <a:t> de diagnose nierfunctiestoornis/ nierinsufficiëntie (</a:t>
            </a:r>
            <a:r>
              <a:rPr lang="nl-NL" sz="2300" b="1" dirty="0"/>
              <a:t>U99.01</a:t>
            </a:r>
            <a:r>
              <a:rPr lang="nl-NL" sz="2300" dirty="0"/>
              <a:t>)?  Kies het antwoord dat het meest van toepassing 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3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300" b="0" i="0" u="none" strike="noStrike" cap="none" normalizeH="0" baseline="0" dirty="0">
              <a:ln>
                <a:noFill/>
              </a:ln>
              <a:solidFill>
                <a:schemeClr val="tx1"/>
              </a:solidFill>
              <a:effectLst/>
              <a:latin typeface="Arial" panose="020B0604020202020204" pitchFamily="34" charset="0"/>
            </a:endParaRPr>
          </a:p>
        </p:txBody>
      </p:sp>
      <p:sp>
        <p:nvSpPr>
          <p:cNvPr id="3" name="Tekstvak 2"/>
          <p:cNvSpPr txBox="1"/>
          <p:nvPr/>
        </p:nvSpPr>
        <p:spPr>
          <a:xfrm>
            <a:off x="851337" y="5440218"/>
            <a:ext cx="6648590" cy="446276"/>
          </a:xfrm>
          <a:prstGeom prst="rect">
            <a:avLst/>
          </a:prstGeom>
          <a:noFill/>
        </p:spPr>
        <p:txBody>
          <a:bodyPr wrap="square" rtlCol="0">
            <a:spAutoFit/>
          </a:bodyPr>
          <a:lstStyle/>
          <a:p>
            <a:r>
              <a:rPr lang="nl-NL" sz="2300" dirty="0">
                <a:solidFill>
                  <a:srgbClr val="F07814"/>
                </a:solidFill>
                <a:sym typeface="Wingdings" panose="05000000000000000000" pitchFamily="2" charset="2"/>
              </a:rPr>
              <a:t> Waarom? </a:t>
            </a:r>
            <a:endParaRPr lang="nl-NL" sz="2300" dirty="0">
              <a:solidFill>
                <a:srgbClr val="F07814"/>
              </a:solidFill>
            </a:endParaRPr>
          </a:p>
        </p:txBody>
      </p:sp>
    </p:spTree>
    <p:extLst>
      <p:ext uri="{BB962C8B-B14F-4D97-AF65-F5344CB8AC3E}">
        <p14:creationId xmlns:p14="http://schemas.microsoft.com/office/powerpoint/2010/main" val="19275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Contra-</a:t>
            </a:r>
            <a:r>
              <a:rPr lang="it-IT" dirty="0" err="1"/>
              <a:t>indicatie</a:t>
            </a:r>
          </a:p>
        </p:txBody>
      </p:sp>
      <p:graphicFrame>
        <p:nvGraphicFramePr>
          <p:cNvPr id="4" name="Tabel 3"/>
          <p:cNvGraphicFramePr>
            <a:graphicFrameLocks noGrp="1"/>
          </p:cNvGraphicFramePr>
          <p:nvPr>
            <p:extLst>
              <p:ext uri="{D42A27DB-BD31-4B8C-83A1-F6EECF244321}">
                <p14:modId xmlns:p14="http://schemas.microsoft.com/office/powerpoint/2010/main" val="4076231515"/>
              </p:ext>
            </p:extLst>
          </p:nvPr>
        </p:nvGraphicFramePr>
        <p:xfrm>
          <a:off x="851337" y="2564523"/>
          <a:ext cx="4803015" cy="2104167"/>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gn="ctr">
                        <a:lnSpc>
                          <a:spcPct val="115000"/>
                        </a:lnSpc>
                        <a:spcAft>
                          <a:spcPts val="0"/>
                        </a:spcAft>
                      </a:pPr>
                      <a:r>
                        <a:rPr lang="nl-NL" sz="2000" dirty="0">
                          <a:effectLst/>
                        </a:rPr>
                        <a:t>Ja</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41"/>
                    </a:solidFill>
                  </a:tcPr>
                </a:tc>
                <a:tc>
                  <a:txBody>
                    <a:bodyPr/>
                    <a:lstStyle/>
                    <a:p>
                      <a:pPr algn="ctr">
                        <a:lnSpc>
                          <a:spcPct val="115000"/>
                        </a:lnSpc>
                        <a:spcAft>
                          <a:spcPts val="0"/>
                        </a:spcAft>
                      </a:pPr>
                      <a:r>
                        <a:rPr lang="nl-NL" sz="2000" dirty="0">
                          <a:effectLst/>
                        </a:rPr>
                        <a:t>Nee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3337470504"/>
                  </a:ext>
                </a:extLst>
              </a:tr>
              <a:tr h="691142">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CED9E5"/>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300494" y="1371889"/>
            <a:ext cx="10462985"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r>
              <a:rPr lang="nl-NL" sz="2300" dirty="0"/>
              <a:t>Als ik de diagnose Nierfunctiestoornis/nierinsufficiëntie (U99.01) toeken, zet ik </a:t>
            </a:r>
            <a:r>
              <a:rPr lang="nl-NL" sz="2300" b="1" dirty="0"/>
              <a:t>ook altijd de contra-indicatie </a:t>
            </a:r>
            <a:r>
              <a:rPr lang="nl-NL" sz="2300" dirty="0"/>
              <a:t>verminderde nierfunctie aan.</a:t>
            </a:r>
            <a:endParaRPr kumimoji="0" lang="nl-NL" altLang="nl-NL" sz="23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300" b="0" i="0" u="none" strike="noStrike" cap="none" normalizeH="0" baseline="0" dirty="0">
              <a:ln>
                <a:noFill/>
              </a:ln>
              <a:solidFill>
                <a:schemeClr val="tx1"/>
              </a:solidFill>
              <a:effectLst/>
              <a:latin typeface="Arial" panose="020B0604020202020204" pitchFamily="34" charset="0"/>
            </a:endParaRPr>
          </a:p>
        </p:txBody>
      </p:sp>
      <p:sp>
        <p:nvSpPr>
          <p:cNvPr id="3" name="Tekstvak 2"/>
          <p:cNvSpPr txBox="1"/>
          <p:nvPr/>
        </p:nvSpPr>
        <p:spPr>
          <a:xfrm>
            <a:off x="851337" y="5177928"/>
            <a:ext cx="6100306" cy="446276"/>
          </a:xfrm>
          <a:prstGeom prst="rect">
            <a:avLst/>
          </a:prstGeom>
          <a:noFill/>
        </p:spPr>
        <p:txBody>
          <a:bodyPr wrap="square" rtlCol="0">
            <a:spAutoFit/>
          </a:bodyPr>
          <a:lstStyle/>
          <a:p>
            <a:r>
              <a:rPr lang="nl-NL" sz="2300" dirty="0">
                <a:solidFill>
                  <a:srgbClr val="F07814"/>
                </a:solidFill>
                <a:sym typeface="Wingdings" panose="05000000000000000000" pitchFamily="2" charset="2"/>
              </a:rPr>
              <a:t> Waarom (niet)?</a:t>
            </a:r>
            <a:endParaRPr lang="nl-NL" sz="2300" dirty="0">
              <a:solidFill>
                <a:srgbClr val="F07814"/>
              </a:solidFill>
            </a:endParaRPr>
          </a:p>
        </p:txBody>
      </p:sp>
    </p:spTree>
    <p:extLst>
      <p:ext uri="{BB962C8B-B14F-4D97-AF65-F5344CB8AC3E}">
        <p14:creationId xmlns:p14="http://schemas.microsoft.com/office/powerpoint/2010/main" val="264969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err="1"/>
              <a:t>Registratie</a:t>
            </a:r>
            <a:r>
              <a:rPr lang="it-IT" dirty="0"/>
              <a:t> op orde</a:t>
            </a:r>
          </a:p>
        </p:txBody>
      </p:sp>
      <p:graphicFrame>
        <p:nvGraphicFramePr>
          <p:cNvPr id="4" name="Tabel 3"/>
          <p:cNvGraphicFramePr>
            <a:graphicFrameLocks noGrp="1"/>
          </p:cNvGraphicFramePr>
          <p:nvPr>
            <p:extLst>
              <p:ext uri="{D42A27DB-BD31-4B8C-83A1-F6EECF244321}">
                <p14:modId xmlns:p14="http://schemas.microsoft.com/office/powerpoint/2010/main" val="2432600049"/>
              </p:ext>
            </p:extLst>
          </p:nvPr>
        </p:nvGraphicFramePr>
        <p:xfrm>
          <a:off x="851337" y="2564523"/>
          <a:ext cx="10474861" cy="2151015"/>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58535">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50701">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713855">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00899"/>
            <a:ext cx="100093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2300" dirty="0"/>
              <a:t>Ik heb de </a:t>
            </a:r>
            <a:r>
              <a:rPr lang="nl-NL" sz="2300" b="1" dirty="0"/>
              <a:t>registratie </a:t>
            </a:r>
            <a:r>
              <a:rPr lang="nl-NL" sz="2300" dirty="0"/>
              <a:t>(ICPC-code / contra-indicatie) van mijn patiënten met een verminderde nierfunctie </a:t>
            </a:r>
            <a:r>
              <a:rPr lang="nl-NL" sz="2300" b="1" dirty="0"/>
              <a:t>goed op orde.</a:t>
            </a:r>
          </a:p>
          <a:p>
            <a:pPr lvl="0" eaLnBrk="0" fontAlgn="base" hangingPunct="0">
              <a:spcBef>
                <a:spcPct val="0"/>
              </a:spcBef>
              <a:spcAft>
                <a:spcPct val="0"/>
              </a:spcAft>
            </a:pPr>
            <a:endParaRPr kumimoji="0" lang="nl-NL" altLang="nl-NL" sz="23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lang="nl-NL" altLang="nl-NL" sz="2300" b="1" dirty="0">
                <a:latin typeface="Arial" panose="020B0604020202020204" pitchFamily="34" charset="0"/>
                <a:cs typeface="Arial" panose="020B0604020202020204" pitchFamily="34" charset="0"/>
              </a:rPr>
              <a:t>….% is het hier mee eens:</a:t>
            </a:r>
            <a:endParaRPr kumimoji="0" lang="nl-NL" altLang="nl-NL" sz="2300" b="1" i="0" u="none" strike="noStrike" cap="none" normalizeH="0" baseline="0" dirty="0">
              <a:ln>
                <a:noFill/>
              </a:ln>
              <a:effectLst/>
              <a:latin typeface="Arial" panose="020B0604020202020204" pitchFamily="34" charset="0"/>
            </a:endParaRPr>
          </a:p>
        </p:txBody>
      </p:sp>
      <p:sp>
        <p:nvSpPr>
          <p:cNvPr id="8" name="Tekstvak 7"/>
          <p:cNvSpPr txBox="1"/>
          <p:nvPr/>
        </p:nvSpPr>
        <p:spPr>
          <a:xfrm>
            <a:off x="851337" y="5177928"/>
            <a:ext cx="6100306" cy="446276"/>
          </a:xfrm>
          <a:prstGeom prst="rect">
            <a:avLst/>
          </a:prstGeom>
          <a:noFill/>
        </p:spPr>
        <p:txBody>
          <a:bodyPr wrap="square" rtlCol="0">
            <a:spAutoFit/>
          </a:bodyPr>
          <a:lstStyle/>
          <a:p>
            <a:r>
              <a:rPr lang="nl-NL" sz="2300" dirty="0">
                <a:solidFill>
                  <a:srgbClr val="F07814"/>
                </a:solidFill>
                <a:sym typeface="Wingdings" panose="05000000000000000000" pitchFamily="2" charset="2"/>
              </a:rPr>
              <a:t> Waarom (niet)?</a:t>
            </a:r>
            <a:endParaRPr lang="nl-NL" sz="2300" dirty="0">
              <a:solidFill>
                <a:srgbClr val="F07814"/>
              </a:solidFill>
            </a:endParaRPr>
          </a:p>
        </p:txBody>
      </p:sp>
    </p:spTree>
    <p:extLst>
      <p:ext uri="{BB962C8B-B14F-4D97-AF65-F5344CB8AC3E}">
        <p14:creationId xmlns:p14="http://schemas.microsoft.com/office/powerpoint/2010/main" val="59325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err="1"/>
              <a:t>eGFR</a:t>
            </a:r>
            <a:r>
              <a:rPr lang="it-IT" dirty="0"/>
              <a:t> &lt; 30</a:t>
            </a:r>
          </a:p>
        </p:txBody>
      </p:sp>
      <p:graphicFrame>
        <p:nvGraphicFramePr>
          <p:cNvPr id="4" name="Tabel 3"/>
          <p:cNvGraphicFramePr>
            <a:graphicFrameLocks noGrp="1"/>
          </p:cNvGraphicFramePr>
          <p:nvPr>
            <p:extLst>
              <p:ext uri="{D42A27DB-BD31-4B8C-83A1-F6EECF244321}">
                <p14:modId xmlns:p14="http://schemas.microsoft.com/office/powerpoint/2010/main" val="3906777811"/>
              </p:ext>
            </p:extLst>
          </p:nvPr>
        </p:nvGraphicFramePr>
        <p:xfrm>
          <a:off x="851337" y="2564523"/>
          <a:ext cx="10474861" cy="2151015"/>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58535">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50701">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713855">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199" y="1277870"/>
            <a:ext cx="10935971"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2300" dirty="0"/>
              <a:t>Voor al mijn patiënten met </a:t>
            </a:r>
            <a:r>
              <a:rPr lang="nl-NL" sz="2300" b="1" dirty="0"/>
              <a:t>een </a:t>
            </a:r>
            <a:r>
              <a:rPr lang="nl-NL" sz="2300" b="1" dirty="0" err="1"/>
              <a:t>eGFR</a:t>
            </a:r>
            <a:r>
              <a:rPr lang="nl-NL" sz="2300" b="1" dirty="0"/>
              <a:t> &lt; 30 </a:t>
            </a:r>
            <a:r>
              <a:rPr lang="nl-NL" sz="2300" dirty="0"/>
              <a:t>heb ik de </a:t>
            </a:r>
            <a:r>
              <a:rPr lang="nl-NL" sz="2300" b="1" dirty="0"/>
              <a:t>contra-indicatie aan </a:t>
            </a:r>
            <a:r>
              <a:rPr lang="nl-NL" sz="2300" dirty="0"/>
              <a:t>staan.</a:t>
            </a:r>
          </a:p>
          <a:p>
            <a:pPr lvl="0" eaLnBrk="0" fontAlgn="base" hangingPunct="0">
              <a:spcBef>
                <a:spcPct val="0"/>
              </a:spcBef>
              <a:spcAft>
                <a:spcPct val="0"/>
              </a:spcAft>
            </a:pPr>
            <a:endParaRPr kumimoji="0" lang="nl-NL" altLang="nl-NL" sz="23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lang="nl-NL" altLang="nl-NL" sz="2300" b="1" dirty="0">
                <a:latin typeface="Arial"/>
                <a:cs typeface="Arial"/>
              </a:rPr>
              <a:t>% is het hier mee eens:</a:t>
            </a:r>
            <a:endParaRPr kumimoji="0" lang="nl-NL" altLang="nl-NL" sz="2300" b="1" i="0" u="none" strike="noStrike" cap="none" normalizeH="0" baseline="0" dirty="0">
              <a:ln>
                <a:noFill/>
              </a:ln>
              <a:effectLst/>
              <a:latin typeface="Arial"/>
              <a:cs typeface="Arial"/>
            </a:endParaRPr>
          </a:p>
        </p:txBody>
      </p:sp>
      <p:sp>
        <p:nvSpPr>
          <p:cNvPr id="8" name="Tekstvak 7"/>
          <p:cNvSpPr txBox="1"/>
          <p:nvPr/>
        </p:nvSpPr>
        <p:spPr>
          <a:xfrm>
            <a:off x="851337" y="5177928"/>
            <a:ext cx="6100306" cy="446276"/>
          </a:xfrm>
          <a:prstGeom prst="rect">
            <a:avLst/>
          </a:prstGeom>
          <a:noFill/>
        </p:spPr>
        <p:txBody>
          <a:bodyPr wrap="square" rtlCol="0">
            <a:spAutoFit/>
          </a:bodyPr>
          <a:lstStyle/>
          <a:p>
            <a:r>
              <a:rPr lang="nl-NL" sz="2300" dirty="0">
                <a:solidFill>
                  <a:srgbClr val="F07814"/>
                </a:solidFill>
                <a:sym typeface="Wingdings" panose="05000000000000000000" pitchFamily="2" charset="2"/>
              </a:rPr>
              <a:t> Waarom (niet)?</a:t>
            </a:r>
            <a:endParaRPr lang="nl-NL" sz="2300" dirty="0">
              <a:solidFill>
                <a:srgbClr val="F07814"/>
              </a:solidFill>
            </a:endParaRPr>
          </a:p>
        </p:txBody>
      </p:sp>
    </p:spTree>
    <p:extLst>
      <p:ext uri="{BB962C8B-B14F-4D97-AF65-F5344CB8AC3E}">
        <p14:creationId xmlns:p14="http://schemas.microsoft.com/office/powerpoint/2010/main" val="83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D2A03F7-E2D1-4619-BBE0-B279D0280712}"/>
              </a:ext>
            </a:extLst>
          </p:cNvPr>
          <p:cNvSpPr txBox="1">
            <a:spLocks/>
          </p:cNvSpPr>
          <p:nvPr/>
        </p:nvSpPr>
        <p:spPr>
          <a:xfrm>
            <a:off x="647590" y="257153"/>
            <a:ext cx="10547948" cy="535531"/>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it-IT" sz="3200" dirty="0"/>
              <a:t>Verminderde nierfunctie        (eGFR &lt;60 &lt;50 &lt;30)</a:t>
            </a:r>
          </a:p>
        </p:txBody>
      </p:sp>
      <p:sp>
        <p:nvSpPr>
          <p:cNvPr id="10" name="Tekstvak 9"/>
          <p:cNvSpPr txBox="1"/>
          <p:nvPr/>
        </p:nvSpPr>
        <p:spPr>
          <a:xfrm>
            <a:off x="500063" y="961526"/>
            <a:ext cx="11332893" cy="369332"/>
          </a:xfrm>
          <a:prstGeom prst="rect">
            <a:avLst/>
          </a:prstGeom>
          <a:noFill/>
        </p:spPr>
        <p:txBody>
          <a:bodyPr wrap="square" rtlCol="0">
            <a:spAutoFit/>
          </a:bodyPr>
          <a:lstStyle/>
          <a:p>
            <a:r>
              <a:rPr lang="nl-NL" dirty="0"/>
              <a:t>Aantal patiënten met 1x of vaker een </a:t>
            </a:r>
            <a:r>
              <a:rPr lang="nl-NL" dirty="0" err="1"/>
              <a:t>eGFR</a:t>
            </a:r>
            <a:r>
              <a:rPr lang="nl-NL" dirty="0"/>
              <a:t> lager dan resp. 60, 50 of 30 ml/min/1.73m</a:t>
            </a:r>
            <a:r>
              <a:rPr lang="nl-NL" baseline="30000" dirty="0"/>
              <a:t>2 </a:t>
            </a:r>
            <a:r>
              <a:rPr lang="nl-NL" dirty="0"/>
              <a:t>afgelopen vijf jaar</a:t>
            </a:r>
          </a:p>
        </p:txBody>
      </p:sp>
      <p:graphicFrame>
        <p:nvGraphicFramePr>
          <p:cNvPr id="9" name="Tabel 8"/>
          <p:cNvGraphicFramePr>
            <a:graphicFrameLocks noGrp="1"/>
          </p:cNvGraphicFramePr>
          <p:nvPr>
            <p:extLst>
              <p:ext uri="{D42A27DB-BD31-4B8C-83A1-F6EECF244321}">
                <p14:modId xmlns:p14="http://schemas.microsoft.com/office/powerpoint/2010/main" val="264127423"/>
              </p:ext>
            </p:extLst>
          </p:nvPr>
        </p:nvGraphicFramePr>
        <p:xfrm>
          <a:off x="711199" y="1607856"/>
          <a:ext cx="10484339" cy="4541486"/>
        </p:xfrm>
        <a:graphic>
          <a:graphicData uri="http://schemas.openxmlformats.org/drawingml/2006/table">
            <a:tbl>
              <a:tblPr firstRow="1" bandRow="1">
                <a:tableStyleId>{5C22544A-7EE6-4342-B048-85BDC9FD1C3A}</a:tableStyleId>
              </a:tblPr>
              <a:tblGrid>
                <a:gridCol w="1389630">
                  <a:extLst>
                    <a:ext uri="{9D8B030D-6E8A-4147-A177-3AD203B41FA5}">
                      <a16:colId xmlns:a16="http://schemas.microsoft.com/office/drawing/2014/main" val="3766186086"/>
                    </a:ext>
                  </a:extLst>
                </a:gridCol>
                <a:gridCol w="1266609">
                  <a:extLst>
                    <a:ext uri="{9D8B030D-6E8A-4147-A177-3AD203B41FA5}">
                      <a16:colId xmlns:a16="http://schemas.microsoft.com/office/drawing/2014/main" val="273904121"/>
                    </a:ext>
                  </a:extLst>
                </a:gridCol>
                <a:gridCol w="1249524">
                  <a:extLst>
                    <a:ext uri="{9D8B030D-6E8A-4147-A177-3AD203B41FA5}">
                      <a16:colId xmlns:a16="http://schemas.microsoft.com/office/drawing/2014/main" val="3060239986"/>
                    </a:ext>
                  </a:extLst>
                </a:gridCol>
                <a:gridCol w="1284588">
                  <a:extLst>
                    <a:ext uri="{9D8B030D-6E8A-4147-A177-3AD203B41FA5}">
                      <a16:colId xmlns:a16="http://schemas.microsoft.com/office/drawing/2014/main" val="3394469719"/>
                    </a:ext>
                  </a:extLst>
                </a:gridCol>
                <a:gridCol w="1285683">
                  <a:extLst>
                    <a:ext uri="{9D8B030D-6E8A-4147-A177-3AD203B41FA5}">
                      <a16:colId xmlns:a16="http://schemas.microsoft.com/office/drawing/2014/main" val="3171500552"/>
                    </a:ext>
                  </a:extLst>
                </a:gridCol>
                <a:gridCol w="1260473">
                  <a:extLst>
                    <a:ext uri="{9D8B030D-6E8A-4147-A177-3AD203B41FA5}">
                      <a16:colId xmlns:a16="http://schemas.microsoft.com/office/drawing/2014/main" val="1607883820"/>
                    </a:ext>
                  </a:extLst>
                </a:gridCol>
                <a:gridCol w="1210054">
                  <a:extLst>
                    <a:ext uri="{9D8B030D-6E8A-4147-A177-3AD203B41FA5}">
                      <a16:colId xmlns:a16="http://schemas.microsoft.com/office/drawing/2014/main" val="1519033866"/>
                    </a:ext>
                  </a:extLst>
                </a:gridCol>
                <a:gridCol w="1537778">
                  <a:extLst>
                    <a:ext uri="{9D8B030D-6E8A-4147-A177-3AD203B41FA5}">
                      <a16:colId xmlns:a16="http://schemas.microsoft.com/office/drawing/2014/main" val="4205708965"/>
                    </a:ext>
                  </a:extLst>
                </a:gridCol>
              </a:tblGrid>
              <a:tr h="1058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dirty="0">
                          <a:solidFill>
                            <a:schemeClr val="bg1"/>
                          </a:solidFill>
                          <a:latin typeface="+mn-lt"/>
                        </a:rPr>
                        <a:t>Praktijk</a:t>
                      </a:r>
                    </a:p>
                  </a:txBody>
                  <a:tcPr>
                    <a:solidFill>
                      <a:srgbClr val="003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schemeClr val="bg1"/>
                          </a:solidFill>
                        </a:rPr>
                        <a:t>TOTAAL</a:t>
                      </a:r>
                    </a:p>
                    <a:p>
                      <a:r>
                        <a:rPr lang="nl-NL" sz="1600" b="1" dirty="0">
                          <a:solidFill>
                            <a:schemeClr val="bg1"/>
                          </a:solidFill>
                        </a:rPr>
                        <a:t>1x of vaker &lt;60</a:t>
                      </a:r>
                    </a:p>
                  </a:txBody>
                  <a:tcPr>
                    <a:solidFill>
                      <a:srgbClr val="00373E"/>
                    </a:solidFill>
                  </a:tcPr>
                </a:tc>
                <a:tc>
                  <a:txBody>
                    <a:bodyPr/>
                    <a:lstStyle/>
                    <a:p>
                      <a:pPr algn="l"/>
                      <a:r>
                        <a:rPr lang="nl-NL" sz="1600" b="0" dirty="0">
                          <a:solidFill>
                            <a:schemeClr val="bg1"/>
                          </a:solidFill>
                          <a:latin typeface="+mn-lt"/>
                        </a:rPr>
                        <a:t>1</a:t>
                      </a:r>
                      <a:r>
                        <a:rPr lang="nl-NL" sz="1600" b="0" baseline="0" dirty="0">
                          <a:solidFill>
                            <a:schemeClr val="bg1"/>
                          </a:solidFill>
                          <a:latin typeface="+mn-lt"/>
                        </a:rPr>
                        <a:t> x </a:t>
                      </a:r>
                      <a:r>
                        <a:rPr lang="nl-NL" sz="1600" b="0" baseline="0" dirty="0" err="1">
                          <a:solidFill>
                            <a:schemeClr val="bg1"/>
                          </a:solidFill>
                          <a:latin typeface="+mn-lt"/>
                        </a:rPr>
                        <a:t>eGFR</a:t>
                      </a:r>
                      <a:endParaRPr lang="nl-NL" sz="1600" b="0" baseline="0" dirty="0">
                        <a:solidFill>
                          <a:schemeClr val="bg1"/>
                        </a:solidFill>
                        <a:latin typeface="+mn-lt"/>
                      </a:endParaRPr>
                    </a:p>
                    <a:p>
                      <a:pPr algn="l"/>
                      <a:r>
                        <a:rPr lang="nl-NL" sz="1600" b="0" baseline="0" dirty="0">
                          <a:solidFill>
                            <a:schemeClr val="bg1"/>
                          </a:solidFill>
                          <a:latin typeface="+mn-lt"/>
                        </a:rPr>
                        <a:t>&lt;60</a:t>
                      </a:r>
                      <a:endParaRPr lang="nl-NL" sz="1600" b="0" dirty="0">
                        <a:solidFill>
                          <a:schemeClr val="bg1"/>
                        </a:solidFill>
                        <a:latin typeface="+mn-lt"/>
                      </a:endParaRPr>
                    </a:p>
                  </a:txBody>
                  <a:tcPr anchor="b">
                    <a:solidFill>
                      <a:srgbClr val="00373E"/>
                    </a:solidFill>
                  </a:tcPr>
                </a:tc>
                <a:tc>
                  <a:txBody>
                    <a:bodyPr/>
                    <a:lstStyle/>
                    <a:p>
                      <a:pPr algn="l"/>
                      <a:r>
                        <a:rPr lang="nl-NL" sz="1600" b="0" dirty="0">
                          <a:solidFill>
                            <a:schemeClr val="bg1"/>
                          </a:solidFill>
                          <a:latin typeface="+mn-lt"/>
                        </a:rPr>
                        <a:t>herhaald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dirty="0">
                          <a:solidFill>
                            <a:schemeClr val="bg1"/>
                          </a:solidFill>
                          <a:latin typeface="+mn-lt"/>
                        </a:rPr>
                        <a:t>&lt; 60</a:t>
                      </a:r>
                    </a:p>
                  </a:txBody>
                  <a:tcPr anchor="b">
                    <a:solidFill>
                      <a:srgbClr val="003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i="0" kern="1200" dirty="0">
                          <a:solidFill>
                            <a:schemeClr val="bg1"/>
                          </a:solidFill>
                          <a:latin typeface="+mn-lt"/>
                          <a:ea typeface="+mn-ea"/>
                          <a:cs typeface="+mn-cs"/>
                        </a:rPr>
                        <a:t>TOTAAL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i="0" kern="1200" dirty="0">
                          <a:solidFill>
                            <a:schemeClr val="bg1"/>
                          </a:solidFill>
                          <a:latin typeface="+mn-lt"/>
                          <a:ea typeface="+mn-ea"/>
                          <a:cs typeface="+mn-cs"/>
                        </a:rPr>
                        <a:t>1x of vaker &lt;50</a:t>
                      </a:r>
                    </a:p>
                  </a:txBody>
                  <a:tcPr>
                    <a:solidFill>
                      <a:srgbClr val="003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i="0" kern="1200" dirty="0">
                          <a:solidFill>
                            <a:schemeClr val="bg1"/>
                          </a:solidFill>
                          <a:latin typeface="+mn-lt"/>
                          <a:ea typeface="+mn-ea"/>
                          <a:cs typeface="+mn-cs"/>
                        </a:rPr>
                        <a:t>1 x </a:t>
                      </a:r>
                      <a:r>
                        <a:rPr lang="nl-NL" sz="1600" b="0" i="0" kern="1200" dirty="0" err="1">
                          <a:solidFill>
                            <a:schemeClr val="bg1"/>
                          </a:solidFill>
                          <a:latin typeface="+mn-lt"/>
                          <a:ea typeface="+mn-ea"/>
                          <a:cs typeface="+mn-cs"/>
                        </a:rPr>
                        <a:t>eGFR</a:t>
                      </a:r>
                      <a:r>
                        <a:rPr lang="nl-NL" sz="1600" b="0" i="0" kern="1200" dirty="0">
                          <a:solidFill>
                            <a:schemeClr val="bg1"/>
                          </a:solidFill>
                          <a:latin typeface="+mn-lt"/>
                          <a:ea typeface="+mn-ea"/>
                          <a:cs typeface="+mn-cs"/>
                        </a:rPr>
                        <a:t> &lt;50</a:t>
                      </a:r>
                    </a:p>
                  </a:txBody>
                  <a:tcPr anchor="b">
                    <a:solidFill>
                      <a:srgbClr val="003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dirty="0">
                          <a:solidFill>
                            <a:schemeClr val="bg1"/>
                          </a:solidFill>
                          <a:latin typeface="+mn-lt"/>
                        </a:rPr>
                        <a:t>Herhaald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dirty="0">
                          <a:solidFill>
                            <a:schemeClr val="bg1"/>
                          </a:solidFill>
                          <a:latin typeface="+mn-lt"/>
                        </a:rPr>
                        <a:t>&lt; 50</a:t>
                      </a:r>
                    </a:p>
                  </a:txBody>
                  <a:tcPr anchor="b">
                    <a:solidFill>
                      <a:srgbClr val="003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i="0" dirty="0">
                          <a:solidFill>
                            <a:schemeClr val="bg1"/>
                          </a:solidFill>
                          <a:latin typeface="+mn-lt"/>
                        </a:rPr>
                        <a:t>TOTAAL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i="0" dirty="0">
                          <a:solidFill>
                            <a:schemeClr val="bg1"/>
                          </a:solidFill>
                          <a:latin typeface="+mn-lt"/>
                        </a:rPr>
                        <a:t>1x of vaker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i="0" dirty="0">
                          <a:solidFill>
                            <a:schemeClr val="bg1"/>
                          </a:solidFill>
                          <a:latin typeface="+mn-lt"/>
                        </a:rPr>
                        <a:t>&lt;30</a:t>
                      </a:r>
                    </a:p>
                  </a:txBody>
                  <a:tcPr>
                    <a:solidFill>
                      <a:srgbClr val="00373E"/>
                    </a:solidFill>
                  </a:tcPr>
                </a:tc>
                <a:extLst>
                  <a:ext uri="{0D108BD9-81ED-4DB2-BD59-A6C34878D82A}">
                    <a16:rowId xmlns:a16="http://schemas.microsoft.com/office/drawing/2014/main" val="3136135301"/>
                  </a:ext>
                </a:extLst>
              </a:tr>
              <a:tr h="367928">
                <a:tc>
                  <a:txBody>
                    <a:bodyPr/>
                    <a:lstStyle/>
                    <a:p>
                      <a:endParaRPr lang="nl-NL"/>
                    </a:p>
                  </a:txBody>
                  <a:tcPr marL="68580" marR="68580" marT="0" marB="0">
                    <a:solidFill>
                      <a:srgbClr val="00373E"/>
                    </a:solidFill>
                  </a:tcPr>
                </a:tc>
                <a:tc>
                  <a:txBody>
                    <a:bodyPr/>
                    <a:lstStyle/>
                    <a:p>
                      <a:r>
                        <a:rPr lang="nl-NL" sz="1600" dirty="0">
                          <a:solidFill>
                            <a:schemeClr val="bg1"/>
                          </a:solidFill>
                        </a:rPr>
                        <a:t>aantal</a:t>
                      </a:r>
                    </a:p>
                  </a:txBody>
                  <a:tcPr>
                    <a:solidFill>
                      <a:srgbClr val="003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i="0" dirty="0">
                        <a:solidFill>
                          <a:schemeClr val="bg1"/>
                        </a:solidFill>
                        <a:latin typeface="+mn-lt"/>
                      </a:endParaRPr>
                    </a:p>
                  </a:txBody>
                  <a:tcPr>
                    <a:solidFill>
                      <a:srgbClr val="003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i="0" dirty="0">
                        <a:solidFill>
                          <a:schemeClr val="bg1"/>
                        </a:solidFill>
                        <a:latin typeface="+mn-lt"/>
                      </a:endParaRPr>
                    </a:p>
                  </a:txBody>
                  <a:tcPr>
                    <a:solidFill>
                      <a:srgbClr val="003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i="0" kern="1200" dirty="0">
                          <a:solidFill>
                            <a:schemeClr val="bg1"/>
                          </a:solidFill>
                          <a:latin typeface="+mn-lt"/>
                          <a:ea typeface="+mn-ea"/>
                          <a:cs typeface="+mn-cs"/>
                        </a:rPr>
                        <a:t>aantal</a:t>
                      </a:r>
                    </a:p>
                  </a:txBody>
                  <a:tcPr>
                    <a:solidFill>
                      <a:srgbClr val="003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i="0" kern="1200" dirty="0">
                        <a:solidFill>
                          <a:schemeClr val="bg1"/>
                        </a:solidFill>
                        <a:latin typeface="+mn-lt"/>
                        <a:ea typeface="+mn-ea"/>
                        <a:cs typeface="+mn-cs"/>
                      </a:endParaRPr>
                    </a:p>
                  </a:txBody>
                  <a:tcPr>
                    <a:solidFill>
                      <a:srgbClr val="003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i="0" dirty="0">
                        <a:solidFill>
                          <a:schemeClr val="bg1"/>
                        </a:solidFill>
                        <a:latin typeface="+mn-lt"/>
                      </a:endParaRPr>
                    </a:p>
                  </a:txBody>
                  <a:tcPr>
                    <a:solidFill>
                      <a:srgbClr val="003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i="0" dirty="0">
                          <a:solidFill>
                            <a:schemeClr val="bg1"/>
                          </a:solidFill>
                          <a:latin typeface="+mn-lt"/>
                        </a:rPr>
                        <a:t>aantal</a:t>
                      </a:r>
                    </a:p>
                  </a:txBody>
                  <a:tcPr>
                    <a:solidFill>
                      <a:srgbClr val="00373E"/>
                    </a:solidFill>
                  </a:tcPr>
                </a:tc>
                <a:extLst>
                  <a:ext uri="{0D108BD9-81ED-4DB2-BD59-A6C34878D82A}">
                    <a16:rowId xmlns:a16="http://schemas.microsoft.com/office/drawing/2014/main" val="178441385"/>
                  </a:ext>
                </a:extLst>
              </a:tr>
              <a:tr h="367928">
                <a:tc>
                  <a:txBody>
                    <a:bodyPr/>
                    <a:lstStyle/>
                    <a:p>
                      <a:pPr>
                        <a:lnSpc>
                          <a:spcPct val="115000"/>
                        </a:lnSpc>
                        <a:spcAft>
                          <a:spcPts val="1000"/>
                        </a:spcAft>
                      </a:pPr>
                      <a:r>
                        <a:rPr lang="nl-NL" sz="2000" dirty="0">
                          <a:solidFill>
                            <a:schemeClr val="bg1"/>
                          </a:solidFill>
                          <a:effectLst/>
                          <a:latin typeface="Calibri" panose="020F0502020204030204" pitchFamily="34" charset="0"/>
                        </a:rPr>
                        <a:t>P 1</a:t>
                      </a:r>
                      <a:endPar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3E"/>
                    </a:solidFill>
                  </a:tcPr>
                </a:tc>
                <a:tc>
                  <a:txBody>
                    <a:bodyPr/>
                    <a:lstStyle/>
                    <a:p>
                      <a:pPr marL="0" algn="r" defTabSz="914400" rtl="0" eaLnBrk="1" fontAlgn="b" latinLnBrk="0" hangingPunct="1"/>
                      <a:endParaRPr lang="nl-NL" sz="1800" b="1" i="0" u="none" strike="noStrike" kern="1200" dirty="0">
                        <a:solidFill>
                          <a:srgbClr val="000000"/>
                        </a:solidFill>
                        <a:effectLst/>
                        <a:latin typeface="+mn-lt"/>
                        <a:ea typeface="+mn-ea"/>
                        <a:cs typeface="+mn-cs"/>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1"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marL="0" algn="r" defTabSz="914400" rtl="0" eaLnBrk="1" fontAlgn="b" latinLnBrk="0" hangingPunct="1"/>
                      <a:endParaRPr lang="nl-NL" sz="1800" b="1" i="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val="1031697520"/>
                  </a:ext>
                </a:extLst>
              </a:tr>
              <a:tr h="367928">
                <a:tc>
                  <a:txBody>
                    <a:bodyPr/>
                    <a:lstStyle/>
                    <a:p>
                      <a:pPr>
                        <a:lnSpc>
                          <a:spcPct val="115000"/>
                        </a:lnSpc>
                        <a:spcAft>
                          <a:spcPts val="1000"/>
                        </a:spcAft>
                      </a:pPr>
                      <a:r>
                        <a:rPr lang="nl-NL" sz="2000" dirty="0">
                          <a:solidFill>
                            <a:schemeClr val="bg1"/>
                          </a:solidFill>
                          <a:effectLst/>
                          <a:latin typeface="Calibri" panose="020F0502020204030204" pitchFamily="34" charset="0"/>
                        </a:rPr>
                        <a:t>P 2</a:t>
                      </a:r>
                      <a:endPar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3E"/>
                    </a:solidFill>
                  </a:tcPr>
                </a:tc>
                <a:tc>
                  <a:txBody>
                    <a:bodyPr/>
                    <a:lstStyle/>
                    <a:p>
                      <a:pPr marL="0" algn="r" defTabSz="914400" rtl="0" eaLnBrk="1" fontAlgn="b" latinLnBrk="0" hangingPunct="1"/>
                      <a:endParaRPr lang="nl-NL" sz="1800" b="1" i="0" u="none" strike="noStrike" kern="1200" dirty="0">
                        <a:solidFill>
                          <a:srgbClr val="000000"/>
                        </a:solidFill>
                        <a:effectLst/>
                        <a:latin typeface="+mn-lt"/>
                        <a:ea typeface="+mn-ea"/>
                        <a:cs typeface="+mn-cs"/>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1"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marL="0" algn="r" defTabSz="914400" rtl="0" eaLnBrk="1" fontAlgn="b" latinLnBrk="0" hangingPunct="1"/>
                      <a:endParaRPr lang="nl-NL" sz="1800" b="1" i="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val="903526919"/>
                  </a:ext>
                </a:extLst>
              </a:tr>
              <a:tr h="367928">
                <a:tc>
                  <a:txBody>
                    <a:bodyPr/>
                    <a:lstStyle/>
                    <a:p>
                      <a:pPr>
                        <a:lnSpc>
                          <a:spcPct val="115000"/>
                        </a:lnSpc>
                        <a:spcAft>
                          <a:spcPts val="1000"/>
                        </a:spcAft>
                      </a:pPr>
                      <a:r>
                        <a:rPr lang="nl-NL" sz="2000" dirty="0">
                          <a:solidFill>
                            <a:schemeClr val="bg1"/>
                          </a:solidFill>
                          <a:effectLst/>
                          <a:latin typeface="Calibri" panose="020F0502020204030204" pitchFamily="34" charset="0"/>
                        </a:rPr>
                        <a:t>P 3</a:t>
                      </a:r>
                      <a:endPar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3E"/>
                    </a:solidFill>
                  </a:tcPr>
                </a:tc>
                <a:tc>
                  <a:txBody>
                    <a:bodyPr/>
                    <a:lstStyle/>
                    <a:p>
                      <a:pPr marL="0" algn="r" defTabSz="914400" rtl="0" eaLnBrk="1" fontAlgn="b" latinLnBrk="0" hangingPunct="1"/>
                      <a:endParaRPr lang="nl-NL" sz="1800" b="1" i="0" u="none" strike="noStrike" kern="1200" dirty="0">
                        <a:solidFill>
                          <a:srgbClr val="000000"/>
                        </a:solidFill>
                        <a:effectLst/>
                        <a:latin typeface="+mn-lt"/>
                        <a:ea typeface="+mn-ea"/>
                        <a:cs typeface="+mn-cs"/>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1"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marL="0" algn="r" defTabSz="914400" rtl="0" eaLnBrk="1" fontAlgn="b" latinLnBrk="0" hangingPunct="1"/>
                      <a:endParaRPr lang="nl-NL" sz="1800" b="1" i="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val="2547506591"/>
                  </a:ext>
                </a:extLst>
              </a:tr>
              <a:tr h="367928">
                <a:tc>
                  <a:txBody>
                    <a:bodyPr/>
                    <a:lstStyle/>
                    <a:p>
                      <a:pPr>
                        <a:lnSpc>
                          <a:spcPct val="115000"/>
                        </a:lnSpc>
                        <a:spcAft>
                          <a:spcPts val="1000"/>
                        </a:spcAft>
                      </a:pPr>
                      <a:r>
                        <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 4</a:t>
                      </a:r>
                    </a:p>
                  </a:txBody>
                  <a:tcPr marL="68580" marR="68580" marT="0" marB="0">
                    <a:solidFill>
                      <a:srgbClr val="00373E"/>
                    </a:solidFill>
                  </a:tcPr>
                </a:tc>
                <a:tc>
                  <a:txBody>
                    <a:bodyPr/>
                    <a:lstStyle/>
                    <a:p>
                      <a:pPr marL="0" algn="r" defTabSz="914400" rtl="0" eaLnBrk="1" fontAlgn="b" latinLnBrk="0" hangingPunct="1"/>
                      <a:endParaRPr lang="nl-NL" sz="1800" b="1" i="0" u="none" strike="noStrike" kern="1200" dirty="0">
                        <a:solidFill>
                          <a:srgbClr val="000000"/>
                        </a:solidFill>
                        <a:effectLst/>
                        <a:latin typeface="+mn-lt"/>
                        <a:ea typeface="+mn-ea"/>
                        <a:cs typeface="+mn-cs"/>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1"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marL="0" algn="r" defTabSz="914400" rtl="0" eaLnBrk="1" fontAlgn="b" latinLnBrk="0" hangingPunct="1"/>
                      <a:endParaRPr lang="nl-NL" sz="1800" b="1" i="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val="1684158889"/>
                  </a:ext>
                </a:extLst>
              </a:tr>
              <a:tr h="367928">
                <a:tc>
                  <a:txBody>
                    <a:bodyPr/>
                    <a:lstStyle/>
                    <a:p>
                      <a:pPr>
                        <a:lnSpc>
                          <a:spcPct val="115000"/>
                        </a:lnSpc>
                        <a:spcAft>
                          <a:spcPts val="1000"/>
                        </a:spcAft>
                      </a:pPr>
                      <a:r>
                        <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 5</a:t>
                      </a:r>
                    </a:p>
                  </a:txBody>
                  <a:tcPr marL="68580" marR="68580" marT="0" marB="0">
                    <a:solidFill>
                      <a:srgbClr val="00373E"/>
                    </a:solidFill>
                  </a:tcPr>
                </a:tc>
                <a:tc>
                  <a:txBody>
                    <a:bodyPr/>
                    <a:lstStyle/>
                    <a:p>
                      <a:pPr marL="0" algn="r" defTabSz="914400" rtl="0" eaLnBrk="1" fontAlgn="b" latinLnBrk="0" hangingPunct="1"/>
                      <a:endParaRPr lang="nl-NL" sz="1800" b="1" i="0" u="none" strike="noStrike" kern="1200" dirty="0">
                        <a:solidFill>
                          <a:srgbClr val="000000"/>
                        </a:solidFill>
                        <a:effectLst/>
                        <a:latin typeface="+mn-lt"/>
                        <a:ea typeface="+mn-ea"/>
                        <a:cs typeface="+mn-cs"/>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1"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marL="0" algn="r" defTabSz="914400" rtl="0" eaLnBrk="1" fontAlgn="b" latinLnBrk="0" hangingPunct="1"/>
                      <a:endParaRPr lang="nl-NL" sz="1800" b="1" i="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val="1311984332"/>
                  </a:ext>
                </a:extLst>
              </a:tr>
              <a:tr h="367928">
                <a:tc>
                  <a:txBody>
                    <a:bodyPr/>
                    <a:lstStyle/>
                    <a:p>
                      <a:pPr>
                        <a:lnSpc>
                          <a:spcPct val="115000"/>
                        </a:lnSpc>
                        <a:spcAft>
                          <a:spcPts val="1000"/>
                        </a:spcAft>
                      </a:pPr>
                      <a:r>
                        <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 6</a:t>
                      </a:r>
                    </a:p>
                  </a:txBody>
                  <a:tcPr marL="68580" marR="68580" marT="0" marB="0">
                    <a:solidFill>
                      <a:srgbClr val="00373E"/>
                    </a:solidFill>
                  </a:tcPr>
                </a:tc>
                <a:tc>
                  <a:txBody>
                    <a:bodyPr/>
                    <a:lstStyle/>
                    <a:p>
                      <a:pPr marL="0" algn="r" defTabSz="914400" rtl="0" eaLnBrk="1" fontAlgn="b" latinLnBrk="0" hangingPunct="1"/>
                      <a:endParaRPr lang="nl-NL" sz="1800" b="1" i="0" u="none" strike="noStrike" kern="1200" dirty="0">
                        <a:solidFill>
                          <a:srgbClr val="000000"/>
                        </a:solidFill>
                        <a:effectLst/>
                        <a:latin typeface="+mn-lt"/>
                        <a:ea typeface="+mn-ea"/>
                        <a:cs typeface="+mn-cs"/>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1"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marL="0" algn="r" defTabSz="914400" rtl="0" eaLnBrk="1" fontAlgn="b" latinLnBrk="0" hangingPunct="1"/>
                      <a:endParaRPr lang="nl-NL" sz="1800" b="1" i="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val="3568716280"/>
                  </a:ext>
                </a:extLst>
              </a:tr>
              <a:tr h="453610">
                <a:tc>
                  <a:txBody>
                    <a:bodyPr/>
                    <a:lstStyle/>
                    <a:p>
                      <a:pPr>
                        <a:lnSpc>
                          <a:spcPct val="115000"/>
                        </a:lnSpc>
                        <a:spcAft>
                          <a:spcPts val="1000"/>
                        </a:spcAft>
                      </a:pPr>
                      <a:r>
                        <a:rPr lang="nl-N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 7</a:t>
                      </a:r>
                    </a:p>
                  </a:txBody>
                  <a:tcPr marL="68580" marR="68580" marT="0" marB="0">
                    <a:solidFill>
                      <a:srgbClr val="00373E"/>
                    </a:solidFill>
                  </a:tcPr>
                </a:tc>
                <a:tc>
                  <a:txBody>
                    <a:bodyPr/>
                    <a:lstStyle/>
                    <a:p>
                      <a:pPr marL="0" algn="r" defTabSz="914400" rtl="0" eaLnBrk="1" fontAlgn="b" latinLnBrk="0" hangingPunct="1"/>
                      <a:endParaRPr lang="nl-NL" sz="1800" b="1" i="0" u="none" strike="noStrike" kern="1200" dirty="0">
                        <a:solidFill>
                          <a:srgbClr val="000000"/>
                        </a:solidFill>
                        <a:effectLst/>
                        <a:latin typeface="+mn-lt"/>
                        <a:ea typeface="+mn-ea"/>
                        <a:cs typeface="+mn-cs"/>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1"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marL="0" algn="r" defTabSz="914400" rtl="0" eaLnBrk="1" fontAlgn="b" latinLnBrk="0" hangingPunct="1"/>
                      <a:endParaRPr lang="nl-NL" sz="1800" b="1" i="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val="167973670"/>
                  </a:ext>
                </a:extLst>
              </a:tr>
              <a:tr h="45361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nl-NL" sz="1600" dirty="0">
                          <a:solidFill>
                            <a:schemeClr val="bg1"/>
                          </a:solidFill>
                          <a:effectLst/>
                          <a:latin typeface="+mn-lt"/>
                          <a:ea typeface="Calibri" panose="020F0502020204030204" pitchFamily="34" charset="0"/>
                          <a:cs typeface="Times New Roman" panose="02020603050405020304" pitchFamily="18" charset="0"/>
                        </a:rPr>
                        <a:t>Wijkgroep </a:t>
                      </a:r>
                    </a:p>
                  </a:txBody>
                  <a:tcPr marL="68580" marR="68580" marT="0" marB="0" anchor="b">
                    <a:solidFill>
                      <a:srgbClr val="00373E"/>
                    </a:solidFill>
                  </a:tcPr>
                </a:tc>
                <a:tc>
                  <a:txBody>
                    <a:bodyPr/>
                    <a:lstStyle/>
                    <a:p>
                      <a:pPr marL="0" algn="r" defTabSz="914400" rtl="0" eaLnBrk="1" fontAlgn="b" latinLnBrk="0" hangingPunct="1"/>
                      <a:endParaRPr lang="nl-NL" sz="1800" b="1" i="0" u="none" strike="noStrike" kern="1200" dirty="0">
                        <a:solidFill>
                          <a:srgbClr val="000000"/>
                        </a:solidFill>
                        <a:effectLst/>
                        <a:latin typeface="+mn-lt"/>
                        <a:ea typeface="+mn-ea"/>
                        <a:cs typeface="+mn-cs"/>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1"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algn="r" fontAlgn="b"/>
                      <a:endParaRPr lang="nl-NL" sz="1800" b="0" i="0" u="none" strike="noStrike" dirty="0">
                        <a:solidFill>
                          <a:srgbClr val="000000"/>
                        </a:solidFill>
                        <a:effectLst/>
                        <a:latin typeface="+mn-lt"/>
                      </a:endParaRPr>
                    </a:p>
                  </a:txBody>
                  <a:tcPr marL="9525" marR="9525" marT="9525" marB="0" anchor="b"/>
                </a:tc>
                <a:tc>
                  <a:txBody>
                    <a:bodyPr/>
                    <a:lstStyle/>
                    <a:p>
                      <a:pPr marL="0" algn="r" defTabSz="914400" rtl="0" eaLnBrk="1" fontAlgn="b" latinLnBrk="0" hangingPunct="1"/>
                      <a:endParaRPr lang="nl-NL" sz="1800" b="1" i="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val="4159613005"/>
                  </a:ext>
                </a:extLst>
              </a:tr>
            </a:tbl>
          </a:graphicData>
        </a:graphic>
      </p:graphicFrame>
    </p:spTree>
    <p:extLst>
      <p:ext uri="{BB962C8B-B14F-4D97-AF65-F5344CB8AC3E}">
        <p14:creationId xmlns:p14="http://schemas.microsoft.com/office/powerpoint/2010/main" val="5277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199" y="319763"/>
            <a:ext cx="9765654" cy="535531"/>
          </a:xfrm>
        </p:spPr>
        <p:txBody>
          <a:bodyPr/>
          <a:lstStyle/>
          <a:p>
            <a:r>
              <a:rPr lang="it-IT" sz="3200" dirty="0"/>
              <a:t>Contra-indicatie nier               eGFR &lt;</a:t>
            </a:r>
            <a:r>
              <a:rPr lang="it-IT" sz="3200" dirty="0">
                <a:solidFill>
                  <a:schemeClr val="accent6">
                    <a:lumMod val="75000"/>
                  </a:schemeClr>
                </a:solidFill>
              </a:rPr>
              <a:t>60 </a:t>
            </a:r>
            <a:r>
              <a:rPr lang="it-IT" sz="3200" dirty="0"/>
              <a:t>&lt;</a:t>
            </a:r>
            <a:r>
              <a:rPr lang="it-IT" sz="3200" dirty="0">
                <a:solidFill>
                  <a:schemeClr val="accent4">
                    <a:lumMod val="60000"/>
                    <a:lumOff val="40000"/>
                  </a:schemeClr>
                </a:solidFill>
              </a:rPr>
              <a:t>50</a:t>
            </a:r>
            <a:r>
              <a:rPr lang="it-IT" sz="3200" dirty="0"/>
              <a:t> &lt;</a:t>
            </a:r>
            <a:r>
              <a:rPr lang="it-IT" sz="3200" dirty="0">
                <a:solidFill>
                  <a:srgbClr val="FF0000"/>
                </a:solidFill>
              </a:rPr>
              <a:t>30</a:t>
            </a:r>
          </a:p>
        </p:txBody>
      </p:sp>
      <p:sp>
        <p:nvSpPr>
          <p:cNvPr id="3" name="Tekstvak 2"/>
          <p:cNvSpPr txBox="1"/>
          <p:nvPr/>
        </p:nvSpPr>
        <p:spPr>
          <a:xfrm>
            <a:off x="697918" y="1012260"/>
            <a:ext cx="10878820" cy="923330"/>
          </a:xfrm>
          <a:prstGeom prst="rect">
            <a:avLst/>
          </a:prstGeom>
          <a:noFill/>
        </p:spPr>
        <p:txBody>
          <a:bodyPr wrap="square" rtlCol="0">
            <a:spAutoFit/>
          </a:bodyPr>
          <a:lstStyle/>
          <a:p>
            <a:r>
              <a:rPr lang="nl-NL" dirty="0"/>
              <a:t>Percentage patiënten met ‘contra-indicatie verminderde nierfunctie’ (y-as) afhankelijk van het aantal keer dat een </a:t>
            </a:r>
            <a:r>
              <a:rPr lang="nl-NL" dirty="0" err="1"/>
              <a:t>eGFR</a:t>
            </a:r>
            <a:r>
              <a:rPr lang="nl-NL" dirty="0"/>
              <a:t> resp. &lt;60, &lt;50 of &lt;30 gevonden is (x-as) in de afgelopen 5 jaar</a:t>
            </a:r>
          </a:p>
          <a:p>
            <a:endParaRPr lang="nl-NL" dirty="0"/>
          </a:p>
        </p:txBody>
      </p:sp>
      <p:sp>
        <p:nvSpPr>
          <p:cNvPr id="5" name="Tekstvak 4"/>
          <p:cNvSpPr txBox="1"/>
          <p:nvPr/>
        </p:nvSpPr>
        <p:spPr>
          <a:xfrm>
            <a:off x="881349" y="5894024"/>
            <a:ext cx="9930748" cy="800219"/>
          </a:xfrm>
          <a:prstGeom prst="rect">
            <a:avLst/>
          </a:prstGeom>
          <a:noFill/>
        </p:spPr>
        <p:txBody>
          <a:bodyPr wrap="square" lIns="91440" tIns="45720" rIns="91440" bIns="45720" rtlCol="0" anchor="t">
            <a:spAutoFit/>
          </a:bodyPr>
          <a:lstStyle/>
          <a:p>
            <a:endParaRPr lang="nl-NL" sz="2300" dirty="0">
              <a:solidFill>
                <a:srgbClr val="F07814"/>
              </a:solidFill>
              <a:sym typeface="Wingdings" panose="05000000000000000000" pitchFamily="2" charset="2"/>
            </a:endParaRPr>
          </a:p>
          <a:p>
            <a:r>
              <a:rPr lang="nl-NL" sz="2300" dirty="0">
                <a:solidFill>
                  <a:srgbClr val="F07814"/>
                </a:solidFill>
                <a:sym typeface="Wingdings" panose="05000000000000000000" pitchFamily="2" charset="2"/>
              </a:rPr>
              <a:t> Wat valt je op? Zijn er verschillen tussen praktijken? HIS-verschillen?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6" y="1781742"/>
            <a:ext cx="10906125"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055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Stelling</a:t>
            </a:r>
          </a:p>
        </p:txBody>
      </p:sp>
      <p:graphicFrame>
        <p:nvGraphicFramePr>
          <p:cNvPr id="4" name="Tabel 3"/>
          <p:cNvGraphicFramePr>
            <a:graphicFrameLocks noGrp="1"/>
          </p:cNvGraphicFramePr>
          <p:nvPr>
            <p:extLst>
              <p:ext uri="{D42A27DB-BD31-4B8C-83A1-F6EECF244321}">
                <p14:modId xmlns:p14="http://schemas.microsoft.com/office/powerpoint/2010/main" val="1091102628"/>
              </p:ext>
            </p:extLst>
          </p:nvPr>
        </p:nvGraphicFramePr>
        <p:xfrm>
          <a:off x="851337" y="2564523"/>
          <a:ext cx="10474861" cy="2151015"/>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58535">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50701">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713855">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00898"/>
            <a:ext cx="100093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2300" dirty="0"/>
              <a:t>Bij het </a:t>
            </a:r>
            <a:r>
              <a:rPr lang="nl-NL" sz="2300" b="1" dirty="0"/>
              <a:t>interpreteren van de </a:t>
            </a:r>
            <a:r>
              <a:rPr lang="nl-NL" sz="2300" b="1" dirty="0" err="1"/>
              <a:t>eGFR</a:t>
            </a:r>
            <a:r>
              <a:rPr lang="nl-NL" sz="2300" b="1" dirty="0"/>
              <a:t> </a:t>
            </a:r>
            <a:r>
              <a:rPr lang="nl-NL" sz="2300" dirty="0"/>
              <a:t>houd ik rekening met de </a:t>
            </a:r>
            <a:r>
              <a:rPr lang="nl-NL" sz="2300" b="1" dirty="0"/>
              <a:t>BMI</a:t>
            </a:r>
            <a:r>
              <a:rPr lang="nl-NL" sz="2300" dirty="0"/>
              <a:t> van de patiënt.</a:t>
            </a:r>
          </a:p>
          <a:p>
            <a:pPr lvl="0" eaLnBrk="0" fontAlgn="base" hangingPunct="0">
              <a:spcBef>
                <a:spcPct val="0"/>
              </a:spcBef>
              <a:spcAft>
                <a:spcPct val="0"/>
              </a:spcAft>
            </a:pPr>
            <a:endParaRPr kumimoji="0" lang="nl-NL" altLang="nl-NL" sz="23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lang="nl-NL" altLang="nl-NL" sz="2300" b="1" dirty="0">
                <a:latin typeface="Arial" panose="020B0604020202020204" pitchFamily="34" charset="0"/>
                <a:cs typeface="Arial" panose="020B0604020202020204" pitchFamily="34" charset="0"/>
              </a:rPr>
              <a:t>…% is het hier mee eens:</a:t>
            </a:r>
            <a:endParaRPr kumimoji="0" lang="nl-NL" altLang="nl-NL" sz="2300" b="1" i="0" u="none" strike="noStrike" cap="none" normalizeH="0" baseline="0" dirty="0">
              <a:ln>
                <a:noFill/>
              </a:ln>
              <a:effectLst/>
              <a:latin typeface="Arial" panose="020B0604020202020204" pitchFamily="34" charset="0"/>
            </a:endParaRPr>
          </a:p>
        </p:txBody>
      </p:sp>
      <p:sp>
        <p:nvSpPr>
          <p:cNvPr id="7" name="Tekstvak 6"/>
          <p:cNvSpPr txBox="1"/>
          <p:nvPr/>
        </p:nvSpPr>
        <p:spPr>
          <a:xfrm>
            <a:off x="851337" y="5177928"/>
            <a:ext cx="7112792" cy="446276"/>
          </a:xfrm>
          <a:prstGeom prst="rect">
            <a:avLst/>
          </a:prstGeom>
          <a:noFill/>
        </p:spPr>
        <p:txBody>
          <a:bodyPr wrap="square" rtlCol="0">
            <a:spAutoFit/>
          </a:bodyPr>
          <a:lstStyle/>
          <a:p>
            <a:r>
              <a:rPr lang="nl-NL" sz="2300" dirty="0">
                <a:solidFill>
                  <a:srgbClr val="F07814"/>
                </a:solidFill>
                <a:sym typeface="Wingdings" panose="05000000000000000000" pitchFamily="2" charset="2"/>
              </a:rPr>
              <a:t> Waarom (niet)? En hoe doe je dat praktisch?</a:t>
            </a:r>
            <a:endParaRPr lang="nl-NL" sz="2300" dirty="0">
              <a:solidFill>
                <a:srgbClr val="F07814"/>
              </a:solidFill>
            </a:endParaRPr>
          </a:p>
        </p:txBody>
      </p:sp>
    </p:spTree>
    <p:extLst>
      <p:ext uri="{BB962C8B-B14F-4D97-AF65-F5344CB8AC3E}">
        <p14:creationId xmlns:p14="http://schemas.microsoft.com/office/powerpoint/2010/main" val="336382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198" y="260865"/>
            <a:ext cx="10360379" cy="535531"/>
          </a:xfrm>
        </p:spPr>
        <p:txBody>
          <a:bodyPr/>
          <a:lstStyle/>
          <a:p>
            <a:r>
              <a:rPr lang="it-IT" sz="3200" dirty="0"/>
              <a:t>Geen episode U99.01 én         geen contra-indicatie </a:t>
            </a:r>
          </a:p>
        </p:txBody>
      </p:sp>
      <p:sp>
        <p:nvSpPr>
          <p:cNvPr id="3" name="Tekstvak 2"/>
          <p:cNvSpPr txBox="1"/>
          <p:nvPr/>
        </p:nvSpPr>
        <p:spPr>
          <a:xfrm>
            <a:off x="485775" y="1047430"/>
            <a:ext cx="11532053" cy="1508105"/>
          </a:xfrm>
          <a:prstGeom prst="rect">
            <a:avLst/>
          </a:prstGeom>
          <a:noFill/>
        </p:spPr>
        <p:txBody>
          <a:bodyPr wrap="square" rtlCol="0">
            <a:spAutoFit/>
          </a:bodyPr>
          <a:lstStyle/>
          <a:p>
            <a:r>
              <a:rPr lang="nl-NL" sz="2800" dirty="0"/>
              <a:t>% pat. dat </a:t>
            </a:r>
            <a:r>
              <a:rPr lang="nl-NL" sz="2800" b="1" dirty="0"/>
              <a:t>geen</a:t>
            </a:r>
            <a:r>
              <a:rPr lang="nl-NL" sz="2800" dirty="0"/>
              <a:t> episode U99.01 én </a:t>
            </a:r>
            <a:r>
              <a:rPr lang="nl-NL" sz="2800" b="1" dirty="0"/>
              <a:t>geen </a:t>
            </a:r>
            <a:r>
              <a:rPr lang="nl-NL" sz="2800" dirty="0"/>
              <a:t>contra-indicatie verminderde nierfunctie heeft, opgesplitst naar 1x of vaker </a:t>
            </a:r>
            <a:r>
              <a:rPr lang="nl-NL" sz="2800" dirty="0" err="1"/>
              <a:t>eGFR</a:t>
            </a:r>
            <a:r>
              <a:rPr lang="nl-NL" sz="2800" dirty="0"/>
              <a:t> &lt; 60, &lt; 50 of &lt; 30</a:t>
            </a:r>
          </a:p>
          <a:p>
            <a:r>
              <a:rPr lang="nl-NL" dirty="0"/>
              <a:t> </a:t>
            </a:r>
          </a:p>
          <a:p>
            <a:endParaRPr lang="nl-NL" dirty="0"/>
          </a:p>
        </p:txBody>
      </p:sp>
      <p:sp>
        <p:nvSpPr>
          <p:cNvPr id="4" name="Tekstvak 3"/>
          <p:cNvSpPr txBox="1"/>
          <p:nvPr/>
        </p:nvSpPr>
        <p:spPr>
          <a:xfrm>
            <a:off x="1013553" y="5741959"/>
            <a:ext cx="7348250" cy="369332"/>
          </a:xfrm>
          <a:prstGeom prst="rect">
            <a:avLst/>
          </a:prstGeom>
          <a:noFill/>
        </p:spPr>
        <p:txBody>
          <a:bodyPr wrap="square" rtlCol="0">
            <a:spAutoFit/>
          </a:bodyPr>
          <a:lstStyle/>
          <a:p>
            <a:r>
              <a:rPr lang="nl-NL" dirty="0">
                <a:solidFill>
                  <a:srgbClr val="F07814"/>
                </a:solidFill>
                <a:sym typeface="Wingdings" panose="05000000000000000000" pitchFamily="2" charset="2"/>
              </a:rPr>
              <a:t> Wat valt op?  Op volgende dia staat om hoeveel mensen dit gaat. </a:t>
            </a:r>
            <a:endParaRPr lang="nl-NL" dirty="0">
              <a:solidFill>
                <a:srgbClr val="F07814"/>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1512" y="1952946"/>
            <a:ext cx="10848975" cy="378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67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D2A03F7-E2D1-4619-BBE0-B279D0280712}"/>
              </a:ext>
            </a:extLst>
          </p:cNvPr>
          <p:cNvSpPr txBox="1">
            <a:spLocks/>
          </p:cNvSpPr>
          <p:nvPr/>
        </p:nvSpPr>
        <p:spPr>
          <a:xfrm>
            <a:off x="647590" y="257153"/>
            <a:ext cx="10547948" cy="535531"/>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it-IT" sz="3200" dirty="0"/>
              <a:t>Geen episode U99.01 </a:t>
            </a:r>
            <a:r>
              <a:rPr lang="it-IT" sz="3200" dirty="0" err="1"/>
              <a:t>én</a:t>
            </a:r>
            <a:r>
              <a:rPr lang="it-IT" sz="3200" dirty="0"/>
              <a:t>          </a:t>
            </a:r>
            <a:r>
              <a:rPr lang="it-IT" sz="3200" dirty="0" err="1"/>
              <a:t>geen</a:t>
            </a:r>
            <a:r>
              <a:rPr lang="it-IT" sz="3200" dirty="0"/>
              <a:t> contra-indicatie?</a:t>
            </a:r>
          </a:p>
        </p:txBody>
      </p:sp>
      <p:sp>
        <p:nvSpPr>
          <p:cNvPr id="10" name="Tekstvak 9"/>
          <p:cNvSpPr txBox="1"/>
          <p:nvPr/>
        </p:nvSpPr>
        <p:spPr>
          <a:xfrm>
            <a:off x="647590" y="961526"/>
            <a:ext cx="11185366" cy="646331"/>
          </a:xfrm>
          <a:prstGeom prst="rect">
            <a:avLst/>
          </a:prstGeom>
          <a:noFill/>
        </p:spPr>
        <p:txBody>
          <a:bodyPr wrap="square" rtlCol="0">
            <a:spAutoFit/>
          </a:bodyPr>
          <a:lstStyle/>
          <a:p>
            <a:r>
              <a:rPr lang="nl-NL" dirty="0"/>
              <a:t>Aantal pat. dat </a:t>
            </a:r>
            <a:r>
              <a:rPr lang="nl-NL" b="1" dirty="0"/>
              <a:t>geen</a:t>
            </a:r>
            <a:r>
              <a:rPr lang="nl-NL" dirty="0"/>
              <a:t> episode U99.01 én </a:t>
            </a:r>
            <a:r>
              <a:rPr lang="nl-NL" b="1" dirty="0"/>
              <a:t>geen </a:t>
            </a:r>
            <a:r>
              <a:rPr lang="nl-NL" dirty="0"/>
              <a:t>contra-indicatie verminderde nierfunctie heeft, opgesplitst naar 1x of vaker </a:t>
            </a:r>
            <a:r>
              <a:rPr lang="nl-NL" dirty="0" err="1"/>
              <a:t>eGFR</a:t>
            </a:r>
            <a:r>
              <a:rPr lang="nl-NL" dirty="0"/>
              <a:t> &lt; 60, &lt; 50 of &lt; 30</a:t>
            </a:r>
            <a:endParaRPr lang="nl-NL" dirty="0">
              <a:solidFill>
                <a:srgbClr val="E89E00"/>
              </a:solidFill>
            </a:endParaRPr>
          </a:p>
        </p:txBody>
      </p:sp>
      <p:graphicFrame>
        <p:nvGraphicFramePr>
          <p:cNvPr id="9" name="Tabel 8"/>
          <p:cNvGraphicFramePr>
            <a:graphicFrameLocks noGrp="1"/>
          </p:cNvGraphicFramePr>
          <p:nvPr>
            <p:extLst>
              <p:ext uri="{D42A27DB-BD31-4B8C-83A1-F6EECF244321}">
                <p14:modId xmlns:p14="http://schemas.microsoft.com/office/powerpoint/2010/main" val="768172811"/>
              </p:ext>
            </p:extLst>
          </p:nvPr>
        </p:nvGraphicFramePr>
        <p:xfrm>
          <a:off x="647588" y="1776699"/>
          <a:ext cx="11185368" cy="4206228"/>
        </p:xfrm>
        <a:graphic>
          <a:graphicData uri="http://schemas.openxmlformats.org/drawingml/2006/table">
            <a:tbl>
              <a:tblPr firstRow="1" bandRow="1">
                <a:tableStyleId>{5C22544A-7EE6-4342-B048-85BDC9FD1C3A}</a:tableStyleId>
              </a:tblPr>
              <a:tblGrid>
                <a:gridCol w="1374955">
                  <a:extLst>
                    <a:ext uri="{9D8B030D-6E8A-4147-A177-3AD203B41FA5}">
                      <a16:colId xmlns:a16="http://schemas.microsoft.com/office/drawing/2014/main" val="3766186086"/>
                    </a:ext>
                  </a:extLst>
                </a:gridCol>
                <a:gridCol w="796857">
                  <a:extLst>
                    <a:ext uri="{9D8B030D-6E8A-4147-A177-3AD203B41FA5}">
                      <a16:colId xmlns:a16="http://schemas.microsoft.com/office/drawing/2014/main" val="273904121"/>
                    </a:ext>
                  </a:extLst>
                </a:gridCol>
                <a:gridCol w="2057400">
                  <a:extLst>
                    <a:ext uri="{9D8B030D-6E8A-4147-A177-3AD203B41FA5}">
                      <a16:colId xmlns:a16="http://schemas.microsoft.com/office/drawing/2014/main" val="3060239986"/>
                    </a:ext>
                  </a:extLst>
                </a:gridCol>
                <a:gridCol w="1143000">
                  <a:extLst>
                    <a:ext uri="{9D8B030D-6E8A-4147-A177-3AD203B41FA5}">
                      <a16:colId xmlns:a16="http://schemas.microsoft.com/office/drawing/2014/main" val="3394469719"/>
                    </a:ext>
                  </a:extLst>
                </a:gridCol>
                <a:gridCol w="1981200">
                  <a:extLst>
                    <a:ext uri="{9D8B030D-6E8A-4147-A177-3AD203B41FA5}">
                      <a16:colId xmlns:a16="http://schemas.microsoft.com/office/drawing/2014/main" val="3171500552"/>
                    </a:ext>
                  </a:extLst>
                </a:gridCol>
                <a:gridCol w="1466850">
                  <a:extLst>
                    <a:ext uri="{9D8B030D-6E8A-4147-A177-3AD203B41FA5}">
                      <a16:colId xmlns:a16="http://schemas.microsoft.com/office/drawing/2014/main" val="1607883820"/>
                    </a:ext>
                  </a:extLst>
                </a:gridCol>
                <a:gridCol w="2365106">
                  <a:extLst>
                    <a:ext uri="{9D8B030D-6E8A-4147-A177-3AD203B41FA5}">
                      <a16:colId xmlns:a16="http://schemas.microsoft.com/office/drawing/2014/main" val="4205708965"/>
                    </a:ext>
                  </a:extLst>
                </a:gridCol>
              </a:tblGrid>
              <a:tr h="358144">
                <a:tc>
                  <a:txBody>
                    <a:bodyPr/>
                    <a:lstStyle/>
                    <a:p>
                      <a:r>
                        <a:rPr lang="nl-NL" sz="1800" dirty="0"/>
                        <a:t>Praktijk</a:t>
                      </a:r>
                    </a:p>
                  </a:txBody>
                  <a:tcPr>
                    <a:solidFill>
                      <a:srgbClr val="00373E"/>
                    </a:solidFill>
                  </a:tcPr>
                </a:tc>
                <a:tc gridSpan="6">
                  <a:txBody>
                    <a:bodyPr/>
                    <a:lstStyle/>
                    <a:p>
                      <a:r>
                        <a:rPr lang="nl-NL" sz="1800" dirty="0"/>
                        <a:t>Patiënten zonder U99.01 en geen contra-indicatie: </a:t>
                      </a:r>
                      <a:r>
                        <a:rPr lang="nl-NL" sz="1800" dirty="0" err="1"/>
                        <a:t>eGFR</a:t>
                      </a:r>
                      <a:r>
                        <a:rPr lang="nl-NL" sz="1800" baseline="0" dirty="0"/>
                        <a:t> &lt;60 ,</a:t>
                      </a:r>
                      <a:r>
                        <a:rPr lang="nl-NL" sz="1800" baseline="0" dirty="0" err="1"/>
                        <a:t>eGFR</a:t>
                      </a:r>
                      <a:r>
                        <a:rPr lang="nl-NL" sz="1800" baseline="0" dirty="0"/>
                        <a:t> &lt;</a:t>
                      </a:r>
                      <a:r>
                        <a:rPr lang="nl-NL" sz="1800" dirty="0"/>
                        <a:t>50, </a:t>
                      </a:r>
                      <a:r>
                        <a:rPr lang="nl-NL" sz="1800" dirty="0" err="1"/>
                        <a:t>eGFR</a:t>
                      </a:r>
                      <a:r>
                        <a:rPr lang="nl-NL" sz="1800" dirty="0"/>
                        <a:t>&lt;30</a:t>
                      </a:r>
                      <a:endParaRPr lang="nl-NL" sz="1800" dirty="0">
                        <a:solidFill>
                          <a:srgbClr val="E89E00"/>
                        </a:solidFill>
                      </a:endParaRPr>
                    </a:p>
                  </a:txBody>
                  <a:tcPr>
                    <a:solidFill>
                      <a:srgbClr val="00373E"/>
                    </a:solidFill>
                  </a:tcPr>
                </a:tc>
                <a:tc hMerge="1">
                  <a:txBody>
                    <a:bodyPr/>
                    <a:lstStyle/>
                    <a:p>
                      <a:endParaRPr lang="nl-NL" sz="1200"/>
                    </a:p>
                  </a:txBody>
                  <a:tcPr>
                    <a:solidFill>
                      <a:srgbClr val="002060"/>
                    </a:solidFill>
                  </a:tcPr>
                </a:tc>
                <a:tc hMerge="1">
                  <a:txBody>
                    <a:bodyPr/>
                    <a:lstStyle/>
                    <a:p>
                      <a:endParaRPr lang="nl-NL"/>
                    </a:p>
                  </a:txBody>
                  <a:tcPr/>
                </a:tc>
                <a:tc hMerge="1">
                  <a:txBody>
                    <a:bodyPr/>
                    <a:lstStyle/>
                    <a:p>
                      <a:endParaRPr lang="nl-NL" sz="1200"/>
                    </a:p>
                  </a:txBody>
                  <a:tcPr>
                    <a:solidFill>
                      <a:srgbClr val="002060"/>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094815325"/>
                  </a:ext>
                </a:extLst>
              </a:tr>
              <a:tr h="734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b="0" dirty="0">
                        <a:solidFill>
                          <a:schemeClr val="bg1"/>
                        </a:solidFill>
                        <a:latin typeface="+mn-lt"/>
                      </a:endParaRPr>
                    </a:p>
                  </a:txBody>
                  <a:tcPr>
                    <a:solidFill>
                      <a:srgbClr val="00373E"/>
                    </a:solidFill>
                  </a:tcPr>
                </a:tc>
                <a:tc gridSpan="2">
                  <a:txBody>
                    <a:bodyPr/>
                    <a:lstStyle/>
                    <a:p>
                      <a:r>
                        <a:rPr lang="nl-NL" sz="1800" b="0" dirty="0">
                          <a:solidFill>
                            <a:schemeClr val="bg1"/>
                          </a:solidFill>
                        </a:rPr>
                        <a:t>1x of vaker </a:t>
                      </a:r>
                      <a:r>
                        <a:rPr lang="nl-NL" sz="1800" b="0" dirty="0" err="1">
                          <a:solidFill>
                            <a:schemeClr val="bg1"/>
                          </a:solidFill>
                        </a:rPr>
                        <a:t>eGFR</a:t>
                      </a:r>
                      <a:r>
                        <a:rPr lang="nl-NL" sz="1800" b="0" dirty="0">
                          <a:solidFill>
                            <a:schemeClr val="bg1"/>
                          </a:solidFill>
                        </a:rPr>
                        <a:t> &lt;60</a:t>
                      </a:r>
                    </a:p>
                  </a:txBody>
                  <a:tcPr anchor="ctr">
                    <a:solidFill>
                      <a:srgbClr val="00373E"/>
                    </a:solidFill>
                  </a:tcPr>
                </a:tc>
                <a:tc hMerge="1">
                  <a:txBody>
                    <a:bodyPr/>
                    <a:lstStyle/>
                    <a:p>
                      <a:pPr algn="l"/>
                      <a:endParaRPr lang="nl-NL" sz="1600" b="1" dirty="0">
                        <a:solidFill>
                          <a:schemeClr val="bg1"/>
                        </a:solidFill>
                        <a:latin typeface="+mn-lt"/>
                      </a:endParaRPr>
                    </a:p>
                  </a:txBody>
                  <a:tcPr anchor="b">
                    <a:solidFill>
                      <a:srgbClr val="00373E"/>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i="0" kern="1200" dirty="0">
                          <a:solidFill>
                            <a:schemeClr val="bg1"/>
                          </a:solidFill>
                          <a:latin typeface="+mn-lt"/>
                          <a:ea typeface="+mn-ea"/>
                          <a:cs typeface="+mn-cs"/>
                        </a:rPr>
                        <a:t>1x of vaker </a:t>
                      </a:r>
                      <a:r>
                        <a:rPr lang="nl-NL" sz="1800" b="1" i="0" kern="1200" dirty="0" err="1">
                          <a:solidFill>
                            <a:schemeClr val="bg1"/>
                          </a:solidFill>
                          <a:latin typeface="+mn-lt"/>
                          <a:ea typeface="+mn-ea"/>
                          <a:cs typeface="+mn-cs"/>
                        </a:rPr>
                        <a:t>eGFR</a:t>
                      </a:r>
                      <a:r>
                        <a:rPr lang="nl-NL" sz="1800" b="1" i="0" kern="1200" dirty="0">
                          <a:solidFill>
                            <a:schemeClr val="bg1"/>
                          </a:solidFill>
                          <a:latin typeface="+mn-lt"/>
                          <a:ea typeface="+mn-ea"/>
                          <a:cs typeface="+mn-cs"/>
                        </a:rPr>
                        <a:t> &lt;50</a:t>
                      </a:r>
                    </a:p>
                  </a:txBody>
                  <a:tcPr anchor="ctr">
                    <a:solidFill>
                      <a:srgbClr val="00373E"/>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b="1" i="0" kern="1200" dirty="0">
                        <a:solidFill>
                          <a:schemeClr val="bg1"/>
                        </a:solidFill>
                        <a:latin typeface="+mn-lt"/>
                        <a:ea typeface="+mn-ea"/>
                        <a:cs typeface="+mn-cs"/>
                      </a:endParaRPr>
                    </a:p>
                  </a:txBody>
                  <a:tcPr anchor="b">
                    <a:solidFill>
                      <a:srgbClr val="00373E"/>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i="0" dirty="0">
                          <a:solidFill>
                            <a:schemeClr val="bg1"/>
                          </a:solidFill>
                          <a:latin typeface="+mn-lt"/>
                        </a:rPr>
                        <a:t>1x of vaker </a:t>
                      </a:r>
                      <a:r>
                        <a:rPr lang="nl-NL" sz="1800" b="1" i="0" dirty="0" err="1">
                          <a:solidFill>
                            <a:schemeClr val="bg1"/>
                          </a:solidFill>
                          <a:latin typeface="+mn-lt"/>
                        </a:rPr>
                        <a:t>eGFR</a:t>
                      </a:r>
                      <a:r>
                        <a:rPr lang="nl-NL" sz="1800" b="1" i="0" dirty="0">
                          <a:solidFill>
                            <a:schemeClr val="bg1"/>
                          </a:solidFill>
                          <a:latin typeface="+mn-lt"/>
                        </a:rPr>
                        <a:t>&lt;30</a:t>
                      </a:r>
                    </a:p>
                  </a:txBody>
                  <a:tcPr anchor="ctr">
                    <a:solidFill>
                      <a:srgbClr val="00373E"/>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600" b="1" dirty="0">
                        <a:solidFill>
                          <a:schemeClr val="bg1"/>
                        </a:solidFill>
                        <a:latin typeface="+mn-lt"/>
                      </a:endParaRPr>
                    </a:p>
                  </a:txBody>
                  <a:tcPr anchor="b">
                    <a:solidFill>
                      <a:srgbClr val="00373E"/>
                    </a:solidFill>
                  </a:tcPr>
                </a:tc>
                <a:extLst>
                  <a:ext uri="{0D108BD9-81ED-4DB2-BD59-A6C34878D82A}">
                    <a16:rowId xmlns:a16="http://schemas.microsoft.com/office/drawing/2014/main" val="3136135301"/>
                  </a:ext>
                </a:extLst>
              </a:tr>
              <a:tr h="446466">
                <a:tc>
                  <a:txBody>
                    <a:bodyPr/>
                    <a:lstStyle/>
                    <a:p>
                      <a:pPr algn="l"/>
                      <a:endParaRPr lang="nl-NL" sz="1600" i="1" dirty="0">
                        <a:latin typeface="+mn-lt"/>
                      </a:endParaRPr>
                    </a:p>
                  </a:txBody>
                  <a:tcPr>
                    <a:solidFill>
                      <a:srgbClr val="00373E"/>
                    </a:solidFill>
                  </a:tcPr>
                </a:tc>
                <a:tc>
                  <a:txBody>
                    <a:bodyPr/>
                    <a:lstStyle/>
                    <a:p>
                      <a:r>
                        <a:rPr lang="nl-NL" sz="1600" b="0" dirty="0">
                          <a:solidFill>
                            <a:schemeClr val="bg1"/>
                          </a:solidFill>
                        </a:rPr>
                        <a:t>totaalaantal</a:t>
                      </a:r>
                    </a:p>
                  </a:txBody>
                  <a:tcPr>
                    <a:solidFill>
                      <a:srgbClr val="003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dirty="0">
                          <a:solidFill>
                            <a:schemeClr val="bg1"/>
                          </a:solidFill>
                          <a:latin typeface="+mn-lt"/>
                        </a:rPr>
                        <a:t>Aantal zonder U99.01 en</a:t>
                      </a:r>
                      <a:r>
                        <a:rPr lang="nl-NL" sz="1600" b="0" baseline="0" dirty="0">
                          <a:solidFill>
                            <a:schemeClr val="bg1"/>
                          </a:solidFill>
                          <a:latin typeface="+mn-lt"/>
                        </a:rPr>
                        <a:t> geen CI</a:t>
                      </a:r>
                      <a:endParaRPr lang="nl-NL" sz="1600" b="0" i="0" dirty="0">
                        <a:solidFill>
                          <a:schemeClr val="bg1"/>
                        </a:solidFill>
                        <a:latin typeface="+mn-lt"/>
                      </a:endParaRPr>
                    </a:p>
                  </a:txBody>
                  <a:tcPr>
                    <a:solidFill>
                      <a:srgbClr val="003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i="0" kern="1200" dirty="0">
                          <a:solidFill>
                            <a:schemeClr val="bg1"/>
                          </a:solidFill>
                          <a:latin typeface="+mn-lt"/>
                          <a:ea typeface="+mn-ea"/>
                          <a:cs typeface="+mn-cs"/>
                        </a:rPr>
                        <a:t>totaal aantal</a:t>
                      </a:r>
                    </a:p>
                  </a:txBody>
                  <a:tcPr>
                    <a:solidFill>
                      <a:srgbClr val="003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dirty="0">
                          <a:solidFill>
                            <a:schemeClr val="bg1"/>
                          </a:solidFill>
                          <a:latin typeface="+mn-lt"/>
                        </a:rPr>
                        <a:t>Aantal zonder U99.01 en</a:t>
                      </a:r>
                      <a:r>
                        <a:rPr lang="nl-NL" sz="1600" b="0" baseline="0" dirty="0">
                          <a:solidFill>
                            <a:schemeClr val="bg1"/>
                          </a:solidFill>
                          <a:latin typeface="+mn-lt"/>
                        </a:rPr>
                        <a:t> geen CI</a:t>
                      </a:r>
                      <a:endParaRPr lang="nl-NL" sz="1600" b="0" i="0" kern="1200" dirty="0">
                        <a:solidFill>
                          <a:schemeClr val="bg1"/>
                        </a:solidFill>
                        <a:latin typeface="+mn-lt"/>
                        <a:ea typeface="+mn-ea"/>
                        <a:cs typeface="+mn-cs"/>
                      </a:endParaRPr>
                    </a:p>
                  </a:txBody>
                  <a:tcPr>
                    <a:solidFill>
                      <a:srgbClr val="003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i="0" dirty="0">
                          <a:solidFill>
                            <a:schemeClr val="bg1"/>
                          </a:solidFill>
                          <a:latin typeface="+mn-lt"/>
                        </a:rPr>
                        <a:t>totaal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i="0" dirty="0">
                          <a:solidFill>
                            <a:schemeClr val="bg1"/>
                          </a:solidFill>
                          <a:latin typeface="+mn-lt"/>
                        </a:rPr>
                        <a:t>Aantal</a:t>
                      </a:r>
                    </a:p>
                  </a:txBody>
                  <a:tcPr>
                    <a:solidFill>
                      <a:srgbClr val="0037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dirty="0">
                          <a:solidFill>
                            <a:schemeClr val="bg1"/>
                          </a:solidFill>
                          <a:latin typeface="+mn-lt"/>
                        </a:rPr>
                        <a:t>Aantal zonder U99.01 en</a:t>
                      </a:r>
                      <a:r>
                        <a:rPr lang="nl-NL" sz="1600" b="0" baseline="0" dirty="0">
                          <a:solidFill>
                            <a:schemeClr val="bg1"/>
                          </a:solidFill>
                          <a:latin typeface="+mn-lt"/>
                        </a:rPr>
                        <a:t> geen CI</a:t>
                      </a:r>
                      <a:endParaRPr lang="nl-NL" sz="1600" b="0" i="0" dirty="0">
                        <a:solidFill>
                          <a:schemeClr val="bg1"/>
                        </a:solidFill>
                        <a:latin typeface="+mn-lt"/>
                      </a:endParaRPr>
                    </a:p>
                  </a:txBody>
                  <a:tcPr>
                    <a:solidFill>
                      <a:srgbClr val="00373E"/>
                    </a:solidFill>
                  </a:tcPr>
                </a:tc>
                <a:extLst>
                  <a:ext uri="{0D108BD9-81ED-4DB2-BD59-A6C34878D82A}">
                    <a16:rowId xmlns:a16="http://schemas.microsoft.com/office/drawing/2014/main" val="178441385"/>
                  </a:ext>
                </a:extLst>
              </a:tr>
              <a:tr h="274577">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p.1</a:t>
                      </a:r>
                    </a:p>
                  </a:txBody>
                  <a:tcPr marL="68580" marR="68580" marT="0" marB="0">
                    <a:solidFill>
                      <a:srgbClr val="00373E"/>
                    </a:solidFill>
                  </a:tcPr>
                </a:tc>
                <a:tc>
                  <a:txBody>
                    <a:bodyPr/>
                    <a:lstStyle/>
                    <a:p>
                      <a:pPr marL="0" algn="ctr" defTabSz="914400" rtl="0" eaLnBrk="1" fontAlgn="b" latinLnBrk="0" hangingPunct="1"/>
                      <a:endParaRPr lang="nl-NL" sz="1600" b="1" i="0" u="none" strike="noStrike" kern="1200" dirty="0">
                        <a:solidFill>
                          <a:srgbClr val="000000"/>
                        </a:solidFill>
                        <a:effectLst/>
                        <a:latin typeface="+mn-lt"/>
                        <a:ea typeface="+mn-ea"/>
                        <a:cs typeface="+mn-cs"/>
                      </a:endParaRPr>
                    </a:p>
                  </a:txBody>
                  <a:tcPr marL="9525" marR="9525" marT="9525" marB="0" anchor="b"/>
                </a:tc>
                <a:tc>
                  <a:txBody>
                    <a:bodyPr/>
                    <a:lstStyle/>
                    <a:p>
                      <a:pPr algn="ctr" fontAlgn="b"/>
                      <a:endParaRPr lang="nl-NL" sz="1600" b="0" i="0" u="none" strike="noStrike" dirty="0">
                        <a:solidFill>
                          <a:srgbClr val="000000"/>
                        </a:solidFill>
                        <a:effectLst/>
                        <a:latin typeface="+mn-lt"/>
                      </a:endParaRPr>
                    </a:p>
                  </a:txBody>
                  <a:tcPr marL="9525" marR="9525" marT="9525" marB="0" anchor="b"/>
                </a:tc>
                <a:tc>
                  <a:txBody>
                    <a:bodyPr/>
                    <a:lstStyle/>
                    <a:p>
                      <a:pPr algn="ctr" fontAlgn="b"/>
                      <a:endParaRPr lang="nl-NL" sz="1600" b="1" i="0" u="none" strike="noStrike" dirty="0">
                        <a:solidFill>
                          <a:srgbClr val="000000"/>
                        </a:solidFill>
                        <a:effectLst/>
                        <a:latin typeface="+mn-lt"/>
                      </a:endParaRPr>
                    </a:p>
                  </a:txBody>
                  <a:tcPr marL="9525" marR="9525" marT="9525" marB="0" anchor="b"/>
                </a:tc>
                <a:tc>
                  <a:txBody>
                    <a:bodyPr/>
                    <a:lstStyle/>
                    <a:p>
                      <a:pPr algn="ctr" fontAlgn="b"/>
                      <a:endParaRPr lang="nl-NL" sz="16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600" b="1"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600" b="0" i="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val="1031697520"/>
                  </a:ext>
                </a:extLst>
              </a:tr>
              <a:tr h="317366">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p.2</a:t>
                      </a:r>
                    </a:p>
                  </a:txBody>
                  <a:tcPr marL="68580" marR="68580" marT="0" marB="0">
                    <a:solidFill>
                      <a:srgbClr val="00373E"/>
                    </a:solidFill>
                  </a:tcPr>
                </a:tc>
                <a:tc>
                  <a:txBody>
                    <a:bodyPr/>
                    <a:lstStyle/>
                    <a:p>
                      <a:pPr marL="0" algn="ctr" defTabSz="914400" rtl="0" eaLnBrk="1" fontAlgn="b" latinLnBrk="0" hangingPunct="1"/>
                      <a:endParaRPr lang="nl-NL" sz="1600" b="1" i="0" u="none" strike="noStrike" kern="1200" dirty="0">
                        <a:solidFill>
                          <a:srgbClr val="000000"/>
                        </a:solidFill>
                        <a:effectLst/>
                        <a:latin typeface="+mn-lt"/>
                        <a:ea typeface="+mn-ea"/>
                        <a:cs typeface="+mn-cs"/>
                      </a:endParaRPr>
                    </a:p>
                  </a:txBody>
                  <a:tcPr marL="9525" marR="9525" marT="9525" marB="0" anchor="b"/>
                </a:tc>
                <a:tc>
                  <a:txBody>
                    <a:bodyPr/>
                    <a:lstStyle/>
                    <a:p>
                      <a:pPr algn="ctr" fontAlgn="b"/>
                      <a:endParaRPr lang="nl-NL" sz="1600" b="0" i="0" u="none" strike="noStrike" dirty="0">
                        <a:solidFill>
                          <a:srgbClr val="000000"/>
                        </a:solidFill>
                        <a:effectLst/>
                        <a:latin typeface="+mn-lt"/>
                      </a:endParaRPr>
                    </a:p>
                  </a:txBody>
                  <a:tcPr marL="9525" marR="9525" marT="9525" marB="0" anchor="b"/>
                </a:tc>
                <a:tc>
                  <a:txBody>
                    <a:bodyPr/>
                    <a:lstStyle/>
                    <a:p>
                      <a:pPr algn="ctr" fontAlgn="b"/>
                      <a:endParaRPr lang="nl-NL" sz="1600" b="1" i="0" u="none" strike="noStrike" dirty="0">
                        <a:solidFill>
                          <a:srgbClr val="000000"/>
                        </a:solidFill>
                        <a:effectLst/>
                        <a:latin typeface="+mn-lt"/>
                      </a:endParaRPr>
                    </a:p>
                  </a:txBody>
                  <a:tcPr marL="9525" marR="9525" marT="9525" marB="0" anchor="b"/>
                </a:tc>
                <a:tc>
                  <a:txBody>
                    <a:bodyPr/>
                    <a:lstStyle/>
                    <a:p>
                      <a:pPr algn="ctr" fontAlgn="b"/>
                      <a:endParaRPr lang="nl-NL" sz="16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600" b="1"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600" b="0" i="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val="903526919"/>
                  </a:ext>
                </a:extLst>
              </a:tr>
              <a:tr h="317366">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p.3</a:t>
                      </a:r>
                    </a:p>
                  </a:txBody>
                  <a:tcPr marL="68580" marR="68580" marT="0" marB="0">
                    <a:solidFill>
                      <a:srgbClr val="00373E"/>
                    </a:solidFill>
                  </a:tcPr>
                </a:tc>
                <a:tc>
                  <a:txBody>
                    <a:bodyPr/>
                    <a:lstStyle/>
                    <a:p>
                      <a:pPr marL="0" algn="ctr" defTabSz="914400" rtl="0" eaLnBrk="1" fontAlgn="b" latinLnBrk="0" hangingPunct="1"/>
                      <a:endParaRPr lang="nl-NL" sz="1600" b="1" i="0" u="none" strike="noStrike" kern="1200" dirty="0">
                        <a:solidFill>
                          <a:srgbClr val="000000"/>
                        </a:solidFill>
                        <a:effectLst/>
                        <a:latin typeface="+mn-lt"/>
                        <a:ea typeface="+mn-ea"/>
                        <a:cs typeface="+mn-cs"/>
                      </a:endParaRPr>
                    </a:p>
                  </a:txBody>
                  <a:tcPr marL="9525" marR="9525" marT="9525" marB="0" anchor="b"/>
                </a:tc>
                <a:tc>
                  <a:txBody>
                    <a:bodyPr/>
                    <a:lstStyle/>
                    <a:p>
                      <a:pPr algn="ctr" fontAlgn="b"/>
                      <a:endParaRPr lang="nl-NL" sz="1600" b="0" i="0" u="none" strike="noStrike" dirty="0">
                        <a:solidFill>
                          <a:srgbClr val="000000"/>
                        </a:solidFill>
                        <a:effectLst/>
                        <a:latin typeface="+mn-lt"/>
                      </a:endParaRPr>
                    </a:p>
                  </a:txBody>
                  <a:tcPr marL="9525" marR="9525" marT="9525" marB="0" anchor="b"/>
                </a:tc>
                <a:tc>
                  <a:txBody>
                    <a:bodyPr/>
                    <a:lstStyle/>
                    <a:p>
                      <a:pPr algn="ctr" fontAlgn="b"/>
                      <a:endParaRPr lang="nl-NL" sz="1600" b="1" i="0" u="none" strike="noStrike" dirty="0">
                        <a:solidFill>
                          <a:srgbClr val="000000"/>
                        </a:solidFill>
                        <a:effectLst/>
                        <a:latin typeface="+mn-lt"/>
                      </a:endParaRPr>
                    </a:p>
                  </a:txBody>
                  <a:tcPr marL="9525" marR="9525" marT="9525" marB="0" anchor="b"/>
                </a:tc>
                <a:tc>
                  <a:txBody>
                    <a:bodyPr/>
                    <a:lstStyle/>
                    <a:p>
                      <a:pPr algn="ctr" fontAlgn="b"/>
                      <a:endParaRPr lang="nl-NL" sz="16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600" b="1"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600" b="0" i="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val="2547506591"/>
                  </a:ext>
                </a:extLst>
              </a:tr>
              <a:tr h="317366">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p.4</a:t>
                      </a:r>
                    </a:p>
                  </a:txBody>
                  <a:tcPr marL="68580" marR="68580" marT="0" marB="0">
                    <a:solidFill>
                      <a:srgbClr val="00373E"/>
                    </a:solidFill>
                  </a:tcPr>
                </a:tc>
                <a:tc>
                  <a:txBody>
                    <a:bodyPr/>
                    <a:lstStyle/>
                    <a:p>
                      <a:pPr marL="0" algn="ctr" defTabSz="914400" rtl="0" eaLnBrk="1" fontAlgn="b" latinLnBrk="0" hangingPunct="1"/>
                      <a:endParaRPr lang="nl-NL" sz="1600" b="1" i="0" u="none" strike="noStrike" kern="1200" dirty="0">
                        <a:solidFill>
                          <a:srgbClr val="000000"/>
                        </a:solidFill>
                        <a:effectLst/>
                        <a:latin typeface="+mn-lt"/>
                        <a:ea typeface="+mn-ea"/>
                        <a:cs typeface="+mn-cs"/>
                      </a:endParaRPr>
                    </a:p>
                  </a:txBody>
                  <a:tcPr marL="9525" marR="9525" marT="9525" marB="0" anchor="b"/>
                </a:tc>
                <a:tc>
                  <a:txBody>
                    <a:bodyPr/>
                    <a:lstStyle/>
                    <a:p>
                      <a:pPr algn="ctr" fontAlgn="b"/>
                      <a:endParaRPr lang="nl-NL" sz="1600" b="0" i="0" u="none" strike="noStrike" dirty="0">
                        <a:solidFill>
                          <a:srgbClr val="000000"/>
                        </a:solidFill>
                        <a:effectLst/>
                        <a:latin typeface="+mn-lt"/>
                      </a:endParaRPr>
                    </a:p>
                  </a:txBody>
                  <a:tcPr marL="9525" marR="9525" marT="9525" marB="0" anchor="b"/>
                </a:tc>
                <a:tc>
                  <a:txBody>
                    <a:bodyPr/>
                    <a:lstStyle/>
                    <a:p>
                      <a:pPr algn="ctr" fontAlgn="b"/>
                      <a:endParaRPr lang="nl-NL" sz="1600" b="1" i="0" u="none" strike="noStrike" dirty="0">
                        <a:solidFill>
                          <a:srgbClr val="000000"/>
                        </a:solidFill>
                        <a:effectLst/>
                        <a:latin typeface="+mn-lt"/>
                      </a:endParaRPr>
                    </a:p>
                  </a:txBody>
                  <a:tcPr marL="9525" marR="9525" marT="9525" marB="0" anchor="b"/>
                </a:tc>
                <a:tc>
                  <a:txBody>
                    <a:bodyPr/>
                    <a:lstStyle/>
                    <a:p>
                      <a:pPr algn="ctr" fontAlgn="b"/>
                      <a:endParaRPr lang="nl-NL" sz="16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600" b="1"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600" b="0" i="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val="1684158889"/>
                  </a:ext>
                </a:extLst>
              </a:tr>
              <a:tr h="317366">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p.5</a:t>
                      </a:r>
                    </a:p>
                  </a:txBody>
                  <a:tcPr marL="68580" marR="68580" marT="0" marB="0">
                    <a:solidFill>
                      <a:srgbClr val="00373E"/>
                    </a:solidFill>
                  </a:tcPr>
                </a:tc>
                <a:tc>
                  <a:txBody>
                    <a:bodyPr/>
                    <a:lstStyle/>
                    <a:p>
                      <a:pPr marL="0" algn="ctr" defTabSz="914400" rtl="0" eaLnBrk="1" fontAlgn="b" latinLnBrk="0" hangingPunct="1"/>
                      <a:endParaRPr lang="nl-NL" sz="1600" b="1" i="0" u="none" strike="noStrike" kern="1200" dirty="0">
                        <a:solidFill>
                          <a:srgbClr val="000000"/>
                        </a:solidFill>
                        <a:effectLst/>
                        <a:latin typeface="+mn-lt"/>
                        <a:ea typeface="+mn-ea"/>
                        <a:cs typeface="+mn-cs"/>
                      </a:endParaRPr>
                    </a:p>
                  </a:txBody>
                  <a:tcPr marL="9525" marR="9525" marT="9525" marB="0" anchor="b"/>
                </a:tc>
                <a:tc>
                  <a:txBody>
                    <a:bodyPr/>
                    <a:lstStyle/>
                    <a:p>
                      <a:pPr algn="ctr" fontAlgn="b"/>
                      <a:endParaRPr lang="nl-NL" sz="1600" b="0" i="0" u="none" strike="noStrike" dirty="0">
                        <a:solidFill>
                          <a:srgbClr val="000000"/>
                        </a:solidFill>
                        <a:effectLst/>
                        <a:latin typeface="+mn-lt"/>
                      </a:endParaRPr>
                    </a:p>
                  </a:txBody>
                  <a:tcPr marL="9525" marR="9525" marT="9525" marB="0" anchor="b"/>
                </a:tc>
                <a:tc>
                  <a:txBody>
                    <a:bodyPr/>
                    <a:lstStyle/>
                    <a:p>
                      <a:pPr algn="ctr" fontAlgn="b"/>
                      <a:endParaRPr lang="nl-NL" sz="1600" b="1" i="0" u="none" strike="noStrike" dirty="0">
                        <a:solidFill>
                          <a:srgbClr val="000000"/>
                        </a:solidFill>
                        <a:effectLst/>
                        <a:latin typeface="+mn-lt"/>
                      </a:endParaRPr>
                    </a:p>
                  </a:txBody>
                  <a:tcPr marL="9525" marR="9525" marT="9525" marB="0" anchor="b"/>
                </a:tc>
                <a:tc>
                  <a:txBody>
                    <a:bodyPr/>
                    <a:lstStyle/>
                    <a:p>
                      <a:pPr algn="ctr" fontAlgn="b"/>
                      <a:endParaRPr lang="nl-NL" sz="16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600" b="1"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600" b="0" i="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val="1311984332"/>
                  </a:ext>
                </a:extLst>
              </a:tr>
              <a:tr h="317366">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p.6</a:t>
                      </a:r>
                    </a:p>
                  </a:txBody>
                  <a:tcPr marL="68580" marR="68580" marT="0" marB="0">
                    <a:solidFill>
                      <a:srgbClr val="00373E"/>
                    </a:solidFill>
                  </a:tcPr>
                </a:tc>
                <a:tc>
                  <a:txBody>
                    <a:bodyPr/>
                    <a:lstStyle/>
                    <a:p>
                      <a:pPr marL="0" algn="ctr" defTabSz="914400" rtl="0" eaLnBrk="1" fontAlgn="b" latinLnBrk="0" hangingPunct="1"/>
                      <a:endParaRPr lang="nl-NL" sz="1600" b="1" i="0" u="none" strike="noStrike" kern="1200" dirty="0">
                        <a:solidFill>
                          <a:srgbClr val="000000"/>
                        </a:solidFill>
                        <a:effectLst/>
                        <a:latin typeface="+mn-lt"/>
                        <a:ea typeface="+mn-ea"/>
                        <a:cs typeface="+mn-cs"/>
                      </a:endParaRPr>
                    </a:p>
                  </a:txBody>
                  <a:tcPr marL="9525" marR="9525" marT="9525" marB="0" anchor="b"/>
                </a:tc>
                <a:tc>
                  <a:txBody>
                    <a:bodyPr/>
                    <a:lstStyle/>
                    <a:p>
                      <a:pPr algn="ctr" fontAlgn="b"/>
                      <a:endParaRPr lang="nl-NL" sz="1600" b="0" i="0" u="none" strike="noStrike" dirty="0">
                        <a:solidFill>
                          <a:srgbClr val="000000"/>
                        </a:solidFill>
                        <a:effectLst/>
                        <a:latin typeface="+mn-lt"/>
                      </a:endParaRPr>
                    </a:p>
                  </a:txBody>
                  <a:tcPr marL="9525" marR="9525" marT="9525" marB="0" anchor="b"/>
                </a:tc>
                <a:tc>
                  <a:txBody>
                    <a:bodyPr/>
                    <a:lstStyle/>
                    <a:p>
                      <a:pPr algn="ctr" fontAlgn="b"/>
                      <a:endParaRPr lang="nl-NL" sz="1600" b="1" i="0" u="none" strike="noStrike" dirty="0">
                        <a:solidFill>
                          <a:srgbClr val="000000"/>
                        </a:solidFill>
                        <a:effectLst/>
                        <a:latin typeface="+mn-lt"/>
                      </a:endParaRPr>
                    </a:p>
                  </a:txBody>
                  <a:tcPr marL="9525" marR="9525" marT="9525" marB="0" anchor="b"/>
                </a:tc>
                <a:tc>
                  <a:txBody>
                    <a:bodyPr/>
                    <a:lstStyle/>
                    <a:p>
                      <a:pPr algn="ctr" fontAlgn="b"/>
                      <a:endParaRPr lang="nl-NL" sz="1600" b="0" i="0" u="none" strike="noStrike" dirty="0">
                        <a:solidFill>
                          <a:srgbClr val="000000"/>
                        </a:solidFill>
                        <a:effectLst/>
                        <a:latin typeface="+mn-lt"/>
                      </a:endParaRPr>
                    </a:p>
                  </a:txBody>
                  <a:tcPr marL="9525" marR="9525" marT="9525" marB="0" anchor="b"/>
                </a:tc>
                <a:tc>
                  <a:txBody>
                    <a:bodyPr/>
                    <a:lstStyle/>
                    <a:p>
                      <a:pPr marL="0" algn="ctr" defTabSz="914400" rtl="0" eaLnBrk="1" fontAlgn="b" latinLnBrk="0" hangingPunct="1"/>
                      <a:endParaRPr lang="nl-NL" sz="1600" b="1"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600" b="0" i="0" u="none" strike="noStrike" kern="1200" dirty="0">
                        <a:solidFill>
                          <a:srgbClr val="000000"/>
                        </a:solidFill>
                        <a:effectLst/>
                        <a:latin typeface="+mn-lt"/>
                        <a:ea typeface="+mn-ea"/>
                        <a:cs typeface="+mn-cs"/>
                      </a:endParaRPr>
                    </a:p>
                  </a:txBody>
                  <a:tcPr marL="9525" marR="9525" marT="9525" marB="0" anchor="b"/>
                </a:tc>
                <a:extLst>
                  <a:ext uri="{0D108BD9-81ED-4DB2-BD59-A6C34878D82A}">
                    <a16:rowId xmlns:a16="http://schemas.microsoft.com/office/drawing/2014/main" val="3568716280"/>
                  </a:ext>
                </a:extLst>
              </a:tr>
              <a:tr h="274577">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p.7</a:t>
                      </a:r>
                    </a:p>
                  </a:txBody>
                  <a:tcPr marL="68580" marR="68580" marT="0" marB="0">
                    <a:solidFill>
                      <a:srgbClr val="00373E"/>
                    </a:solidFill>
                  </a:tcPr>
                </a:tc>
                <a:tc>
                  <a:txBody>
                    <a:bodyPr/>
                    <a:lstStyle/>
                    <a:p>
                      <a:pPr marL="0" algn="ctr" defTabSz="914400" rtl="0" eaLnBrk="1" fontAlgn="b" latinLnBrk="0" hangingPunct="1"/>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600" b="0" i="0" u="none" strike="noStrike" kern="1200" dirty="0">
                        <a:solidFill>
                          <a:schemeClr val="tx1"/>
                        </a:solidFill>
                        <a:effectLst/>
                        <a:latin typeface="+mn-lt"/>
                        <a:ea typeface="+mn-ea"/>
                        <a:cs typeface="+mn-cs"/>
                      </a:endParaRPr>
                    </a:p>
                  </a:txBody>
                  <a:tcPr marL="9525" marR="9525" marT="9525" marB="0" anchor="b"/>
                </a:tc>
                <a:tc>
                  <a:txBody>
                    <a:bodyPr/>
                    <a:lstStyle/>
                    <a:p>
                      <a:pPr algn="ctr" fontAlgn="b"/>
                      <a:endParaRPr lang="nl-NL" sz="1600" b="1" i="0" u="none" strike="noStrike" dirty="0">
                        <a:solidFill>
                          <a:schemeClr val="tx1"/>
                        </a:solidFill>
                        <a:effectLst/>
                        <a:latin typeface="+mn-lt"/>
                      </a:endParaRPr>
                    </a:p>
                  </a:txBody>
                  <a:tcPr marL="9525" marR="9525" marT="9525" marB="0" anchor="b"/>
                </a:tc>
                <a:tc>
                  <a:txBody>
                    <a:bodyPr/>
                    <a:lstStyle/>
                    <a:p>
                      <a:pPr algn="ctr" fontAlgn="b"/>
                      <a:endParaRPr lang="nl-NL" sz="1600" b="0" i="0" u="none" strike="noStrike" dirty="0">
                        <a:solidFill>
                          <a:schemeClr val="tx1"/>
                        </a:solidFill>
                        <a:effectLst/>
                        <a:latin typeface="+mn-lt"/>
                      </a:endParaRPr>
                    </a:p>
                  </a:txBody>
                  <a:tcPr marL="9525" marR="9525" marT="9525" marB="0" anchor="b"/>
                </a:tc>
                <a:tc>
                  <a:txBody>
                    <a:bodyPr/>
                    <a:lstStyle/>
                    <a:p>
                      <a:pPr marL="0" algn="ctr" defTabSz="914400" rtl="0" eaLnBrk="1" fontAlgn="b" latinLnBrk="0" hangingPunct="1"/>
                      <a:endParaRPr lang="nl-NL" sz="1600" b="1" i="0" u="none" strike="noStrike" kern="1200" dirty="0">
                        <a:solidFill>
                          <a:schemeClr val="tx1"/>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600" b="0" i="0" u="none" strike="noStrike" kern="1200" dirty="0">
                        <a:solidFill>
                          <a:schemeClr val="tx1"/>
                        </a:solidFill>
                        <a:effectLst/>
                        <a:latin typeface="+mn-lt"/>
                        <a:ea typeface="+mn-ea"/>
                        <a:cs typeface="+mn-cs"/>
                      </a:endParaRPr>
                    </a:p>
                  </a:txBody>
                  <a:tcPr marL="9525" marR="9525" marT="9525" marB="0" anchor="b"/>
                </a:tc>
                <a:extLst>
                  <a:ext uri="{0D108BD9-81ED-4DB2-BD59-A6C34878D82A}">
                    <a16:rowId xmlns:a16="http://schemas.microsoft.com/office/drawing/2014/main" val="167973670"/>
                  </a:ext>
                </a:extLst>
              </a:tr>
              <a:tr h="391273">
                <a:tc>
                  <a:txBody>
                    <a:bodyPr/>
                    <a:lstStyle/>
                    <a:p>
                      <a:pPr marL="0" marR="0" lvl="0" indent="0" algn="l" rtl="0" eaLnBrk="1" fontAlgn="auto" latinLnBrk="0" hangingPunct="1">
                        <a:lnSpc>
                          <a:spcPct val="115000"/>
                        </a:lnSpc>
                        <a:spcBef>
                          <a:spcPts val="0"/>
                        </a:spcBef>
                        <a:spcAft>
                          <a:spcPts val="1000"/>
                        </a:spcAft>
                        <a:buClrTx/>
                        <a:buSzTx/>
                        <a:buFontTx/>
                        <a:buNone/>
                      </a:pPr>
                      <a:r>
                        <a:rPr lang="nl-NL" sz="1600" dirty="0">
                          <a:solidFill>
                            <a:schemeClr val="bg1"/>
                          </a:solidFill>
                          <a:effectLst/>
                          <a:latin typeface="+mn-lt"/>
                          <a:ea typeface="Calibri" panose="020F0502020204030204" pitchFamily="34" charset="0"/>
                          <a:cs typeface="Times New Roman"/>
                        </a:rPr>
                        <a:t>Wijkgroep </a:t>
                      </a:r>
                      <a:endParaRPr lang="nl-NL" sz="1600">
                        <a:solidFill>
                          <a:schemeClr val="bg1"/>
                        </a:solidFill>
                        <a:effectLst/>
                        <a:latin typeface="+mn-lt"/>
                        <a:ea typeface="Calibri" panose="020F0502020204030204" pitchFamily="34" charset="0"/>
                        <a:cs typeface="Times New Roman"/>
                      </a:endParaRPr>
                    </a:p>
                  </a:txBody>
                  <a:tcPr marL="68580" marR="68580" marT="0" marB="0" anchor="b">
                    <a:solidFill>
                      <a:srgbClr val="00373E"/>
                    </a:solidFill>
                  </a:tcPr>
                </a:tc>
                <a:tc>
                  <a:txBody>
                    <a:bodyPr/>
                    <a:lstStyle/>
                    <a:p>
                      <a:pPr marL="0" algn="ctr" defTabSz="914400" rtl="0" eaLnBrk="1" fontAlgn="b" latinLnBrk="0" hangingPunct="1"/>
                      <a:endParaRPr lang="nl-NL" sz="1600" b="1" i="0" u="none" strike="noStrike" kern="1200" dirty="0">
                        <a:solidFill>
                          <a:schemeClr val="tx1"/>
                        </a:solidFill>
                        <a:effectLst/>
                        <a:latin typeface="+mn-lt"/>
                        <a:ea typeface="+mn-ea"/>
                        <a:cs typeface="+mn-cs"/>
                      </a:endParaRPr>
                    </a:p>
                  </a:txBody>
                  <a:tcPr marL="9525" marR="9525" marT="9525" marB="0" anchor="b"/>
                </a:tc>
                <a:tc>
                  <a:txBody>
                    <a:bodyPr/>
                    <a:lstStyle/>
                    <a:p>
                      <a:pPr algn="ctr" fontAlgn="b"/>
                      <a:endParaRPr lang="nl-NL" sz="1600" b="0" i="0" u="none" strike="noStrike" dirty="0">
                        <a:solidFill>
                          <a:schemeClr val="tx1"/>
                        </a:solidFill>
                        <a:effectLst/>
                        <a:latin typeface="+mn-lt"/>
                      </a:endParaRPr>
                    </a:p>
                  </a:txBody>
                  <a:tcPr marL="9525" marR="9525" marT="9525" marB="0" anchor="b"/>
                </a:tc>
                <a:tc>
                  <a:txBody>
                    <a:bodyPr/>
                    <a:lstStyle/>
                    <a:p>
                      <a:pPr algn="ctr" fontAlgn="b"/>
                      <a:endParaRPr lang="nl-NL" sz="1600" b="1" i="0" u="none" strike="noStrike" dirty="0">
                        <a:solidFill>
                          <a:schemeClr val="tx1"/>
                        </a:solidFill>
                        <a:effectLst/>
                        <a:latin typeface="+mn-lt"/>
                      </a:endParaRPr>
                    </a:p>
                  </a:txBody>
                  <a:tcPr marL="9525" marR="9525" marT="9525" marB="0" anchor="b"/>
                </a:tc>
                <a:tc>
                  <a:txBody>
                    <a:bodyPr/>
                    <a:lstStyle/>
                    <a:p>
                      <a:pPr algn="ctr" fontAlgn="b"/>
                      <a:endParaRPr lang="nl-NL" sz="1600" b="0" i="0" u="none" strike="noStrike" dirty="0">
                        <a:solidFill>
                          <a:schemeClr val="tx1"/>
                        </a:solidFill>
                        <a:effectLst/>
                        <a:latin typeface="+mn-lt"/>
                      </a:endParaRPr>
                    </a:p>
                  </a:txBody>
                  <a:tcPr marL="9525" marR="9525" marT="9525" marB="0" anchor="b"/>
                </a:tc>
                <a:tc>
                  <a:txBody>
                    <a:bodyPr/>
                    <a:lstStyle/>
                    <a:p>
                      <a:pPr marL="0" algn="ctr" defTabSz="914400" rtl="0" eaLnBrk="1" fontAlgn="b" latinLnBrk="0" hangingPunct="1"/>
                      <a:endParaRPr lang="nl-NL" sz="1600" b="1" i="0" u="none" strike="noStrike" kern="1200" dirty="0">
                        <a:solidFill>
                          <a:schemeClr val="tx1"/>
                        </a:solidFill>
                        <a:effectLst/>
                        <a:latin typeface="+mn-lt"/>
                        <a:ea typeface="+mn-ea"/>
                        <a:cs typeface="+mn-cs"/>
                      </a:endParaRPr>
                    </a:p>
                  </a:txBody>
                  <a:tcPr marL="9525" marR="9525" marT="9525" marB="0" anchor="b"/>
                </a:tc>
                <a:tc>
                  <a:txBody>
                    <a:bodyPr/>
                    <a:lstStyle/>
                    <a:p>
                      <a:pPr marL="0" algn="ctr" defTabSz="914400" rtl="0" eaLnBrk="1" fontAlgn="b" latinLnBrk="0" hangingPunct="1"/>
                      <a:endParaRPr lang="nl-NL" sz="1600" b="0" i="0" u="none" strike="noStrike" kern="1200" dirty="0">
                        <a:solidFill>
                          <a:schemeClr val="tx1"/>
                        </a:solidFill>
                        <a:effectLst/>
                        <a:latin typeface="+mn-lt"/>
                        <a:ea typeface="+mn-ea"/>
                        <a:cs typeface="+mn-cs"/>
                      </a:endParaRPr>
                    </a:p>
                  </a:txBody>
                  <a:tcPr marL="9525" marR="9525" marT="9525" marB="0" anchor="b"/>
                </a:tc>
                <a:extLst>
                  <a:ext uri="{0D108BD9-81ED-4DB2-BD59-A6C34878D82A}">
                    <a16:rowId xmlns:a16="http://schemas.microsoft.com/office/drawing/2014/main" val="4159613005"/>
                  </a:ext>
                </a:extLst>
              </a:tr>
            </a:tbl>
          </a:graphicData>
        </a:graphic>
      </p:graphicFrame>
    </p:spTree>
    <p:extLst>
      <p:ext uri="{BB962C8B-B14F-4D97-AF65-F5344CB8AC3E}">
        <p14:creationId xmlns:p14="http://schemas.microsoft.com/office/powerpoint/2010/main" val="307650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68350" y="2442811"/>
            <a:ext cx="9765654" cy="646331"/>
          </a:xfrm>
        </p:spPr>
        <p:txBody>
          <a:bodyPr/>
          <a:lstStyle/>
          <a:p>
            <a:r>
              <a:rPr lang="it-IT" dirty="0"/>
              <a:t>Informeren </a:t>
            </a:r>
          </a:p>
        </p:txBody>
      </p:sp>
    </p:spTree>
    <p:extLst>
      <p:ext uri="{BB962C8B-B14F-4D97-AF65-F5344CB8AC3E}">
        <p14:creationId xmlns:p14="http://schemas.microsoft.com/office/powerpoint/2010/main" val="29674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62178" y="420774"/>
            <a:ext cx="10766044" cy="1325563"/>
          </a:xfrm>
        </p:spPr>
        <p:txBody>
          <a:bodyPr/>
          <a:lstStyle/>
          <a:p>
            <a:r>
              <a:rPr lang="nl-NL" dirty="0"/>
              <a:t>Opbouw bijeenkomst (1,5 uur)</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73100" y="2269069"/>
            <a:ext cx="10744200" cy="3751308"/>
          </a:xfrm>
        </p:spPr>
        <p:txBody>
          <a:bodyPr/>
          <a:lstStyle/>
          <a:p>
            <a:r>
              <a:rPr lang="it-IT" dirty="0"/>
              <a:t>Introductie.</a:t>
            </a:r>
          </a:p>
          <a:p>
            <a:endParaRPr lang="it-IT" dirty="0"/>
          </a:p>
          <a:p>
            <a:r>
              <a:rPr lang="it-IT" dirty="0"/>
              <a:t>Spiegelinformatie: enquete en HIS-cijfers bespreken (ca 45 min) </a:t>
            </a:r>
          </a:p>
          <a:p>
            <a:endParaRPr lang="it-IT" dirty="0"/>
          </a:p>
          <a:p>
            <a:r>
              <a:rPr lang="it-IT" dirty="0"/>
              <a:t>(Werk)afspraken: concreet actieplan (15 min)</a:t>
            </a:r>
          </a:p>
          <a:p>
            <a:endParaRPr lang="it-IT" dirty="0"/>
          </a:p>
          <a:p>
            <a:r>
              <a:rPr lang="it-IT" dirty="0"/>
              <a:t>nameting plannen en verdere afspraken (5 min)</a:t>
            </a:r>
          </a:p>
          <a:p>
            <a:endParaRPr lang="it-IT" dirty="0"/>
          </a:p>
          <a:p>
            <a:endParaRPr lang="it-IT" dirty="0"/>
          </a:p>
        </p:txBody>
      </p:sp>
    </p:spTree>
    <p:extLst>
      <p:ext uri="{BB962C8B-B14F-4D97-AF65-F5344CB8AC3E}">
        <p14:creationId xmlns:p14="http://schemas.microsoft.com/office/powerpoint/2010/main" val="79623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85399"/>
            <a:ext cx="9765654" cy="646331"/>
          </a:xfrm>
        </p:spPr>
        <p:txBody>
          <a:bodyPr/>
          <a:lstStyle/>
          <a:p>
            <a:r>
              <a:rPr lang="it-IT" dirty="0"/>
              <a:t>NHG-</a:t>
            </a:r>
            <a:r>
              <a:rPr lang="it-IT" dirty="0" err="1"/>
              <a:t>Standaard</a:t>
            </a:r>
            <a:r>
              <a:rPr lang="it-IT" dirty="0"/>
              <a:t>	:			</a:t>
            </a:r>
            <a:r>
              <a:rPr lang="it-IT" dirty="0" err="1"/>
              <a:t>Informeren</a:t>
            </a:r>
            <a:r>
              <a:rPr lang="it-IT" dirty="0"/>
              <a:t> </a:t>
            </a:r>
          </a:p>
        </p:txBody>
      </p:sp>
      <p:sp>
        <p:nvSpPr>
          <p:cNvPr id="5" name="Rechthoek 4"/>
          <p:cNvSpPr/>
          <p:nvPr/>
        </p:nvSpPr>
        <p:spPr>
          <a:xfrm>
            <a:off x="711200" y="962603"/>
            <a:ext cx="10814050" cy="5078313"/>
          </a:xfrm>
          <a:prstGeom prst="rect">
            <a:avLst/>
          </a:prstGeom>
        </p:spPr>
        <p:txBody>
          <a:bodyPr wrap="square">
            <a:spAutoFit/>
          </a:bodyPr>
          <a:lstStyle/>
          <a:p>
            <a:endParaRPr lang="nl-NL" b="1" dirty="0"/>
          </a:p>
          <a:p>
            <a:r>
              <a:rPr lang="nl-NL" b="1" dirty="0"/>
              <a:t>Voorlichting</a:t>
            </a:r>
          </a:p>
          <a:p>
            <a:r>
              <a:rPr lang="nl-NL" dirty="0"/>
              <a:t>Licht de patiënt voor over:</a:t>
            </a:r>
          </a:p>
          <a:p>
            <a:pPr>
              <a:buFont typeface="Arial" panose="020B0604020202020204" pitchFamily="34" charset="0"/>
              <a:buChar char="•"/>
            </a:pPr>
            <a:r>
              <a:rPr lang="nl-NL" dirty="0"/>
              <a:t> de aard en het normale beloop van chronische </a:t>
            </a:r>
            <a:r>
              <a:rPr lang="nl-NL" dirty="0" err="1"/>
              <a:t>nierschade</a:t>
            </a:r>
            <a:endParaRPr lang="nl-NL" dirty="0"/>
          </a:p>
          <a:p>
            <a:pPr>
              <a:buFont typeface="Arial" panose="020B0604020202020204" pitchFamily="34" charset="0"/>
              <a:buChar char="•"/>
            </a:pPr>
            <a:r>
              <a:rPr lang="nl-NL" dirty="0"/>
              <a:t> het verhoogde cardiovasculaire risico</a:t>
            </a:r>
          </a:p>
          <a:p>
            <a:pPr>
              <a:buFont typeface="Arial" panose="020B0604020202020204" pitchFamily="34" charset="0"/>
              <a:buChar char="•"/>
            </a:pPr>
            <a:r>
              <a:rPr lang="nl-NL" dirty="0"/>
              <a:t> het belang van een gezonde leefstijl (zie </a:t>
            </a:r>
            <a:r>
              <a:rPr lang="nl-NL" i="1" dirty="0"/>
              <a:t>Leefstijladviezen</a:t>
            </a:r>
            <a:r>
              <a:rPr lang="nl-NL" dirty="0"/>
              <a:t>)</a:t>
            </a:r>
          </a:p>
          <a:p>
            <a:pPr>
              <a:buFont typeface="Arial" panose="020B0604020202020204" pitchFamily="34" charset="0"/>
              <a:buChar char="•"/>
            </a:pPr>
            <a:r>
              <a:rPr lang="nl-NL" dirty="0"/>
              <a:t> geneesmiddelen die </a:t>
            </a:r>
            <a:r>
              <a:rPr lang="nl-NL" dirty="0" err="1"/>
              <a:t>nierschade</a:t>
            </a:r>
            <a:r>
              <a:rPr lang="nl-NL" dirty="0"/>
              <a:t> veroorzaken, met speciale aandacht voor zelfzorgmiddelen (zoals </a:t>
            </a:r>
            <a:r>
              <a:rPr lang="nl-NL" dirty="0" err="1"/>
              <a:t>NSAID’s</a:t>
            </a:r>
            <a:r>
              <a:rPr lang="nl-NL" dirty="0"/>
              <a:t>)</a:t>
            </a:r>
          </a:p>
          <a:p>
            <a:pPr>
              <a:buFont typeface="Arial" panose="020B0604020202020204" pitchFamily="34" charset="0"/>
              <a:buChar char="•"/>
            </a:pPr>
            <a:r>
              <a:rPr lang="nl-NL" dirty="0"/>
              <a:t> het belang van dosisaanpassing bij bekende en nieuwe medicatie en bij dreigende dehydratie</a:t>
            </a:r>
          </a:p>
          <a:p>
            <a:pPr>
              <a:buFont typeface="Arial" panose="020B0604020202020204" pitchFamily="34" charset="0"/>
              <a:buChar char="•"/>
            </a:pPr>
            <a:r>
              <a:rPr lang="nl-NL" dirty="0"/>
              <a:t> het doorgeven van de nierfunctie door de arts aan de apotheker en het feit dat de patiënt daar toestemming voor moet geven</a:t>
            </a:r>
          </a:p>
          <a:p>
            <a:pPr>
              <a:buFont typeface="Arial" panose="020B0604020202020204" pitchFamily="34" charset="0"/>
              <a:buChar char="•"/>
            </a:pPr>
            <a:r>
              <a:rPr lang="nl-NL" dirty="0"/>
              <a:t> de rol die de patiënt zelf heeft om ervoor te zorgen dat zijn zorgverleners op de hoogte zijn van de nierfunctie</a:t>
            </a:r>
          </a:p>
          <a:p>
            <a:pPr>
              <a:buFont typeface="Arial" panose="020B0604020202020204" pitchFamily="34" charset="0"/>
              <a:buChar char="•"/>
            </a:pPr>
            <a:r>
              <a:rPr lang="nl-NL" dirty="0"/>
              <a:t> jaarlijkse influenzavaccinatie</a:t>
            </a:r>
          </a:p>
          <a:p>
            <a:pPr>
              <a:buFont typeface="Arial" panose="020B0604020202020204" pitchFamily="34" charset="0"/>
              <a:buChar char="•"/>
            </a:pPr>
            <a:r>
              <a:rPr lang="nl-NL" dirty="0"/>
              <a:t> controleafspraken (en de eventuele rol van praktijkondersteuner en apotheker)</a:t>
            </a:r>
          </a:p>
          <a:p>
            <a:endParaRPr lang="nl-NL" dirty="0"/>
          </a:p>
          <a:p>
            <a:r>
              <a:rPr lang="nl-NL" dirty="0"/>
              <a:t>Bied voorlichtingsmateriaal aan en verwijs naar de informatie over chronische </a:t>
            </a:r>
            <a:r>
              <a:rPr lang="nl-NL" dirty="0" err="1"/>
              <a:t>nierschade</a:t>
            </a:r>
            <a:r>
              <a:rPr lang="nl-NL" dirty="0"/>
              <a:t> op </a:t>
            </a:r>
            <a:r>
              <a:rPr lang="nl-NL" dirty="0">
                <a:hlinkClick r:id="rId3"/>
              </a:rPr>
              <a:t>www.thuisarts.nl</a:t>
            </a:r>
            <a:r>
              <a:rPr lang="nl-NL" dirty="0"/>
              <a:t>. De informatie op </a:t>
            </a:r>
            <a:r>
              <a:rPr lang="nl-NL" dirty="0">
                <a:hlinkClick r:id="rId3"/>
              </a:rPr>
              <a:t>Thuisarts.nl</a:t>
            </a:r>
            <a:r>
              <a:rPr lang="nl-NL" dirty="0"/>
              <a:t> is gebaseerd op deze NHG-Standaard. </a:t>
            </a:r>
          </a:p>
        </p:txBody>
      </p:sp>
    </p:spTree>
    <p:extLst>
      <p:ext uri="{BB962C8B-B14F-4D97-AF65-F5344CB8AC3E}">
        <p14:creationId xmlns:p14="http://schemas.microsoft.com/office/powerpoint/2010/main" val="377997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2328686" y="97289"/>
            <a:ext cx="9863314" cy="6760711"/>
          </a:xfrm>
          <a:prstGeom prst="rect">
            <a:avLst/>
          </a:prstGeom>
        </p:spPr>
      </p:pic>
      <p:sp>
        <p:nvSpPr>
          <p:cNvPr id="9" name="Tekstvak 8"/>
          <p:cNvSpPr txBox="1"/>
          <p:nvPr/>
        </p:nvSpPr>
        <p:spPr>
          <a:xfrm>
            <a:off x="80010" y="5337810"/>
            <a:ext cx="5052060" cy="830997"/>
          </a:xfrm>
          <a:prstGeom prst="rect">
            <a:avLst/>
          </a:prstGeom>
          <a:noFill/>
        </p:spPr>
        <p:txBody>
          <a:bodyPr wrap="square" rtlCol="0">
            <a:spAutoFit/>
          </a:bodyPr>
          <a:lstStyle/>
          <a:p>
            <a:r>
              <a:rPr lang="nl-NL" sz="1600" dirty="0">
                <a:solidFill>
                  <a:schemeClr val="tx1">
                    <a:lumMod val="75000"/>
                    <a:lumOff val="25000"/>
                  </a:schemeClr>
                </a:solidFill>
              </a:rPr>
              <a:t>Bron:</a:t>
            </a:r>
          </a:p>
          <a:p>
            <a:r>
              <a:rPr lang="nl-NL" sz="1600" dirty="0">
                <a:solidFill>
                  <a:schemeClr val="tx1">
                    <a:lumMod val="75000"/>
                    <a:lumOff val="25000"/>
                  </a:schemeClr>
                </a:solidFill>
              </a:rPr>
              <a:t>H&amp;W 2019;62: </a:t>
            </a:r>
          </a:p>
          <a:p>
            <a:r>
              <a:rPr lang="nl-NL" sz="1600" dirty="0">
                <a:solidFill>
                  <a:schemeClr val="tx1">
                    <a:lumMod val="75000"/>
                    <a:lumOff val="25000"/>
                  </a:schemeClr>
                </a:solidFill>
              </a:rPr>
              <a:t>DOI:10.1007/s12445-018-0399-2</a:t>
            </a:r>
          </a:p>
        </p:txBody>
      </p:sp>
      <p:sp>
        <p:nvSpPr>
          <p:cNvPr id="2" name="Tekstvak 1"/>
          <p:cNvSpPr txBox="1"/>
          <p:nvPr/>
        </p:nvSpPr>
        <p:spPr>
          <a:xfrm>
            <a:off x="80009" y="189280"/>
            <a:ext cx="2486209" cy="3785652"/>
          </a:xfrm>
          <a:prstGeom prst="rect">
            <a:avLst/>
          </a:prstGeom>
          <a:noFill/>
        </p:spPr>
        <p:txBody>
          <a:bodyPr wrap="square" rtlCol="0">
            <a:spAutoFit/>
          </a:bodyPr>
          <a:lstStyle/>
          <a:p>
            <a:r>
              <a:rPr lang="nl-NL" sz="3000" b="1" dirty="0">
                <a:solidFill>
                  <a:srgbClr val="009CB4"/>
                </a:solidFill>
              </a:rPr>
              <a:t>Literatuur</a:t>
            </a:r>
          </a:p>
          <a:p>
            <a:endParaRPr lang="nl-NL" sz="3000" b="1" dirty="0">
              <a:solidFill>
                <a:srgbClr val="009CB4"/>
              </a:solidFill>
            </a:endParaRPr>
          </a:p>
          <a:p>
            <a:endParaRPr lang="nl-NL" sz="2000" b="1" dirty="0">
              <a:solidFill>
                <a:srgbClr val="009CB4"/>
              </a:solidFill>
            </a:endParaRPr>
          </a:p>
          <a:p>
            <a:endParaRPr lang="nl-NL" sz="2000" b="1" dirty="0">
              <a:solidFill>
                <a:srgbClr val="009CB4"/>
              </a:solidFill>
            </a:endParaRPr>
          </a:p>
          <a:p>
            <a:r>
              <a:rPr lang="nl-NL" sz="2000" b="1" dirty="0">
                <a:solidFill>
                  <a:srgbClr val="009CB4"/>
                </a:solidFill>
              </a:rPr>
              <a:t>Patiënten:</a:t>
            </a:r>
          </a:p>
          <a:p>
            <a:r>
              <a:rPr lang="nl-NL" sz="2000" dirty="0">
                <a:solidFill>
                  <a:srgbClr val="009CB4"/>
                </a:solidFill>
              </a:rPr>
              <a:t>-gebrek kennis</a:t>
            </a:r>
          </a:p>
          <a:p>
            <a:r>
              <a:rPr lang="nl-NL" sz="2000" dirty="0">
                <a:solidFill>
                  <a:srgbClr val="009CB4"/>
                </a:solidFill>
              </a:rPr>
              <a:t>-angst</a:t>
            </a:r>
          </a:p>
          <a:p>
            <a:r>
              <a:rPr lang="nl-NL" sz="2000" dirty="0">
                <a:solidFill>
                  <a:srgbClr val="009CB4"/>
                </a:solidFill>
              </a:rPr>
              <a:t>-eigen (onjuist) cognities</a:t>
            </a:r>
          </a:p>
          <a:p>
            <a:r>
              <a:rPr lang="nl-NL" sz="2000" dirty="0">
                <a:solidFill>
                  <a:srgbClr val="009CB4"/>
                </a:solidFill>
              </a:rPr>
              <a:t>-onbekend met gevolgen en belang</a:t>
            </a:r>
          </a:p>
        </p:txBody>
      </p:sp>
      <p:sp>
        <p:nvSpPr>
          <p:cNvPr id="3" name="Tekstvak 2"/>
          <p:cNvSpPr txBox="1"/>
          <p:nvPr/>
        </p:nvSpPr>
        <p:spPr>
          <a:xfrm>
            <a:off x="137160" y="4433233"/>
            <a:ext cx="2468880" cy="446276"/>
          </a:xfrm>
          <a:prstGeom prst="rect">
            <a:avLst/>
          </a:prstGeom>
          <a:noFill/>
        </p:spPr>
        <p:txBody>
          <a:bodyPr wrap="square" rtlCol="0">
            <a:spAutoFit/>
          </a:bodyPr>
          <a:lstStyle/>
          <a:p>
            <a:r>
              <a:rPr lang="nl-NL" sz="2300" dirty="0">
                <a:solidFill>
                  <a:srgbClr val="F07814"/>
                </a:solidFill>
                <a:sym typeface="Wingdings" panose="05000000000000000000" pitchFamily="2" charset="2"/>
              </a:rPr>
              <a:t> Herken je dit? </a:t>
            </a:r>
            <a:endParaRPr lang="nl-NL" sz="2300" dirty="0">
              <a:solidFill>
                <a:srgbClr val="F07814"/>
              </a:solidFill>
            </a:endParaRPr>
          </a:p>
        </p:txBody>
      </p:sp>
    </p:spTree>
    <p:extLst>
      <p:ext uri="{BB962C8B-B14F-4D97-AF65-F5344CB8AC3E}">
        <p14:creationId xmlns:p14="http://schemas.microsoft.com/office/powerpoint/2010/main" val="292019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Meldplicht</a:t>
            </a:r>
          </a:p>
        </p:txBody>
      </p:sp>
      <p:graphicFrame>
        <p:nvGraphicFramePr>
          <p:cNvPr id="4" name="Tabel 3"/>
          <p:cNvGraphicFramePr>
            <a:graphicFrameLocks noGrp="1"/>
          </p:cNvGraphicFramePr>
          <p:nvPr>
            <p:extLst>
              <p:ext uri="{D42A27DB-BD31-4B8C-83A1-F6EECF244321}">
                <p14:modId xmlns:p14="http://schemas.microsoft.com/office/powerpoint/2010/main" val="2387639052"/>
              </p:ext>
            </p:extLst>
          </p:nvPr>
        </p:nvGraphicFramePr>
        <p:xfrm>
          <a:off x="876649" y="2347353"/>
          <a:ext cx="10474861" cy="2151015"/>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58535">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50701">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713855">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199" y="920726"/>
            <a:ext cx="100093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2300" dirty="0"/>
              <a:t>Als voorschrijvend huisarts heb je de </a:t>
            </a:r>
            <a:r>
              <a:rPr lang="nl-NL" sz="2300" b="1" dirty="0"/>
              <a:t>wettelijke plicht een </a:t>
            </a:r>
            <a:r>
              <a:rPr lang="nl-NL" sz="2300" b="1" dirty="0" err="1"/>
              <a:t>eGFR</a:t>
            </a:r>
            <a:r>
              <a:rPr lang="nl-NL" sz="2300" b="1" dirty="0"/>
              <a:t> &lt; 50 te melden </a:t>
            </a:r>
            <a:r>
              <a:rPr lang="nl-NL" sz="2300" dirty="0"/>
              <a:t>bij de apotheek, als de patiënt dat goed vindt.</a:t>
            </a:r>
          </a:p>
          <a:p>
            <a:pPr lvl="0" eaLnBrk="0" fontAlgn="base" hangingPunct="0">
              <a:spcBef>
                <a:spcPct val="0"/>
              </a:spcBef>
              <a:spcAft>
                <a:spcPct val="0"/>
              </a:spcAft>
            </a:pPr>
            <a:endParaRPr kumimoji="0" lang="nl-NL" altLang="nl-NL" sz="23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lang="nl-NL" altLang="nl-NL" sz="2300" b="1" dirty="0">
                <a:latin typeface="Arial" panose="020B0604020202020204" pitchFamily="34" charset="0"/>
                <a:cs typeface="Arial" panose="020B0604020202020204" pitchFamily="34" charset="0"/>
              </a:rPr>
              <a:t>….% is het hier mee eens:</a:t>
            </a:r>
            <a:endParaRPr kumimoji="0" lang="nl-NL" altLang="nl-NL" sz="2300" b="1"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27949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Lastig bespreekbaar</a:t>
            </a:r>
          </a:p>
        </p:txBody>
      </p:sp>
      <p:graphicFrame>
        <p:nvGraphicFramePr>
          <p:cNvPr id="4" name="Tabel 3"/>
          <p:cNvGraphicFramePr>
            <a:graphicFrameLocks noGrp="1"/>
          </p:cNvGraphicFramePr>
          <p:nvPr>
            <p:extLst>
              <p:ext uri="{D42A27DB-BD31-4B8C-83A1-F6EECF244321}">
                <p14:modId xmlns:p14="http://schemas.microsoft.com/office/powerpoint/2010/main" val="3368310590"/>
              </p:ext>
            </p:extLst>
          </p:nvPr>
        </p:nvGraphicFramePr>
        <p:xfrm>
          <a:off x="791409" y="2362904"/>
          <a:ext cx="10474861" cy="2151015"/>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58535">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50701">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713855">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198" y="854799"/>
            <a:ext cx="10614999"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2300" dirty="0"/>
              <a:t>Ik vind het lastig om een verminderde nierfunctie (</a:t>
            </a:r>
            <a:r>
              <a:rPr lang="nl-NL" sz="2300" dirty="0" err="1"/>
              <a:t>eGFR</a:t>
            </a:r>
            <a:r>
              <a:rPr lang="nl-NL" sz="2300" dirty="0"/>
              <a:t> &lt; 60) met mijn patiënten te bespreken.</a:t>
            </a:r>
          </a:p>
          <a:p>
            <a:pPr lvl="0" eaLnBrk="0" fontAlgn="base" hangingPunct="0">
              <a:spcBef>
                <a:spcPct val="0"/>
              </a:spcBef>
              <a:spcAft>
                <a:spcPct val="0"/>
              </a:spcAft>
            </a:pPr>
            <a:endParaRPr kumimoji="0" lang="nl-NL" altLang="nl-NL" sz="23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lang="nl-NL" altLang="nl-NL" sz="2300" b="1" dirty="0">
                <a:latin typeface="Arial" panose="020B0604020202020204" pitchFamily="34" charset="0"/>
                <a:cs typeface="Arial" panose="020B0604020202020204" pitchFamily="34" charset="0"/>
              </a:rPr>
              <a:t>…% is het hier mee eens:</a:t>
            </a:r>
            <a:endParaRPr kumimoji="0" lang="nl-NL" altLang="nl-NL" sz="2300" b="1" i="0" u="none" strike="noStrike" cap="none" normalizeH="0" baseline="0" dirty="0">
              <a:ln>
                <a:noFill/>
              </a:ln>
              <a:effectLst/>
              <a:latin typeface="Arial" panose="020B0604020202020204" pitchFamily="34" charset="0"/>
            </a:endParaRPr>
          </a:p>
        </p:txBody>
      </p:sp>
      <p:sp>
        <p:nvSpPr>
          <p:cNvPr id="7" name="Tekstvak 6"/>
          <p:cNvSpPr txBox="1"/>
          <p:nvPr/>
        </p:nvSpPr>
        <p:spPr>
          <a:xfrm>
            <a:off x="781268" y="4743461"/>
            <a:ext cx="9625517" cy="723275"/>
          </a:xfrm>
          <a:prstGeom prst="rect">
            <a:avLst/>
          </a:prstGeom>
          <a:noFill/>
        </p:spPr>
        <p:txBody>
          <a:bodyPr wrap="square" rtlCol="0">
            <a:spAutoFit/>
          </a:bodyPr>
          <a:lstStyle/>
          <a:p>
            <a:r>
              <a:rPr lang="nl-NL" sz="2300" dirty="0">
                <a:solidFill>
                  <a:srgbClr val="F07814"/>
                </a:solidFill>
                <a:sym typeface="Wingdings" panose="05000000000000000000" pitchFamily="2" charset="2"/>
              </a:rPr>
              <a:t> Waarom is dit (niet) lastig?</a:t>
            </a:r>
          </a:p>
          <a:p>
            <a:endParaRPr lang="nl-NL" dirty="0">
              <a:sym typeface="Wingdings" panose="05000000000000000000" pitchFamily="2" charset="2"/>
            </a:endParaRPr>
          </a:p>
        </p:txBody>
      </p:sp>
    </p:spTree>
    <p:extLst>
      <p:ext uri="{BB962C8B-B14F-4D97-AF65-F5344CB8AC3E}">
        <p14:creationId xmlns:p14="http://schemas.microsoft.com/office/powerpoint/2010/main" val="294706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Thuisarts</a:t>
            </a:r>
          </a:p>
        </p:txBody>
      </p:sp>
      <p:graphicFrame>
        <p:nvGraphicFramePr>
          <p:cNvPr id="4" name="Tabel 3"/>
          <p:cNvGraphicFramePr>
            <a:graphicFrameLocks noGrp="1"/>
          </p:cNvGraphicFramePr>
          <p:nvPr>
            <p:extLst>
              <p:ext uri="{D42A27DB-BD31-4B8C-83A1-F6EECF244321}">
                <p14:modId xmlns:p14="http://schemas.microsoft.com/office/powerpoint/2010/main" val="571688269"/>
              </p:ext>
            </p:extLst>
          </p:nvPr>
        </p:nvGraphicFramePr>
        <p:xfrm>
          <a:off x="851337" y="2393073"/>
          <a:ext cx="10474861" cy="2151015"/>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58535">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50701">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a:endParaRPr>
                    </a:p>
                  </a:txBody>
                  <a:tcPr marL="68580" marR="68580" marT="0" marB="0" anchor="ctr">
                    <a:solidFill>
                      <a:srgbClr val="E89E00"/>
                    </a:solidFill>
                  </a:tcPr>
                </a:tc>
                <a:extLst>
                  <a:ext uri="{0D108BD9-81ED-4DB2-BD59-A6C34878D82A}">
                    <a16:rowId xmlns:a16="http://schemas.microsoft.com/office/drawing/2014/main" val="3337470504"/>
                  </a:ext>
                </a:extLst>
              </a:tr>
              <a:tr h="713855">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r>
                        <a:rPr lang="nl-NL" sz="2000" dirty="0">
                          <a:effectLst/>
                          <a:latin typeface="+mj-lt"/>
                          <a:ea typeface="Calibri" panose="020F0502020204030204" pitchFamily="34" charset="0"/>
                          <a:cs typeface="Calibri"/>
                        </a:rPr>
                        <a:t>%</a:t>
                      </a:r>
                    </a:p>
                  </a:txBody>
                  <a:tcPr marL="68580" marR="68580" marT="0" marB="0" anchor="ctr">
                    <a:solidFill>
                      <a:srgbClr val="6AB650"/>
                    </a:solidFill>
                  </a:tcPr>
                </a:tc>
                <a:tc>
                  <a:txBody>
                    <a:bodyPr/>
                    <a:lstStyle/>
                    <a:p>
                      <a:pPr algn="ctr">
                        <a:lnSpc>
                          <a:spcPct val="115000"/>
                        </a:lnSpc>
                        <a:spcAft>
                          <a:spcPts val="0"/>
                        </a:spcAft>
                      </a:pPr>
                      <a:r>
                        <a:rPr lang="nl-NL" sz="2000" dirty="0">
                          <a:effectLst/>
                          <a:latin typeface="+mj-lt"/>
                          <a:ea typeface="Calibri" panose="020F0502020204030204" pitchFamily="34" charset="0"/>
                          <a:cs typeface="Calibri"/>
                        </a:rPr>
                        <a:t>%</a:t>
                      </a:r>
                    </a:p>
                  </a:txBody>
                  <a:tcPr marL="68580" marR="68580" marT="0" marB="0" anchor="ctr">
                    <a:solidFill>
                      <a:srgbClr val="6AB650"/>
                    </a:solidFill>
                  </a:tcPr>
                </a:tc>
                <a:tc>
                  <a:txBody>
                    <a:bodyPr/>
                    <a:lstStyle/>
                    <a:p>
                      <a:pPr algn="ctr">
                        <a:lnSpc>
                          <a:spcPct val="115000"/>
                        </a:lnSpc>
                        <a:spcAft>
                          <a:spcPts val="0"/>
                        </a:spcAft>
                      </a:pPr>
                      <a:r>
                        <a:rPr lang="nl-NL" sz="2000" dirty="0">
                          <a:effectLst/>
                          <a:latin typeface="+mj-lt"/>
                          <a:ea typeface="Calibri" panose="020F0502020204030204" pitchFamily="34" charset="0"/>
                          <a:cs typeface="Calibri"/>
                        </a:rPr>
                        <a:t>%</a:t>
                      </a:r>
                    </a:p>
                  </a:txBody>
                  <a:tcPr marL="68580" marR="68580" marT="0" marB="0" anchor="ctr">
                    <a:solidFill>
                      <a:srgbClr val="6AB650"/>
                    </a:solidFill>
                  </a:tcPr>
                </a:tc>
                <a:tc>
                  <a:txBody>
                    <a:bodyPr/>
                    <a:lstStyle/>
                    <a:p>
                      <a:pPr algn="ctr">
                        <a:lnSpc>
                          <a:spcPct val="115000"/>
                        </a:lnSpc>
                        <a:spcAft>
                          <a:spcPts val="0"/>
                        </a:spcAft>
                      </a:pPr>
                      <a:r>
                        <a:rPr lang="nl-NL" sz="2000" dirty="0">
                          <a:effectLst/>
                          <a:latin typeface="+mj-lt"/>
                          <a:ea typeface="Calibri" panose="020F0502020204030204" pitchFamily="34" charset="0"/>
                          <a:cs typeface="Calibri"/>
                        </a:rPr>
                        <a:t>%</a:t>
                      </a:r>
                    </a:p>
                  </a:txBody>
                  <a:tcPr marL="68580" marR="68580" marT="0" marB="0" anchor="ctr">
                    <a:solidFill>
                      <a:srgbClr val="E89E00"/>
                    </a:solidFill>
                  </a:tcPr>
                </a:tc>
                <a:tc>
                  <a:txBody>
                    <a:bodyPr/>
                    <a:lstStyle/>
                    <a:p>
                      <a:pPr algn="ctr">
                        <a:lnSpc>
                          <a:spcPct val="115000"/>
                        </a:lnSpc>
                        <a:spcAft>
                          <a:spcPts val="0"/>
                        </a:spcAft>
                      </a:pPr>
                      <a:r>
                        <a:rPr lang="nl-NL" sz="2000" dirty="0">
                          <a:effectLst/>
                          <a:latin typeface="+mj-lt"/>
                          <a:ea typeface="Calibri" panose="020F0502020204030204" pitchFamily="34" charset="0"/>
                          <a:cs typeface="Calibri"/>
                        </a:rPr>
                        <a:t>%</a:t>
                      </a:r>
                    </a:p>
                  </a:txBody>
                  <a:tcPr marL="68580" marR="68580" marT="0" marB="0" anchor="ctr">
                    <a:solidFill>
                      <a:srgbClr val="E89E00"/>
                    </a:solidFill>
                  </a:tcPr>
                </a:tc>
                <a:tc>
                  <a:txBody>
                    <a:bodyPr/>
                    <a:lstStyle/>
                    <a:p>
                      <a:pPr algn="ctr">
                        <a:lnSpc>
                          <a:spcPct val="115000"/>
                        </a:lnSpc>
                        <a:spcAft>
                          <a:spcPts val="0"/>
                        </a:spcAft>
                      </a:pPr>
                      <a:r>
                        <a:rPr lang="nl-NL" sz="2000" dirty="0">
                          <a:effectLst/>
                          <a:latin typeface="+mj-lt"/>
                          <a:ea typeface="Calibri" panose="020F0502020204030204" pitchFamily="34" charset="0"/>
                          <a:cs typeface="Calibri"/>
                        </a:rPr>
                        <a:t>%</a:t>
                      </a: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968812"/>
            <a:ext cx="100093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2300" dirty="0"/>
              <a:t>Bij een patiënt met een verminderde nierfunctie (</a:t>
            </a:r>
            <a:r>
              <a:rPr lang="nl-NL" sz="2300" dirty="0" err="1"/>
              <a:t>eGFR</a:t>
            </a:r>
            <a:r>
              <a:rPr lang="nl-NL" sz="2300" dirty="0"/>
              <a:t> &lt; 60) wijs ik de patiënt op de patiënteninformatie van </a:t>
            </a:r>
            <a:r>
              <a:rPr lang="nl-NL" sz="2300" u="sng" dirty="0">
                <a:hlinkClick r:id="rId3"/>
              </a:rPr>
              <a:t>Thuisarts.nl</a:t>
            </a:r>
            <a:r>
              <a:rPr lang="nl-NL" sz="2300" dirty="0"/>
              <a:t> over </a:t>
            </a:r>
            <a:r>
              <a:rPr lang="nl-NL" sz="2300" dirty="0" err="1"/>
              <a:t>nierschade</a:t>
            </a:r>
            <a:r>
              <a:rPr lang="nl-NL" sz="2300" dirty="0"/>
              <a:t>.</a:t>
            </a:r>
          </a:p>
          <a:p>
            <a:pPr lvl="0" eaLnBrk="0" fontAlgn="base" hangingPunct="0">
              <a:spcBef>
                <a:spcPct val="0"/>
              </a:spcBef>
              <a:spcAft>
                <a:spcPct val="0"/>
              </a:spcAft>
            </a:pPr>
            <a:endParaRPr kumimoji="0" lang="nl-NL" altLang="nl-NL" sz="23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lang="nl-NL" altLang="nl-NL" sz="2300" b="1" dirty="0">
                <a:latin typeface="Arial"/>
                <a:cs typeface="Arial"/>
              </a:rPr>
              <a:t>AANTAL% is het hier mee eens:</a:t>
            </a:r>
            <a:endParaRPr lang="nl-NL" altLang="nl-NL" sz="2300" b="1" i="0" u="none" strike="noStrike" cap="none" normalizeH="0" baseline="0" dirty="0">
              <a:ln>
                <a:noFill/>
              </a:ln>
              <a:effectLst/>
              <a:latin typeface="Arial"/>
              <a:cs typeface="Arial"/>
            </a:endParaRPr>
          </a:p>
        </p:txBody>
      </p:sp>
      <p:sp>
        <p:nvSpPr>
          <p:cNvPr id="7" name="Tekstvak 6"/>
          <p:cNvSpPr txBox="1"/>
          <p:nvPr/>
        </p:nvSpPr>
        <p:spPr>
          <a:xfrm>
            <a:off x="851337" y="5190519"/>
            <a:ext cx="7210096" cy="446276"/>
          </a:xfrm>
          <a:prstGeom prst="rect">
            <a:avLst/>
          </a:prstGeom>
          <a:noFill/>
        </p:spPr>
        <p:txBody>
          <a:bodyPr wrap="square" rtlCol="0">
            <a:spAutoFit/>
          </a:bodyPr>
          <a:lstStyle/>
          <a:p>
            <a:r>
              <a:rPr lang="nl-NL" sz="2300" dirty="0">
                <a:solidFill>
                  <a:srgbClr val="F07814"/>
                </a:solidFill>
                <a:sym typeface="Wingdings" panose="05000000000000000000" pitchFamily="2" charset="2"/>
              </a:rPr>
              <a:t> Waarom (niet)?</a:t>
            </a:r>
          </a:p>
        </p:txBody>
      </p:sp>
    </p:spTree>
    <p:extLst>
      <p:ext uri="{BB962C8B-B14F-4D97-AF65-F5344CB8AC3E}">
        <p14:creationId xmlns:p14="http://schemas.microsoft.com/office/powerpoint/2010/main" val="89987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NSAIDs</a:t>
            </a:r>
          </a:p>
        </p:txBody>
      </p:sp>
      <p:graphicFrame>
        <p:nvGraphicFramePr>
          <p:cNvPr id="4" name="Tabel 3"/>
          <p:cNvGraphicFramePr>
            <a:graphicFrameLocks noGrp="1"/>
          </p:cNvGraphicFramePr>
          <p:nvPr>
            <p:extLst>
              <p:ext uri="{D42A27DB-BD31-4B8C-83A1-F6EECF244321}">
                <p14:modId xmlns:p14="http://schemas.microsoft.com/office/powerpoint/2010/main" val="1648685902"/>
              </p:ext>
            </p:extLst>
          </p:nvPr>
        </p:nvGraphicFramePr>
        <p:xfrm>
          <a:off x="839907" y="2358783"/>
          <a:ext cx="10474861" cy="2151015"/>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58535">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50701">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a:endParaRPr>
                    </a:p>
                  </a:txBody>
                  <a:tcPr marL="68580" marR="68580" marT="0" marB="0" anchor="ctr">
                    <a:solidFill>
                      <a:srgbClr val="E89E00"/>
                    </a:solidFill>
                  </a:tcPr>
                </a:tc>
                <a:extLst>
                  <a:ext uri="{0D108BD9-81ED-4DB2-BD59-A6C34878D82A}">
                    <a16:rowId xmlns:a16="http://schemas.microsoft.com/office/drawing/2014/main" val="3337470504"/>
                  </a:ext>
                </a:extLst>
              </a:tr>
              <a:tr h="713855">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r>
                        <a:rPr lang="nl-NL" sz="2000" dirty="0">
                          <a:effectLst/>
                          <a:latin typeface="+mj-lt"/>
                          <a:ea typeface="Calibri" panose="020F0502020204030204" pitchFamily="34" charset="0"/>
                          <a:cs typeface="Calibri"/>
                        </a:rPr>
                        <a:t>%</a:t>
                      </a:r>
                    </a:p>
                  </a:txBody>
                  <a:tcPr marL="68580" marR="68580" marT="0" marB="0" anchor="ctr">
                    <a:solidFill>
                      <a:srgbClr val="6AB650"/>
                    </a:solidFill>
                  </a:tcPr>
                </a:tc>
                <a:tc>
                  <a:txBody>
                    <a:bodyPr/>
                    <a:lstStyle/>
                    <a:p>
                      <a:pPr algn="ctr">
                        <a:lnSpc>
                          <a:spcPct val="115000"/>
                        </a:lnSpc>
                        <a:spcAft>
                          <a:spcPts val="0"/>
                        </a:spcAft>
                      </a:pPr>
                      <a:r>
                        <a:rPr lang="nl-NL" sz="2000" dirty="0">
                          <a:effectLst/>
                          <a:latin typeface="+mj-lt"/>
                          <a:ea typeface="Calibri" panose="020F0502020204030204" pitchFamily="34" charset="0"/>
                          <a:cs typeface="Calibri"/>
                        </a:rPr>
                        <a:t>%</a:t>
                      </a:r>
                    </a:p>
                  </a:txBody>
                  <a:tcPr marL="68580" marR="68580" marT="0" marB="0" anchor="ctr">
                    <a:solidFill>
                      <a:srgbClr val="6AB650"/>
                    </a:solidFill>
                  </a:tcPr>
                </a:tc>
                <a:tc>
                  <a:txBody>
                    <a:bodyPr/>
                    <a:lstStyle/>
                    <a:p>
                      <a:pPr algn="ctr">
                        <a:lnSpc>
                          <a:spcPct val="115000"/>
                        </a:lnSpc>
                        <a:spcAft>
                          <a:spcPts val="0"/>
                        </a:spcAft>
                      </a:pPr>
                      <a:r>
                        <a:rPr lang="nl-NL" sz="2000" dirty="0">
                          <a:effectLst/>
                          <a:latin typeface="+mj-lt"/>
                          <a:ea typeface="Calibri" panose="020F0502020204030204" pitchFamily="34" charset="0"/>
                          <a:cs typeface="Calibri"/>
                        </a:rPr>
                        <a:t>%</a:t>
                      </a: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r>
                        <a:rPr lang="nl-NL" sz="2000" dirty="0">
                          <a:effectLst/>
                          <a:latin typeface="+mj-lt"/>
                          <a:ea typeface="Calibri" panose="020F0502020204030204" pitchFamily="34" charset="0"/>
                          <a:cs typeface="Calibri"/>
                        </a:rPr>
                        <a:t>%</a:t>
                      </a:r>
                    </a:p>
                  </a:txBody>
                  <a:tcPr marL="68580" marR="68580" marT="0" marB="0" anchor="ctr">
                    <a:solidFill>
                      <a:srgbClr val="E89E00"/>
                    </a:solidFill>
                  </a:tcPr>
                </a:tc>
                <a:tc>
                  <a:txBody>
                    <a:bodyPr/>
                    <a:lstStyle/>
                    <a:p>
                      <a:pPr algn="ctr">
                        <a:lnSpc>
                          <a:spcPct val="115000"/>
                        </a:lnSpc>
                        <a:spcAft>
                          <a:spcPts val="0"/>
                        </a:spcAft>
                      </a:pPr>
                      <a:r>
                        <a:rPr lang="nl-NL" sz="2000" dirty="0">
                          <a:effectLst/>
                          <a:latin typeface="+mj-lt"/>
                          <a:ea typeface="Calibri" panose="020F0502020204030204" pitchFamily="34" charset="0"/>
                          <a:cs typeface="Calibri"/>
                        </a:rPr>
                        <a:t>%</a:t>
                      </a:r>
                    </a:p>
                  </a:txBody>
                  <a:tcPr marL="68580" marR="68580" marT="0" marB="0" anchor="ctr">
                    <a:solidFill>
                      <a:srgbClr val="E89E00"/>
                    </a:solidFill>
                  </a:tcPr>
                </a:tc>
                <a:tc>
                  <a:txBody>
                    <a:bodyPr/>
                    <a:lstStyle/>
                    <a:p>
                      <a:pPr algn="ctr">
                        <a:lnSpc>
                          <a:spcPct val="115000"/>
                        </a:lnSpc>
                        <a:spcAft>
                          <a:spcPts val="0"/>
                        </a:spcAft>
                      </a:pPr>
                      <a:r>
                        <a:rPr lang="nl-NL" sz="2000" dirty="0">
                          <a:effectLst/>
                          <a:latin typeface="+mj-lt"/>
                          <a:ea typeface="Calibri" panose="020F0502020204030204" pitchFamily="34" charset="0"/>
                          <a:cs typeface="Calibri"/>
                        </a:rPr>
                        <a:t>%</a:t>
                      </a: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199" y="895388"/>
            <a:ext cx="100093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2300" dirty="0"/>
              <a:t>Ik adviseer mijn patiënten met een verminderde nierfunctie (</a:t>
            </a:r>
            <a:r>
              <a:rPr lang="nl-NL" sz="2300" dirty="0" err="1"/>
              <a:t>eGFR</a:t>
            </a:r>
            <a:r>
              <a:rPr lang="nl-NL" sz="2300" dirty="0"/>
              <a:t> &lt; 60) om bij pijn </a:t>
            </a:r>
            <a:r>
              <a:rPr lang="nl-NL" sz="2300" b="1" dirty="0"/>
              <a:t>geen </a:t>
            </a:r>
            <a:r>
              <a:rPr lang="nl-NL" sz="2300" b="1" dirty="0" err="1"/>
              <a:t>NSAID’s</a:t>
            </a:r>
            <a:r>
              <a:rPr lang="nl-NL" sz="2300" b="1" dirty="0"/>
              <a:t> </a:t>
            </a:r>
            <a:r>
              <a:rPr lang="nl-NL" sz="2300" dirty="0"/>
              <a:t>te nemen.</a:t>
            </a:r>
          </a:p>
          <a:p>
            <a:pPr lvl="0" eaLnBrk="0" fontAlgn="base" hangingPunct="0">
              <a:spcBef>
                <a:spcPct val="0"/>
              </a:spcBef>
              <a:spcAft>
                <a:spcPct val="0"/>
              </a:spcAft>
            </a:pPr>
            <a:endParaRPr kumimoji="0" lang="nl-NL" altLang="nl-NL" sz="23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lang="nl-NL" altLang="nl-NL" sz="2300" b="1" dirty="0">
                <a:latin typeface="Arial"/>
                <a:cs typeface="Arial"/>
              </a:rPr>
              <a:t>AANTAL% is het hier mee eens:</a:t>
            </a:r>
            <a:endParaRPr kumimoji="0" lang="nl-NL" altLang="nl-NL" sz="2300" b="1" i="0" u="none" strike="noStrike" cap="none" normalizeH="0" baseline="0" dirty="0">
              <a:ln>
                <a:noFill/>
              </a:ln>
              <a:effectLst/>
              <a:latin typeface="Arial"/>
              <a:cs typeface="Arial"/>
            </a:endParaRPr>
          </a:p>
        </p:txBody>
      </p:sp>
      <p:sp>
        <p:nvSpPr>
          <p:cNvPr id="7" name="Tekstvak 6"/>
          <p:cNvSpPr txBox="1"/>
          <p:nvPr/>
        </p:nvSpPr>
        <p:spPr>
          <a:xfrm>
            <a:off x="872359" y="5528441"/>
            <a:ext cx="7210096" cy="446276"/>
          </a:xfrm>
          <a:prstGeom prst="rect">
            <a:avLst/>
          </a:prstGeom>
          <a:noFill/>
        </p:spPr>
        <p:txBody>
          <a:bodyPr wrap="square" rtlCol="0">
            <a:spAutoFit/>
          </a:bodyPr>
          <a:lstStyle/>
          <a:p>
            <a:r>
              <a:rPr lang="nl-NL" sz="2300" dirty="0">
                <a:solidFill>
                  <a:srgbClr val="F07814"/>
                </a:solidFill>
                <a:sym typeface="Wingdings" panose="05000000000000000000" pitchFamily="2" charset="2"/>
              </a:rPr>
              <a:t>Waarom (niet)?</a:t>
            </a:r>
          </a:p>
        </p:txBody>
      </p:sp>
    </p:spTree>
    <p:extLst>
      <p:ext uri="{BB962C8B-B14F-4D97-AF65-F5344CB8AC3E}">
        <p14:creationId xmlns:p14="http://schemas.microsoft.com/office/powerpoint/2010/main" val="244713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1213173" y="2928587"/>
            <a:ext cx="9765654" cy="646331"/>
          </a:xfrm>
        </p:spPr>
        <p:txBody>
          <a:bodyPr/>
          <a:lstStyle/>
          <a:p>
            <a:r>
              <a:rPr lang="it-IT" dirty="0"/>
              <a:t>Medicatiebewaking       in de praktijk</a:t>
            </a:r>
          </a:p>
        </p:txBody>
      </p:sp>
    </p:spTree>
    <p:extLst>
      <p:ext uri="{BB962C8B-B14F-4D97-AF65-F5344CB8AC3E}">
        <p14:creationId xmlns:p14="http://schemas.microsoft.com/office/powerpoint/2010/main" val="293563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Het HIS </a:t>
            </a:r>
          </a:p>
        </p:txBody>
      </p:sp>
      <p:graphicFrame>
        <p:nvGraphicFramePr>
          <p:cNvPr id="4" name="Tabel 3"/>
          <p:cNvGraphicFramePr>
            <a:graphicFrameLocks noGrp="1"/>
          </p:cNvGraphicFramePr>
          <p:nvPr>
            <p:extLst>
              <p:ext uri="{D42A27DB-BD31-4B8C-83A1-F6EECF244321}">
                <p14:modId xmlns:p14="http://schemas.microsoft.com/office/powerpoint/2010/main" val="4212899484"/>
              </p:ext>
            </p:extLst>
          </p:nvPr>
        </p:nvGraphicFramePr>
        <p:xfrm>
          <a:off x="851337" y="2564523"/>
          <a:ext cx="10474861" cy="2151015"/>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58535">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50701">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respondenten</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713855">
                <a:tc>
                  <a:txBody>
                    <a:bodyPr/>
                    <a:lstStyle/>
                    <a:p>
                      <a:pPr>
                        <a:lnSpc>
                          <a:spcPct val="115000"/>
                        </a:lnSpc>
                        <a:spcAft>
                          <a:spcPts val="0"/>
                        </a:spcAft>
                      </a:pPr>
                      <a:r>
                        <a:rPr lang="nl-NL" sz="2000" dirty="0">
                          <a:effectLst/>
                        </a:rPr>
                        <a:t> </a:t>
                      </a:r>
                    </a:p>
                    <a:p>
                      <a:pPr>
                        <a:lnSpc>
                          <a:spcPct val="115000"/>
                        </a:lnSpc>
                        <a:spcAft>
                          <a:spcPts val="0"/>
                        </a:spcAft>
                      </a:pPr>
                      <a:r>
                        <a:rPr lang="nl-NL" sz="2000" dirty="0">
                          <a:effectLst/>
                        </a:rPr>
                        <a:t>percentage</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00901"/>
            <a:ext cx="100093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2300" dirty="0"/>
              <a:t>Bij het voorschrijven van medicatie vertrouw ik volledig op de medicatiebewaking van het HIS.</a:t>
            </a:r>
          </a:p>
          <a:p>
            <a:pPr eaLnBrk="0" fontAlgn="base" hangingPunct="0">
              <a:spcBef>
                <a:spcPct val="0"/>
              </a:spcBef>
              <a:spcAft>
                <a:spcPct val="0"/>
              </a:spcAft>
            </a:pPr>
            <a:endParaRPr lang="nl-NL" altLang="nl-NL" sz="2300" b="1" dirty="0">
              <a:latin typeface="Arial"/>
              <a:cs typeface="Arial"/>
            </a:endParaRPr>
          </a:p>
          <a:p>
            <a:pPr lvl="0">
              <a:spcBef>
                <a:spcPct val="0"/>
              </a:spcBef>
              <a:spcAft>
                <a:spcPct val="0"/>
              </a:spcAft>
            </a:pPr>
            <a:r>
              <a:rPr lang="nl-NL" altLang="nl-NL" sz="2300" b="1" dirty="0">
                <a:latin typeface="Arial"/>
                <a:cs typeface="Arial"/>
              </a:rPr>
              <a:t>AANTAL% is het hier mee eens:</a:t>
            </a:r>
            <a:endParaRPr lang="nl-NL" altLang="nl-NL" sz="2300" i="0" u="none" strike="noStrike" cap="none" normalizeH="0" baseline="0" dirty="0">
              <a:ln>
                <a:noFill/>
              </a:ln>
              <a:effectLst/>
              <a:latin typeface="Arial" panose="020B0604020202020204" pitchFamily="34" charset="0"/>
              <a:cs typeface="Arial" panose="020B0604020202020204" pitchFamily="34" charset="0"/>
            </a:endParaRPr>
          </a:p>
        </p:txBody>
      </p:sp>
      <p:sp>
        <p:nvSpPr>
          <p:cNvPr id="8" name="Tekstvak 7"/>
          <p:cNvSpPr txBox="1"/>
          <p:nvPr/>
        </p:nvSpPr>
        <p:spPr>
          <a:xfrm>
            <a:off x="872359" y="5528441"/>
            <a:ext cx="7210096" cy="446276"/>
          </a:xfrm>
          <a:prstGeom prst="rect">
            <a:avLst/>
          </a:prstGeom>
          <a:noFill/>
        </p:spPr>
        <p:txBody>
          <a:bodyPr wrap="square" rtlCol="0">
            <a:spAutoFit/>
          </a:bodyPr>
          <a:lstStyle/>
          <a:p>
            <a:r>
              <a:rPr lang="nl-NL" sz="2300" dirty="0">
                <a:solidFill>
                  <a:srgbClr val="F07814"/>
                </a:solidFill>
                <a:sym typeface="Wingdings" panose="05000000000000000000" pitchFamily="2" charset="2"/>
              </a:rPr>
              <a:t> Waarom (niet)?</a:t>
            </a:r>
          </a:p>
        </p:txBody>
      </p:sp>
    </p:spTree>
    <p:extLst>
      <p:ext uri="{BB962C8B-B14F-4D97-AF65-F5344CB8AC3E}">
        <p14:creationId xmlns:p14="http://schemas.microsoft.com/office/powerpoint/2010/main" val="114473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err="1"/>
              <a:t>Jouw</a:t>
            </a:r>
            <a:r>
              <a:rPr lang="it-IT" dirty="0"/>
              <a:t> HIS</a:t>
            </a:r>
          </a:p>
        </p:txBody>
      </p:sp>
      <p:sp>
        <p:nvSpPr>
          <p:cNvPr id="4" name="Rechthoek 3"/>
          <p:cNvSpPr/>
          <p:nvPr/>
        </p:nvSpPr>
        <p:spPr>
          <a:xfrm>
            <a:off x="796290" y="1768524"/>
            <a:ext cx="10610850" cy="2554545"/>
          </a:xfrm>
          <a:prstGeom prst="rect">
            <a:avLst/>
          </a:prstGeom>
        </p:spPr>
        <p:txBody>
          <a:bodyPr wrap="square">
            <a:spAutoFit/>
          </a:bodyPr>
          <a:lstStyle/>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marL="342900" indent="-342900">
              <a:buClr>
                <a:srgbClr val="009CB4"/>
              </a:buClr>
              <a:buFont typeface="Arial" panose="020B0604020202020204" pitchFamily="34" charset="0"/>
              <a:buChar char="•"/>
            </a:pPr>
            <a:endParaRPr lang="nl-NL" sz="2000" dirty="0"/>
          </a:p>
          <a:p>
            <a:endParaRPr lang="nl-NL" sz="2000" dirty="0"/>
          </a:p>
        </p:txBody>
      </p:sp>
      <p:sp>
        <p:nvSpPr>
          <p:cNvPr id="5" name="Tekstvak 4"/>
          <p:cNvSpPr txBox="1"/>
          <p:nvPr/>
        </p:nvSpPr>
        <p:spPr>
          <a:xfrm>
            <a:off x="796290" y="1177290"/>
            <a:ext cx="9680564" cy="3970318"/>
          </a:xfrm>
          <a:prstGeom prst="rect">
            <a:avLst/>
          </a:prstGeom>
          <a:noFill/>
        </p:spPr>
        <p:txBody>
          <a:bodyPr wrap="square" lIns="91440" tIns="45720" rIns="91440" bIns="45720" rtlCol="0" anchor="t">
            <a:spAutoFit/>
          </a:bodyPr>
          <a:lstStyle/>
          <a:p>
            <a:endParaRPr lang="nl-NL" sz="2400" dirty="0">
              <a:sym typeface="Wingdings" panose="05000000000000000000" pitchFamily="2" charset="2"/>
            </a:endParaRPr>
          </a:p>
          <a:p>
            <a:endParaRPr lang="nl-NL" sz="2400" dirty="0">
              <a:sym typeface="Wingdings" panose="05000000000000000000" pitchFamily="2" charset="2"/>
            </a:endParaRPr>
          </a:p>
          <a:p>
            <a:pPr marL="285750" indent="-285750">
              <a:buFont typeface="Wingdings" panose="05000000000000000000" pitchFamily="2" charset="2"/>
              <a:buChar char="à"/>
            </a:pPr>
            <a:r>
              <a:rPr lang="nl-NL" sz="2400" dirty="0">
                <a:sym typeface="Wingdings" panose="05000000000000000000" pitchFamily="2" charset="2"/>
              </a:rPr>
              <a:t>Hoe zit het bij jouw HIS?</a:t>
            </a:r>
            <a:endParaRPr lang="nl-NL" sz="2400" dirty="0"/>
          </a:p>
          <a:p>
            <a:pPr marL="285750" indent="-285750">
              <a:buFont typeface="Wingdings" panose="05000000000000000000" pitchFamily="2" charset="2"/>
              <a:buChar char="à"/>
            </a:pPr>
            <a:endParaRPr lang="nl-NL" sz="2400" dirty="0">
              <a:sym typeface="Wingdings" panose="05000000000000000000" pitchFamily="2" charset="2"/>
            </a:endParaRPr>
          </a:p>
          <a:p>
            <a:pPr marL="342900" indent="-342900">
              <a:buFont typeface="Wingdings" panose="05000000000000000000" pitchFamily="2" charset="2"/>
              <a:buChar char="à"/>
            </a:pPr>
            <a:r>
              <a:rPr lang="nl-NL" sz="2400" dirty="0">
                <a:sym typeface="Wingdings" panose="05000000000000000000" pitchFamily="2" charset="2"/>
              </a:rPr>
              <a:t>Automatisch U99.01 en medicatiebewaking bij </a:t>
            </a:r>
            <a:r>
              <a:rPr lang="nl-NL" sz="2400" dirty="0" err="1">
                <a:sym typeface="Wingdings" panose="05000000000000000000" pitchFamily="2" charset="2"/>
              </a:rPr>
              <a:t>eGFR</a:t>
            </a:r>
            <a:r>
              <a:rPr lang="nl-NL" sz="2400" dirty="0">
                <a:sym typeface="Wingdings" panose="05000000000000000000" pitchFamily="2" charset="2"/>
              </a:rPr>
              <a:t>&lt;60?</a:t>
            </a:r>
          </a:p>
          <a:p>
            <a:pPr marL="342900" indent="-342900">
              <a:buFont typeface="Wingdings" panose="05000000000000000000" pitchFamily="2" charset="2"/>
              <a:buChar char="à"/>
            </a:pPr>
            <a:endParaRPr lang="nl-NL" sz="2400" dirty="0">
              <a:sym typeface="Wingdings" panose="05000000000000000000" pitchFamily="2" charset="2"/>
            </a:endParaRPr>
          </a:p>
          <a:p>
            <a:pPr marL="285750" indent="-285750">
              <a:buFont typeface="Wingdings" panose="05000000000000000000" pitchFamily="2" charset="2"/>
              <a:buChar char="à"/>
            </a:pPr>
            <a:r>
              <a:rPr lang="nl-NL" sz="2400" dirty="0">
                <a:sym typeface="Wingdings" panose="05000000000000000000" pitchFamily="2" charset="2"/>
              </a:rPr>
              <a:t>Is dat wenselijk? Bij al deze patiënten?</a:t>
            </a:r>
          </a:p>
          <a:p>
            <a:pPr marL="285750" indent="-285750">
              <a:buFont typeface="Wingdings" panose="05000000000000000000" pitchFamily="2" charset="2"/>
              <a:buChar char="à"/>
            </a:pPr>
            <a:endParaRPr lang="nl-NL" sz="2400" dirty="0">
              <a:sym typeface="Wingdings" panose="05000000000000000000" pitchFamily="2" charset="2"/>
            </a:endParaRPr>
          </a:p>
          <a:p>
            <a:pPr marL="285750" indent="-285750">
              <a:buFont typeface="Wingdings" panose="05000000000000000000" pitchFamily="2" charset="2"/>
              <a:buChar char="à"/>
            </a:pPr>
            <a:r>
              <a:rPr lang="nl-NL" sz="2400" dirty="0">
                <a:sym typeface="Wingdings" panose="05000000000000000000" pitchFamily="2" charset="2"/>
              </a:rPr>
              <a:t>Als je voor ‘niet-automatisch’ verkiest, wat dan? </a:t>
            </a:r>
          </a:p>
          <a:p>
            <a:pPr marL="285750" indent="-285750">
              <a:buFont typeface="Wingdings" panose="05000000000000000000" pitchFamily="2" charset="2"/>
              <a:buChar char="à"/>
            </a:pPr>
            <a:endParaRPr lang="nl-NL" dirty="0">
              <a:sym typeface="Wingdings" panose="05000000000000000000" pitchFamily="2" charset="2"/>
            </a:endParaRPr>
          </a:p>
          <a:p>
            <a:pPr marL="285750" indent="-285750">
              <a:buFont typeface="Wingdings" panose="05000000000000000000" pitchFamily="2" charset="2"/>
              <a:buChar char="à"/>
            </a:pPr>
            <a:endParaRPr lang="nl-NL" dirty="0"/>
          </a:p>
        </p:txBody>
      </p:sp>
    </p:spTree>
    <p:extLst>
      <p:ext uri="{BB962C8B-B14F-4D97-AF65-F5344CB8AC3E}">
        <p14:creationId xmlns:p14="http://schemas.microsoft.com/office/powerpoint/2010/main" val="15734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85399"/>
            <a:ext cx="9765654" cy="646331"/>
          </a:xfrm>
        </p:spPr>
        <p:txBody>
          <a:bodyPr/>
          <a:lstStyle/>
          <a:p>
            <a:r>
              <a:rPr lang="it-IT" dirty="0"/>
              <a:t>Medicatie</a:t>
            </a:r>
          </a:p>
        </p:txBody>
      </p:sp>
      <p:sp>
        <p:nvSpPr>
          <p:cNvPr id="4" name="Tekstvak 3"/>
          <p:cNvSpPr txBox="1"/>
          <p:nvPr/>
        </p:nvSpPr>
        <p:spPr>
          <a:xfrm>
            <a:off x="711198" y="1371600"/>
            <a:ext cx="11073131" cy="3699154"/>
          </a:xfrm>
          <a:prstGeom prst="rect">
            <a:avLst/>
          </a:prstGeom>
          <a:noFill/>
        </p:spPr>
        <p:txBody>
          <a:bodyPr wrap="square" rtlCol="0">
            <a:spAutoFit/>
          </a:bodyPr>
          <a:lstStyle/>
          <a:p>
            <a:r>
              <a:rPr lang="nl-NL" sz="2300" dirty="0"/>
              <a:t>Voorbeelden van geneesmiddelen die (in combinatie) nefrotoxisch kunnen zijn en daarom gecontra-indiceerd zijn bij een verminderde nierfunctie: </a:t>
            </a:r>
          </a:p>
          <a:p>
            <a:pPr marL="285750" indent="-285750">
              <a:buFont typeface="Arial" panose="020B0604020202020204" pitchFamily="34" charset="0"/>
              <a:buChar char="•"/>
            </a:pPr>
            <a:r>
              <a:rPr lang="nl-NL" sz="2300" dirty="0" err="1"/>
              <a:t>NSAID’s</a:t>
            </a:r>
            <a:endParaRPr lang="nl-NL" sz="2300" dirty="0"/>
          </a:p>
          <a:p>
            <a:pPr marL="285750" indent="-285750">
              <a:buFont typeface="Arial" panose="020B0604020202020204" pitchFamily="34" charset="0"/>
              <a:buChar char="•"/>
            </a:pPr>
            <a:r>
              <a:rPr lang="nl-NL" sz="2300" dirty="0" err="1"/>
              <a:t>Lisdiuretica</a:t>
            </a:r>
            <a:endParaRPr lang="nl-NL" sz="2300" dirty="0"/>
          </a:p>
          <a:p>
            <a:pPr marL="285750" indent="-285750">
              <a:buFont typeface="Arial" panose="020B0604020202020204" pitchFamily="34" charset="0"/>
              <a:buChar char="•"/>
            </a:pPr>
            <a:r>
              <a:rPr lang="nl-NL" sz="2300" dirty="0"/>
              <a:t>‘</a:t>
            </a:r>
            <a:r>
              <a:rPr lang="nl-NL" sz="2300" dirty="0" err="1"/>
              <a:t>tripple</a:t>
            </a:r>
            <a:r>
              <a:rPr lang="nl-NL" sz="2300" dirty="0"/>
              <a:t> </a:t>
            </a:r>
            <a:r>
              <a:rPr lang="nl-NL" sz="2300" dirty="0" err="1"/>
              <a:t>whammy</a:t>
            </a:r>
            <a:r>
              <a:rPr lang="nl-NL" sz="2300" dirty="0"/>
              <a:t>’ 	</a:t>
            </a:r>
            <a:r>
              <a:rPr lang="en-US" sz="1800" dirty="0">
                <a:effectLst/>
                <a:latin typeface="Calibri" panose="020F0502020204030204" pitchFamily="34" charset="0"/>
                <a:ea typeface="Calibri" panose="020F0502020204030204" pitchFamily="34" charset="0"/>
                <a:cs typeface="Calibri" panose="020F0502020204030204" pitchFamily="34" charset="0"/>
              </a:rPr>
              <a:t>1. NSAID’s </a:t>
            </a:r>
          </a:p>
          <a:p>
            <a:r>
              <a:rPr lang="en-US" dirty="0">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2. d</a:t>
            </a:r>
            <a:r>
              <a:rPr lang="nl-NL" sz="1800" dirty="0" err="1">
                <a:effectLst/>
                <a:latin typeface="Calibri" panose="020F0502020204030204" pitchFamily="34" charset="0"/>
                <a:ea typeface="Calibri" panose="020F0502020204030204" pitchFamily="34" charset="0"/>
                <a:cs typeface="Calibri" panose="020F0502020204030204" pitchFamily="34" charset="0"/>
              </a:rPr>
              <a:t>iuretica</a:t>
            </a:r>
            <a:r>
              <a:rPr lang="nl-NL" sz="1800" dirty="0">
                <a:effectLst/>
                <a:latin typeface="Calibri" panose="020F0502020204030204" pitchFamily="34" charset="0"/>
                <a:ea typeface="Calibri" panose="020F0502020204030204" pitchFamily="34" charset="0"/>
                <a:cs typeface="Calibri" panose="020F0502020204030204" pitchFamily="34" charset="0"/>
              </a:rPr>
              <a:t> </a:t>
            </a:r>
          </a:p>
          <a:p>
            <a:r>
              <a:rPr lang="nl-NL" dirty="0">
                <a:latin typeface="Calibri" panose="020F0502020204030204" pitchFamily="34" charset="0"/>
                <a:ea typeface="Calibri" panose="020F0502020204030204" pitchFamily="34" charset="0"/>
                <a:cs typeface="Calibri" panose="020F0502020204030204" pitchFamily="34" charset="0"/>
              </a:rPr>
              <a:t>			</a:t>
            </a:r>
            <a:r>
              <a:rPr lang="nl-NL" sz="1800" dirty="0">
                <a:effectLst/>
                <a:latin typeface="Calibri" panose="020F0502020204030204" pitchFamily="34" charset="0"/>
                <a:ea typeface="Calibri" panose="020F0502020204030204" pitchFamily="34" charset="0"/>
                <a:cs typeface="Calibri" panose="020F0502020204030204" pitchFamily="34" charset="0"/>
              </a:rPr>
              <a:t>3.middelen aangrijpend op het renine-</a:t>
            </a:r>
            <a:r>
              <a:rPr lang="nl-NL" sz="1800" dirty="0" err="1">
                <a:effectLst/>
                <a:latin typeface="Calibri" panose="020F0502020204030204" pitchFamily="34" charset="0"/>
                <a:ea typeface="Calibri" panose="020F0502020204030204" pitchFamily="34" charset="0"/>
                <a:cs typeface="Calibri" panose="020F0502020204030204" pitchFamily="34" charset="0"/>
              </a:rPr>
              <a:t>angiotensinesysteem</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r>
              <a:rPr lang="nl-NL" dirty="0">
                <a:latin typeface="Calibri" panose="020F0502020204030204" pitchFamily="34" charset="0"/>
                <a:ea typeface="Calibri" panose="020F0502020204030204" pitchFamily="34" charset="0"/>
                <a:cs typeface="Calibri" panose="020F0502020204030204" pitchFamily="34" charset="0"/>
              </a:rPr>
              <a:t>			</a:t>
            </a:r>
            <a:r>
              <a:rPr lang="nl-NL" sz="1800" dirty="0">
                <a:effectLst/>
                <a:latin typeface="Calibri" panose="020F0502020204030204" pitchFamily="34" charset="0"/>
                <a:ea typeface="Calibri" panose="020F0502020204030204" pitchFamily="34" charset="0"/>
                <a:cs typeface="Calibri" panose="020F0502020204030204" pitchFamily="34" charset="0"/>
              </a:rPr>
              <a:t> (ACE remmers en </a:t>
            </a:r>
            <a:r>
              <a:rPr lang="nl-NL" sz="1800" dirty="0" err="1">
                <a:effectLst/>
                <a:latin typeface="Calibri" panose="020F0502020204030204" pitchFamily="34" charset="0"/>
                <a:ea typeface="Calibri" panose="020F0502020204030204" pitchFamily="34" charset="0"/>
                <a:cs typeface="Calibri" panose="020F0502020204030204" pitchFamily="34" charset="0"/>
              </a:rPr>
              <a:t>Angiotensine</a:t>
            </a:r>
            <a:r>
              <a:rPr lang="nl-NL" sz="1800" dirty="0">
                <a:effectLst/>
                <a:latin typeface="Calibri" panose="020F0502020204030204" pitchFamily="34" charset="0"/>
                <a:ea typeface="Calibri" panose="020F0502020204030204" pitchFamily="34" charset="0"/>
                <a:cs typeface="Calibri" panose="020F0502020204030204" pitchFamily="34" charset="0"/>
              </a:rPr>
              <a:t>-ii-antagonisten) </a:t>
            </a:r>
          </a:p>
          <a:p>
            <a:pPr marL="685800">
              <a:lnSpc>
                <a:spcPct val="106000"/>
              </a:lnSpc>
            </a:pPr>
            <a:endParaRPr lang="nl-NL" sz="2300" dirty="0"/>
          </a:p>
          <a:p>
            <a:r>
              <a:rPr lang="nl-NL" sz="2300" dirty="0"/>
              <a:t>Hoe vaak schreven jullie die toch voor? </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30883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944" y="80588"/>
            <a:ext cx="10766044" cy="1325563"/>
          </a:xfrm>
        </p:spPr>
        <p:txBody>
          <a:bodyPr/>
          <a:lstStyle/>
          <a:p>
            <a:r>
              <a:rPr lang="nl-NL" dirty="0"/>
              <a:t>Centrale vraag</a:t>
            </a:r>
          </a:p>
        </p:txBody>
      </p:sp>
      <p:sp>
        <p:nvSpPr>
          <p:cNvPr id="3" name="Tijdelijke aanduiding voor inhoud 2"/>
          <p:cNvSpPr>
            <a:spLocks noGrp="1"/>
          </p:cNvSpPr>
          <p:nvPr>
            <p:ph sz="half" idx="2"/>
          </p:nvPr>
        </p:nvSpPr>
        <p:spPr>
          <a:xfrm>
            <a:off x="799641" y="1494499"/>
            <a:ext cx="10766044" cy="4884480"/>
          </a:xfrm>
        </p:spPr>
        <p:txBody>
          <a:bodyPr lIns="91440" tIns="45720" rIns="91440" bIns="45720" anchor="t"/>
          <a:lstStyle/>
          <a:p>
            <a:pPr marL="0" indent="0">
              <a:buNone/>
            </a:pPr>
            <a:endParaRPr lang="nl-NL" dirty="0"/>
          </a:p>
          <a:p>
            <a:pPr marL="0" indent="0" algn="ctr">
              <a:buNone/>
            </a:pPr>
            <a:r>
              <a:rPr lang="nl-NL" sz="2800" b="1" i="1" dirty="0"/>
              <a:t>Hebben wij de registratie van de nierfunctie en de medicatiebewaking goed op orde?</a:t>
            </a:r>
          </a:p>
          <a:p>
            <a:endParaRPr lang="nl-NL" dirty="0"/>
          </a:p>
          <a:p>
            <a:pPr lvl="1"/>
            <a:r>
              <a:rPr lang="nl-NL" b="1" dirty="0"/>
              <a:t>Hier focus op: </a:t>
            </a:r>
            <a:r>
              <a:rPr lang="nl-NL" dirty="0"/>
              <a:t>Zijn de patiënten met verminderde nierfunctie (</a:t>
            </a:r>
            <a:r>
              <a:rPr lang="nl-NL" dirty="0" err="1"/>
              <a:t>eGFR</a:t>
            </a:r>
            <a:r>
              <a:rPr lang="nl-NL" dirty="0"/>
              <a:t>&lt;60) goed in beeld wat betreft medicatiebewaking en de registratie daarvan?</a:t>
            </a:r>
          </a:p>
          <a:p>
            <a:pPr lvl="1"/>
            <a:r>
              <a:rPr lang="nl-NL" dirty="0"/>
              <a:t>Wat kan beter en kunnen we van elkaar leren?</a:t>
            </a:r>
          </a:p>
          <a:p>
            <a:pPr lvl="1"/>
            <a:endParaRPr lang="nl-NL" dirty="0"/>
          </a:p>
          <a:p>
            <a:pPr lvl="1"/>
            <a:r>
              <a:rPr lang="nl-NL" dirty="0"/>
              <a:t>Het gaat </a:t>
            </a:r>
            <a:r>
              <a:rPr lang="nl-NL" u="sng" dirty="0"/>
              <a:t>niet</a:t>
            </a:r>
            <a:r>
              <a:rPr lang="nl-NL" dirty="0"/>
              <a:t> over: is de </a:t>
            </a:r>
            <a:r>
              <a:rPr lang="nl-NL" dirty="0" err="1"/>
              <a:t>eGFR</a:t>
            </a:r>
            <a:r>
              <a:rPr lang="nl-NL" dirty="0"/>
              <a:t> (voldoende actueel) bepaald bij alle relevante patiënten? Maar over de groep waarbij </a:t>
            </a:r>
            <a:r>
              <a:rPr lang="nl-NL" dirty="0" err="1"/>
              <a:t>eGFR</a:t>
            </a:r>
            <a:r>
              <a:rPr lang="nl-NL" dirty="0"/>
              <a:t> (&lt;60) bekend is.  </a:t>
            </a:r>
          </a:p>
          <a:p>
            <a:pPr lvl="1"/>
            <a:endParaRPr lang="nl-NL" i="1" dirty="0"/>
          </a:p>
        </p:txBody>
      </p:sp>
      <p:sp>
        <p:nvSpPr>
          <p:cNvPr id="4" name="Tekstvak 3"/>
          <p:cNvSpPr txBox="1"/>
          <p:nvPr/>
        </p:nvSpPr>
        <p:spPr>
          <a:xfrm>
            <a:off x="6246564" y="6381750"/>
            <a:ext cx="5945436" cy="276999"/>
          </a:xfrm>
          <a:prstGeom prst="rect">
            <a:avLst/>
          </a:prstGeom>
          <a:noFill/>
        </p:spPr>
        <p:txBody>
          <a:bodyPr wrap="square" rtlCol="0">
            <a:spAutoFit/>
          </a:bodyPr>
          <a:lstStyle/>
          <a:p>
            <a:r>
              <a:rPr lang="nl-NL" sz="1200" dirty="0"/>
              <a:t>Bron: H&amp;W april 2019;50-60. NHG Standaard Chronische </a:t>
            </a:r>
            <a:r>
              <a:rPr lang="nl-NL" sz="1200" dirty="0" err="1"/>
              <a:t>nierschade</a:t>
            </a:r>
            <a:endParaRPr lang="nl-NL" sz="1200" dirty="0"/>
          </a:p>
        </p:txBody>
      </p:sp>
    </p:spTree>
    <p:extLst>
      <p:ext uri="{BB962C8B-B14F-4D97-AF65-F5344CB8AC3E}">
        <p14:creationId xmlns:p14="http://schemas.microsoft.com/office/powerpoint/2010/main" val="194003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D2A03F7-E2D1-4619-BBE0-B279D0280712}"/>
              </a:ext>
            </a:extLst>
          </p:cNvPr>
          <p:cNvSpPr txBox="1">
            <a:spLocks/>
          </p:cNvSpPr>
          <p:nvPr/>
        </p:nvSpPr>
        <p:spPr>
          <a:xfrm>
            <a:off x="647590" y="338021"/>
            <a:ext cx="9765654" cy="5355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it-IT" sz="3200" dirty="0"/>
              <a:t>NSAIDs en lisdiuretica </a:t>
            </a:r>
          </a:p>
        </p:txBody>
      </p:sp>
      <p:sp>
        <p:nvSpPr>
          <p:cNvPr id="10" name="Tekstvak 9"/>
          <p:cNvSpPr txBox="1"/>
          <p:nvPr/>
        </p:nvSpPr>
        <p:spPr>
          <a:xfrm>
            <a:off x="647590" y="873552"/>
            <a:ext cx="11185366" cy="707886"/>
          </a:xfrm>
          <a:prstGeom prst="rect">
            <a:avLst/>
          </a:prstGeom>
          <a:noFill/>
        </p:spPr>
        <p:txBody>
          <a:bodyPr wrap="square" rtlCol="0">
            <a:spAutoFit/>
          </a:bodyPr>
          <a:lstStyle/>
          <a:p>
            <a:r>
              <a:rPr lang="nl-NL" sz="2000" dirty="0"/>
              <a:t>Aantal patiënten met een contra-indicatie verminderde nierfunctie (CI) en/of ICPC-code U99.01 bij wie </a:t>
            </a:r>
            <a:r>
              <a:rPr lang="nl-NL" sz="2000" dirty="0" err="1"/>
              <a:t>NSAIDs</a:t>
            </a:r>
            <a:r>
              <a:rPr lang="nl-NL" sz="2000" dirty="0"/>
              <a:t> en/of </a:t>
            </a:r>
            <a:r>
              <a:rPr lang="nl-NL" sz="2000" dirty="0" err="1"/>
              <a:t>lisdiuretica</a:t>
            </a:r>
            <a:r>
              <a:rPr lang="nl-NL" sz="2000" dirty="0"/>
              <a:t> zijn voorgeschreven voor een periode van 14 dagen of langer.</a:t>
            </a:r>
            <a:endParaRPr lang="nl-NL" sz="2000" dirty="0">
              <a:solidFill>
                <a:srgbClr val="E89E00"/>
              </a:solidFill>
            </a:endParaRPr>
          </a:p>
        </p:txBody>
      </p:sp>
      <p:graphicFrame>
        <p:nvGraphicFramePr>
          <p:cNvPr id="9" name="Tabel 8"/>
          <p:cNvGraphicFramePr>
            <a:graphicFrameLocks noGrp="1"/>
          </p:cNvGraphicFramePr>
          <p:nvPr>
            <p:extLst>
              <p:ext uri="{D42A27DB-BD31-4B8C-83A1-F6EECF244321}">
                <p14:modId xmlns:p14="http://schemas.microsoft.com/office/powerpoint/2010/main" val="961831405"/>
              </p:ext>
            </p:extLst>
          </p:nvPr>
        </p:nvGraphicFramePr>
        <p:xfrm>
          <a:off x="838198" y="1565247"/>
          <a:ext cx="7172326" cy="4634497"/>
        </p:xfrm>
        <a:graphic>
          <a:graphicData uri="http://schemas.openxmlformats.org/drawingml/2006/table">
            <a:tbl>
              <a:tblPr firstRow="1" bandRow="1">
                <a:tableStyleId>{5C22544A-7EE6-4342-B048-85BDC9FD1C3A}</a:tableStyleId>
              </a:tblPr>
              <a:tblGrid>
                <a:gridCol w="1266525">
                  <a:extLst>
                    <a:ext uri="{9D8B030D-6E8A-4147-A177-3AD203B41FA5}">
                      <a16:colId xmlns:a16="http://schemas.microsoft.com/office/drawing/2014/main" val="3766186086"/>
                    </a:ext>
                  </a:extLst>
                </a:gridCol>
                <a:gridCol w="1193092">
                  <a:extLst>
                    <a:ext uri="{9D8B030D-6E8A-4147-A177-3AD203B41FA5}">
                      <a16:colId xmlns:a16="http://schemas.microsoft.com/office/drawing/2014/main" val="273904121"/>
                    </a:ext>
                  </a:extLst>
                </a:gridCol>
                <a:gridCol w="2278804">
                  <a:extLst>
                    <a:ext uri="{9D8B030D-6E8A-4147-A177-3AD203B41FA5}">
                      <a16:colId xmlns:a16="http://schemas.microsoft.com/office/drawing/2014/main" val="3060239986"/>
                    </a:ext>
                  </a:extLst>
                </a:gridCol>
                <a:gridCol w="2433905">
                  <a:extLst>
                    <a:ext uri="{9D8B030D-6E8A-4147-A177-3AD203B41FA5}">
                      <a16:colId xmlns:a16="http://schemas.microsoft.com/office/drawing/2014/main" val="3171500552"/>
                    </a:ext>
                  </a:extLst>
                </a:gridCol>
              </a:tblGrid>
              <a:tr h="548422">
                <a:tc>
                  <a:txBody>
                    <a:bodyPr/>
                    <a:lstStyle/>
                    <a:p>
                      <a:r>
                        <a:rPr lang="nl-NL" sz="1600" dirty="0"/>
                        <a:t>Praktijk</a:t>
                      </a:r>
                    </a:p>
                  </a:txBody>
                  <a:tcPr>
                    <a:solidFill>
                      <a:srgbClr val="00373E"/>
                    </a:solidFill>
                  </a:tcPr>
                </a:tc>
                <a:tc gridSpan="3">
                  <a:txBody>
                    <a:bodyPr/>
                    <a:lstStyle/>
                    <a:p>
                      <a:r>
                        <a:rPr lang="nl-NL" sz="1600" dirty="0"/>
                        <a:t>Patiënten met episode U99.01 en/of contra-indicatie</a:t>
                      </a:r>
                      <a:r>
                        <a:rPr lang="nl-NL" sz="1600" baseline="0" dirty="0"/>
                        <a:t> verminderde nierfunctie</a:t>
                      </a:r>
                      <a:endParaRPr lang="nl-NL" sz="1600" dirty="0">
                        <a:solidFill>
                          <a:srgbClr val="E89E00"/>
                        </a:solidFill>
                      </a:endParaRPr>
                    </a:p>
                  </a:txBody>
                  <a:tcPr>
                    <a:solidFill>
                      <a:srgbClr val="00373E"/>
                    </a:solidFill>
                  </a:tcPr>
                </a:tc>
                <a:tc hMerge="1">
                  <a:txBody>
                    <a:bodyPr/>
                    <a:lstStyle/>
                    <a:p>
                      <a:endParaRPr lang="nl-NL" sz="1200" dirty="0"/>
                    </a:p>
                  </a:txBody>
                  <a:tcPr>
                    <a:solidFill>
                      <a:srgbClr val="00373E"/>
                    </a:solidFill>
                  </a:tcPr>
                </a:tc>
                <a:tc hMerge="1">
                  <a:txBody>
                    <a:bodyPr/>
                    <a:lstStyle/>
                    <a:p>
                      <a:endParaRPr lang="nl-NL" sz="1200" dirty="0"/>
                    </a:p>
                  </a:txBody>
                  <a:tcPr>
                    <a:solidFill>
                      <a:srgbClr val="00373E"/>
                    </a:solidFill>
                  </a:tcPr>
                </a:tc>
                <a:extLst>
                  <a:ext uri="{0D108BD9-81ED-4DB2-BD59-A6C34878D82A}">
                    <a16:rowId xmlns:a16="http://schemas.microsoft.com/office/drawing/2014/main" val="4094815325"/>
                  </a:ext>
                </a:extLst>
              </a:tr>
              <a:tr h="548422">
                <a:tc>
                  <a:txBody>
                    <a:bodyPr/>
                    <a:lstStyle/>
                    <a:p>
                      <a:endParaRPr lang="nl-NL" sz="1600" dirty="0"/>
                    </a:p>
                  </a:txBody>
                  <a:tcPr>
                    <a:solidFill>
                      <a:srgbClr val="00373E"/>
                    </a:solidFill>
                  </a:tcPr>
                </a:tc>
                <a:tc>
                  <a:txBody>
                    <a:bodyPr/>
                    <a:lstStyle/>
                    <a:p>
                      <a:endParaRPr lang="nl-NL" sz="1600" dirty="0">
                        <a:solidFill>
                          <a:srgbClr val="E89E00"/>
                        </a:solidFill>
                      </a:endParaRPr>
                    </a:p>
                  </a:txBody>
                  <a:tcPr>
                    <a:solidFill>
                      <a:srgbClr val="00373E"/>
                    </a:solidFill>
                  </a:tcPr>
                </a:tc>
                <a:tc>
                  <a:txBody>
                    <a:bodyPr/>
                    <a:lstStyle/>
                    <a:p>
                      <a:r>
                        <a:rPr lang="nl-NL" sz="1600" dirty="0">
                          <a:solidFill>
                            <a:schemeClr val="bg1"/>
                          </a:solidFill>
                        </a:rPr>
                        <a:t>NSAID 14 dagen of langer</a:t>
                      </a:r>
                    </a:p>
                  </a:txBody>
                  <a:tcPr>
                    <a:lnR w="12700" cap="flat" cmpd="sng" algn="ctr">
                      <a:solidFill>
                        <a:schemeClr val="tx1"/>
                      </a:solidFill>
                      <a:prstDash val="solid"/>
                      <a:round/>
                      <a:headEnd type="none" w="med" len="med"/>
                      <a:tailEnd type="none" w="med" len="med"/>
                    </a:lnR>
                    <a:solidFill>
                      <a:srgbClr val="00373E"/>
                    </a:solidFill>
                  </a:tcPr>
                </a:tc>
                <a:tc>
                  <a:txBody>
                    <a:bodyPr/>
                    <a:lstStyle/>
                    <a:p>
                      <a:r>
                        <a:rPr lang="nl-NL" sz="1600" dirty="0" err="1">
                          <a:solidFill>
                            <a:schemeClr val="bg1"/>
                          </a:solidFill>
                        </a:rPr>
                        <a:t>Lisdiuretica</a:t>
                      </a:r>
                      <a:r>
                        <a:rPr lang="nl-NL" sz="1600" dirty="0">
                          <a:solidFill>
                            <a:schemeClr val="bg1"/>
                          </a:solidFill>
                        </a:rPr>
                        <a:t> 14 dagen of langer</a:t>
                      </a:r>
                    </a:p>
                  </a:txBody>
                  <a:tcPr>
                    <a:lnL w="12700" cap="flat" cmpd="sng" algn="ctr">
                      <a:solidFill>
                        <a:schemeClr val="tx1"/>
                      </a:solidFill>
                      <a:prstDash val="solid"/>
                      <a:round/>
                      <a:headEnd type="none" w="med" len="med"/>
                      <a:tailEnd type="none" w="med" len="med"/>
                    </a:lnL>
                    <a:solidFill>
                      <a:srgbClr val="009CB4"/>
                    </a:solidFill>
                  </a:tcPr>
                </a:tc>
                <a:extLst>
                  <a:ext uri="{0D108BD9-81ED-4DB2-BD59-A6C34878D82A}">
                    <a16:rowId xmlns:a16="http://schemas.microsoft.com/office/drawing/2014/main" val="3048083015"/>
                  </a:ext>
                </a:extLst>
              </a:tr>
              <a:tr h="779337">
                <a:tc>
                  <a:txBody>
                    <a:bodyPr/>
                    <a:lstStyle/>
                    <a:p>
                      <a:endParaRPr lang="nl-NL" sz="1600" i="1" dirty="0"/>
                    </a:p>
                  </a:txBody>
                  <a:tcPr>
                    <a:solidFill>
                      <a:srgbClr val="00373E"/>
                    </a:solidFill>
                  </a:tcPr>
                </a:tc>
                <a:tc>
                  <a:txBody>
                    <a:bodyPr/>
                    <a:lstStyle/>
                    <a:p>
                      <a:pPr algn="ctr"/>
                      <a:r>
                        <a:rPr lang="nl-NL" sz="1600" i="0" dirty="0">
                          <a:solidFill>
                            <a:schemeClr val="bg1"/>
                          </a:solidFill>
                        </a:rPr>
                        <a:t>Aantal (totaal)</a:t>
                      </a:r>
                    </a:p>
                  </a:txBody>
                  <a:tcPr>
                    <a:solidFill>
                      <a:srgbClr val="00374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i="0" dirty="0">
                          <a:solidFill>
                            <a:schemeClr val="bg1"/>
                          </a:solidFill>
                        </a:rPr>
                        <a:t>Aantal met voorschrift NSAID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i="0" u="sng" dirty="0">
                          <a:solidFill>
                            <a:schemeClr val="bg1"/>
                          </a:solidFill>
                        </a:rPr>
                        <a:t>na</a:t>
                      </a:r>
                      <a:r>
                        <a:rPr lang="nl-NL" sz="1600" b="0" i="0" dirty="0">
                          <a:solidFill>
                            <a:schemeClr val="bg1"/>
                          </a:solidFill>
                        </a:rPr>
                        <a:t> start CI/U99.01</a:t>
                      </a:r>
                      <a:endParaRPr lang="nl-NL" sz="1600" i="0" dirty="0">
                        <a:solidFill>
                          <a:schemeClr val="bg1"/>
                        </a:solidFill>
                      </a:endParaRPr>
                    </a:p>
                  </a:txBody>
                  <a:tcPr>
                    <a:solidFill>
                      <a:srgbClr val="00373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i="0" dirty="0"/>
                        <a:t>Aantal met voorschrift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i="0" u="sng" dirty="0"/>
                        <a:t>na</a:t>
                      </a:r>
                      <a:r>
                        <a:rPr lang="nl-NL" sz="1600" b="0" i="0" baseline="0" dirty="0"/>
                        <a:t> start CI/U99.01</a:t>
                      </a:r>
                      <a:endParaRPr lang="nl-NL" sz="1600" i="0" dirty="0"/>
                    </a:p>
                  </a:txBody>
                  <a:tcPr>
                    <a:solidFill>
                      <a:srgbClr val="009CB4"/>
                    </a:solidFill>
                  </a:tcPr>
                </a:tc>
                <a:extLst>
                  <a:ext uri="{0D108BD9-81ED-4DB2-BD59-A6C34878D82A}">
                    <a16:rowId xmlns:a16="http://schemas.microsoft.com/office/drawing/2014/main" val="178441385"/>
                  </a:ext>
                </a:extLst>
              </a:tr>
              <a:tr h="329775">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p.1</a:t>
                      </a:r>
                    </a:p>
                  </a:txBody>
                  <a:tcPr marL="68580" marR="68580" marT="0" marB="0">
                    <a:solidFill>
                      <a:srgbClr val="00373E"/>
                    </a:solidFill>
                  </a:tcPr>
                </a:tc>
                <a:tc>
                  <a:txBody>
                    <a:bodyPr/>
                    <a:lstStyle/>
                    <a:p>
                      <a:pPr algn="r">
                        <a:lnSpc>
                          <a:spcPct val="107000"/>
                        </a:lnSpc>
                        <a:spcAft>
                          <a:spcPts val="800"/>
                        </a:spcAft>
                      </a:pPr>
                      <a:endParaRPr lang="nl-NL" sz="1600" i="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1586605"/>
                  </a:ext>
                </a:extLst>
              </a:tr>
              <a:tr h="329775">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p.2</a:t>
                      </a:r>
                    </a:p>
                  </a:txBody>
                  <a:tcPr marL="68580" marR="68580" marT="0" marB="0">
                    <a:solidFill>
                      <a:srgbClr val="00373E"/>
                    </a:solidFill>
                  </a:tcPr>
                </a:tc>
                <a:tc>
                  <a:txBody>
                    <a:bodyPr/>
                    <a:lstStyle/>
                    <a:p>
                      <a:pPr algn="r">
                        <a:lnSpc>
                          <a:spcPct val="107000"/>
                        </a:lnSpc>
                        <a:spcAft>
                          <a:spcPts val="800"/>
                        </a:spcAft>
                      </a:pPr>
                      <a:endParaRPr lang="nl-NL" sz="1600" i="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6445933"/>
                  </a:ext>
                </a:extLst>
              </a:tr>
              <a:tr h="329775">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p.3</a:t>
                      </a:r>
                    </a:p>
                  </a:txBody>
                  <a:tcPr marL="68580" marR="68580" marT="0" marB="0">
                    <a:solidFill>
                      <a:srgbClr val="00373E"/>
                    </a:solidFill>
                  </a:tcPr>
                </a:tc>
                <a:tc>
                  <a:txBody>
                    <a:bodyPr/>
                    <a:lstStyle/>
                    <a:p>
                      <a:pPr algn="r">
                        <a:lnSpc>
                          <a:spcPct val="107000"/>
                        </a:lnSpc>
                        <a:spcAft>
                          <a:spcPts val="800"/>
                        </a:spcAft>
                      </a:pPr>
                      <a:endParaRPr lang="nl-NL" sz="1600" i="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1697520"/>
                  </a:ext>
                </a:extLst>
              </a:tr>
              <a:tr h="329775">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p.4</a:t>
                      </a:r>
                    </a:p>
                  </a:txBody>
                  <a:tcPr marL="68580" marR="68580" marT="0" marB="0">
                    <a:solidFill>
                      <a:srgbClr val="00373E"/>
                    </a:solidFill>
                  </a:tcPr>
                </a:tc>
                <a:tc>
                  <a:txBody>
                    <a:bodyPr/>
                    <a:lstStyle/>
                    <a:p>
                      <a:pPr algn="r">
                        <a:lnSpc>
                          <a:spcPct val="107000"/>
                        </a:lnSpc>
                        <a:spcAft>
                          <a:spcPts val="800"/>
                        </a:spcAft>
                      </a:pPr>
                      <a:endParaRPr lang="nl-NL" sz="1600" i="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2433219"/>
                  </a:ext>
                </a:extLst>
              </a:tr>
              <a:tr h="329775">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p.5</a:t>
                      </a:r>
                    </a:p>
                  </a:txBody>
                  <a:tcPr marL="68580" marR="68580" marT="0" marB="0">
                    <a:solidFill>
                      <a:srgbClr val="00373E"/>
                    </a:solidFill>
                  </a:tcPr>
                </a:tc>
                <a:tc>
                  <a:txBody>
                    <a:bodyPr/>
                    <a:lstStyle/>
                    <a:p>
                      <a:pPr algn="r">
                        <a:lnSpc>
                          <a:spcPct val="107000"/>
                        </a:lnSpc>
                        <a:spcAft>
                          <a:spcPts val="800"/>
                        </a:spcAft>
                      </a:pPr>
                      <a:endParaRPr lang="nl-NL" sz="1600" i="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3103679"/>
                  </a:ext>
                </a:extLst>
              </a:tr>
              <a:tr h="329775">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p.6</a:t>
                      </a:r>
                    </a:p>
                  </a:txBody>
                  <a:tcPr marL="68580" marR="68580" marT="0" marB="0">
                    <a:solidFill>
                      <a:srgbClr val="00373E"/>
                    </a:solidFill>
                  </a:tcPr>
                </a:tc>
                <a:tc>
                  <a:txBody>
                    <a:bodyPr/>
                    <a:lstStyle/>
                    <a:p>
                      <a:pPr algn="r">
                        <a:lnSpc>
                          <a:spcPct val="107000"/>
                        </a:lnSpc>
                        <a:spcAft>
                          <a:spcPts val="800"/>
                        </a:spcAft>
                      </a:pPr>
                      <a:endParaRPr lang="nl-NL" sz="1600" i="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4158889"/>
                  </a:ext>
                </a:extLst>
              </a:tr>
              <a:tr h="339367">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p.7</a:t>
                      </a:r>
                    </a:p>
                  </a:txBody>
                  <a:tcPr marL="68580" marR="68580" marT="0" marB="0">
                    <a:solidFill>
                      <a:srgbClr val="00373E"/>
                    </a:solidFill>
                  </a:tcPr>
                </a:tc>
                <a:tc>
                  <a:txBody>
                    <a:bodyPr/>
                    <a:lstStyle/>
                    <a:p>
                      <a:pPr algn="r">
                        <a:lnSpc>
                          <a:spcPct val="107000"/>
                        </a:lnSpc>
                        <a:spcAft>
                          <a:spcPts val="800"/>
                        </a:spcAft>
                      </a:pPr>
                      <a:endParaRPr lang="nl-NL" sz="1600" i="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1984332"/>
                  </a:ext>
                </a:extLst>
              </a:tr>
              <a:tr h="317507">
                <a:tc>
                  <a:txBody>
                    <a:bodyPr/>
                    <a:lstStyle/>
                    <a:p>
                      <a:r>
                        <a:rPr lang="nl-NL" sz="1600" dirty="0">
                          <a:solidFill>
                            <a:schemeClr val="bg1"/>
                          </a:solidFill>
                          <a:latin typeface="+mn-lt"/>
                        </a:rPr>
                        <a:t>Wijkgroep</a:t>
                      </a:r>
                    </a:p>
                  </a:txBody>
                  <a:tcPr>
                    <a:solidFill>
                      <a:srgbClr val="00373E"/>
                    </a:solidFill>
                  </a:tcPr>
                </a:tc>
                <a:tc>
                  <a:txBody>
                    <a:bodyPr/>
                    <a:lstStyle/>
                    <a:p>
                      <a:pPr algn="r">
                        <a:lnSpc>
                          <a:spcPct val="107000"/>
                        </a:lnSpc>
                        <a:spcAft>
                          <a:spcPts val="800"/>
                        </a:spcAft>
                      </a:pPr>
                      <a:endParaRPr lang="nl-NL" sz="1600" i="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973670"/>
                  </a:ext>
                </a:extLst>
              </a:tr>
            </a:tbl>
          </a:graphicData>
        </a:graphic>
      </p:graphicFrame>
    </p:spTree>
    <p:extLst>
      <p:ext uri="{BB962C8B-B14F-4D97-AF65-F5344CB8AC3E}">
        <p14:creationId xmlns:p14="http://schemas.microsoft.com/office/powerpoint/2010/main" val="170177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D2A03F7-E2D1-4619-BBE0-B279D0280712}"/>
              </a:ext>
            </a:extLst>
          </p:cNvPr>
          <p:cNvSpPr txBox="1">
            <a:spLocks/>
          </p:cNvSpPr>
          <p:nvPr/>
        </p:nvSpPr>
        <p:spPr>
          <a:xfrm>
            <a:off x="711198" y="311451"/>
            <a:ext cx="9765654" cy="5355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it-IT" sz="3200" dirty="0"/>
              <a:t>Triple whammy</a:t>
            </a:r>
          </a:p>
        </p:txBody>
      </p:sp>
      <p:sp>
        <p:nvSpPr>
          <p:cNvPr id="10" name="Tekstvak 9"/>
          <p:cNvSpPr txBox="1"/>
          <p:nvPr/>
        </p:nvSpPr>
        <p:spPr>
          <a:xfrm>
            <a:off x="711198" y="938887"/>
            <a:ext cx="11185366" cy="707886"/>
          </a:xfrm>
          <a:prstGeom prst="rect">
            <a:avLst/>
          </a:prstGeom>
          <a:noFill/>
        </p:spPr>
        <p:txBody>
          <a:bodyPr wrap="square" rtlCol="0">
            <a:spAutoFit/>
          </a:bodyPr>
          <a:lstStyle/>
          <a:p>
            <a:r>
              <a:rPr lang="nl-NL" sz="2000" dirty="0"/>
              <a:t>Aantal patiënten met </a:t>
            </a:r>
            <a:r>
              <a:rPr lang="nl-NL" sz="2000" dirty="0" err="1"/>
              <a:t>eGFR</a:t>
            </a:r>
            <a:r>
              <a:rPr lang="nl-NL" sz="2000" dirty="0"/>
              <a:t>&lt;60 of CI en/of U99.01 waarbij een combinatie van </a:t>
            </a:r>
            <a:r>
              <a:rPr lang="nl-NL" sz="2000" dirty="0" err="1"/>
              <a:t>NSAID’s</a:t>
            </a:r>
            <a:r>
              <a:rPr lang="nl-NL" sz="2000" dirty="0"/>
              <a:t>, diuretica en ACE-remmers of A-II-antagonisten gelijktijdig is voorgeschreven = of &gt;14 dg</a:t>
            </a:r>
            <a:endParaRPr lang="nl-NL" sz="2000" dirty="0">
              <a:solidFill>
                <a:srgbClr val="E89E00"/>
              </a:solidFill>
            </a:endParaRPr>
          </a:p>
        </p:txBody>
      </p:sp>
      <p:graphicFrame>
        <p:nvGraphicFramePr>
          <p:cNvPr id="9" name="Tabel 8"/>
          <p:cNvGraphicFramePr>
            <a:graphicFrameLocks noGrp="1"/>
          </p:cNvGraphicFramePr>
          <p:nvPr>
            <p:extLst>
              <p:ext uri="{D42A27DB-BD31-4B8C-83A1-F6EECF244321}">
                <p14:modId xmlns:p14="http://schemas.microsoft.com/office/powerpoint/2010/main" val="4216821361"/>
              </p:ext>
            </p:extLst>
          </p:nvPr>
        </p:nvGraphicFramePr>
        <p:xfrm>
          <a:off x="791209" y="1815624"/>
          <a:ext cx="8190866" cy="4257752"/>
        </p:xfrm>
        <a:graphic>
          <a:graphicData uri="http://schemas.openxmlformats.org/drawingml/2006/table">
            <a:tbl>
              <a:tblPr firstRow="1" bandRow="1">
                <a:tableStyleId>{5C22544A-7EE6-4342-B048-85BDC9FD1C3A}</a:tableStyleId>
              </a:tblPr>
              <a:tblGrid>
                <a:gridCol w="1520342">
                  <a:extLst>
                    <a:ext uri="{9D8B030D-6E8A-4147-A177-3AD203B41FA5}">
                      <a16:colId xmlns:a16="http://schemas.microsoft.com/office/drawing/2014/main" val="3766186086"/>
                    </a:ext>
                  </a:extLst>
                </a:gridCol>
                <a:gridCol w="3335262">
                  <a:extLst>
                    <a:ext uri="{9D8B030D-6E8A-4147-A177-3AD203B41FA5}">
                      <a16:colId xmlns:a16="http://schemas.microsoft.com/office/drawing/2014/main" val="3171500552"/>
                    </a:ext>
                  </a:extLst>
                </a:gridCol>
                <a:gridCol w="3335262">
                  <a:extLst>
                    <a:ext uri="{9D8B030D-6E8A-4147-A177-3AD203B41FA5}">
                      <a16:colId xmlns:a16="http://schemas.microsoft.com/office/drawing/2014/main" val="4080065655"/>
                    </a:ext>
                  </a:extLst>
                </a:gridCol>
              </a:tblGrid>
              <a:tr h="316421">
                <a:tc>
                  <a:txBody>
                    <a:bodyPr/>
                    <a:lstStyle/>
                    <a:p>
                      <a:r>
                        <a:rPr lang="nl-NL" sz="1600" dirty="0"/>
                        <a:t>Praktijk</a:t>
                      </a:r>
                    </a:p>
                  </a:txBody>
                  <a:tcPr>
                    <a:solidFill>
                      <a:srgbClr val="00373E"/>
                    </a:solidFill>
                  </a:tcPr>
                </a:tc>
                <a:tc gridSpan="2">
                  <a:txBody>
                    <a:bodyPr/>
                    <a:lstStyle/>
                    <a:p>
                      <a:r>
                        <a:rPr lang="nl-NL" sz="1600" dirty="0"/>
                        <a:t>Patiënten met triple </a:t>
                      </a:r>
                      <a:r>
                        <a:rPr lang="nl-NL" sz="1600" dirty="0" err="1"/>
                        <a:t>whammy</a:t>
                      </a:r>
                      <a:endParaRPr lang="nl-NL" sz="1600" dirty="0">
                        <a:solidFill>
                          <a:srgbClr val="E89E00"/>
                        </a:solidFill>
                      </a:endParaRPr>
                    </a:p>
                  </a:txBody>
                  <a:tcPr>
                    <a:solidFill>
                      <a:srgbClr val="00373E"/>
                    </a:solidFill>
                  </a:tcPr>
                </a:tc>
                <a:tc hMerge="1">
                  <a:txBody>
                    <a:bodyPr/>
                    <a:lstStyle/>
                    <a:p>
                      <a:endParaRPr lang="nl-NL" sz="1600" dirty="0">
                        <a:solidFill>
                          <a:srgbClr val="E89E00"/>
                        </a:solidFill>
                      </a:endParaRPr>
                    </a:p>
                  </a:txBody>
                  <a:tcPr>
                    <a:solidFill>
                      <a:srgbClr val="00373E"/>
                    </a:solidFill>
                  </a:tcPr>
                </a:tc>
                <a:extLst>
                  <a:ext uri="{0D108BD9-81ED-4DB2-BD59-A6C34878D82A}">
                    <a16:rowId xmlns:a16="http://schemas.microsoft.com/office/drawing/2014/main" val="4094815325"/>
                  </a:ext>
                </a:extLst>
              </a:tr>
              <a:tr h="553736">
                <a:tc>
                  <a:txBody>
                    <a:bodyPr/>
                    <a:lstStyle/>
                    <a:p>
                      <a:endParaRPr lang="nl-NL" sz="1600" dirty="0"/>
                    </a:p>
                  </a:txBody>
                  <a:tcPr>
                    <a:solidFill>
                      <a:srgbClr val="00373E"/>
                    </a:solidFill>
                  </a:tcPr>
                </a:tc>
                <a:tc>
                  <a:txBody>
                    <a:bodyPr/>
                    <a:lstStyle/>
                    <a:p>
                      <a:r>
                        <a:rPr lang="nl-NL" sz="1600" dirty="0">
                          <a:solidFill>
                            <a:schemeClr val="bg1"/>
                          </a:solidFill>
                        </a:rPr>
                        <a:t>Totaal </a:t>
                      </a:r>
                      <a:r>
                        <a:rPr lang="nl-NL" sz="1600" dirty="0" err="1">
                          <a:solidFill>
                            <a:schemeClr val="bg1"/>
                          </a:solidFill>
                        </a:rPr>
                        <a:t>eGFR</a:t>
                      </a:r>
                      <a:r>
                        <a:rPr lang="nl-NL" sz="1600" baseline="0" dirty="0">
                          <a:solidFill>
                            <a:schemeClr val="bg1"/>
                          </a:solidFill>
                        </a:rPr>
                        <a:t> &lt; 60 en/of CI en/of U99.01</a:t>
                      </a:r>
                      <a:endParaRPr lang="nl-NL" sz="1600" dirty="0">
                        <a:solidFill>
                          <a:schemeClr val="bg1"/>
                        </a:solidFill>
                      </a:endParaRPr>
                    </a:p>
                  </a:txBody>
                  <a:tcPr>
                    <a:solidFill>
                      <a:srgbClr val="00373E"/>
                    </a:solidFill>
                  </a:tcPr>
                </a:tc>
                <a:tc>
                  <a:txBody>
                    <a:bodyPr/>
                    <a:lstStyle/>
                    <a:p>
                      <a:r>
                        <a:rPr lang="nl-NL" sz="1600" dirty="0" err="1">
                          <a:solidFill>
                            <a:schemeClr val="bg1"/>
                          </a:solidFill>
                        </a:rPr>
                        <a:t>eGFR</a:t>
                      </a:r>
                      <a:r>
                        <a:rPr lang="nl-NL" sz="1600" dirty="0">
                          <a:solidFill>
                            <a:schemeClr val="bg1"/>
                          </a:solidFill>
                        </a:rPr>
                        <a:t> &lt; 60,</a:t>
                      </a:r>
                      <a:r>
                        <a:rPr lang="nl-NL" sz="1600" baseline="0" dirty="0">
                          <a:solidFill>
                            <a:schemeClr val="bg1"/>
                          </a:solidFill>
                        </a:rPr>
                        <a:t> geen CI en geen U99.01</a:t>
                      </a:r>
                      <a:endParaRPr lang="nl-NL" sz="1600" dirty="0">
                        <a:solidFill>
                          <a:schemeClr val="bg1"/>
                        </a:solidFill>
                      </a:endParaRPr>
                    </a:p>
                  </a:txBody>
                  <a:tcPr>
                    <a:solidFill>
                      <a:srgbClr val="00373E"/>
                    </a:solidFill>
                  </a:tcPr>
                </a:tc>
                <a:extLst>
                  <a:ext uri="{0D108BD9-81ED-4DB2-BD59-A6C34878D82A}">
                    <a16:rowId xmlns:a16="http://schemas.microsoft.com/office/drawing/2014/main" val="3048083015"/>
                  </a:ext>
                </a:extLst>
              </a:tr>
              <a:tr h="316421">
                <a:tc>
                  <a:txBody>
                    <a:bodyPr/>
                    <a:lstStyle/>
                    <a:p>
                      <a:endParaRPr lang="nl-NL" sz="1600" i="1" dirty="0"/>
                    </a:p>
                  </a:txBody>
                  <a:tcPr>
                    <a:solidFill>
                      <a:srgbClr val="00373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i="0" dirty="0">
                          <a:solidFill>
                            <a:schemeClr val="bg1"/>
                          </a:solidFill>
                        </a:rPr>
                        <a:t>Aantal</a:t>
                      </a:r>
                    </a:p>
                  </a:txBody>
                  <a:tcPr>
                    <a:solidFill>
                      <a:srgbClr val="00373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i="0" dirty="0">
                          <a:solidFill>
                            <a:schemeClr val="bg1"/>
                          </a:solidFill>
                        </a:rPr>
                        <a:t>Aantal</a:t>
                      </a:r>
                    </a:p>
                  </a:txBody>
                  <a:tcPr>
                    <a:solidFill>
                      <a:srgbClr val="00373E"/>
                    </a:solidFill>
                  </a:tcPr>
                </a:tc>
                <a:extLst>
                  <a:ext uri="{0D108BD9-81ED-4DB2-BD59-A6C34878D82A}">
                    <a16:rowId xmlns:a16="http://schemas.microsoft.com/office/drawing/2014/main" val="178441385"/>
                  </a:ext>
                </a:extLst>
              </a:tr>
              <a:tr h="350857">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p.1</a:t>
                      </a:r>
                    </a:p>
                  </a:txBody>
                  <a:tcPr marL="68580" marR="68580" marT="0" marB="0">
                    <a:solidFill>
                      <a:srgbClr val="00373E"/>
                    </a:solidFill>
                  </a:tcPr>
                </a:tc>
                <a:tc>
                  <a:txBody>
                    <a:bodyPr/>
                    <a:lstStyle/>
                    <a:p>
                      <a:pPr algn="ctr">
                        <a:lnSpc>
                          <a:spcPct val="107000"/>
                        </a:lnSpc>
                        <a:spcAft>
                          <a:spcPts val="0"/>
                        </a:spcAft>
                      </a:pPr>
                      <a:endParaRPr lang="nl-NL" sz="16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6837957"/>
                  </a:ext>
                </a:extLst>
              </a:tr>
              <a:tr h="350857">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p.2</a:t>
                      </a:r>
                    </a:p>
                  </a:txBody>
                  <a:tcPr marL="68580" marR="68580" marT="0" marB="0">
                    <a:solidFill>
                      <a:srgbClr val="00373E"/>
                    </a:solidFill>
                  </a:tcPr>
                </a:tc>
                <a:tc>
                  <a:txBody>
                    <a:bodyPr/>
                    <a:lstStyle/>
                    <a:p>
                      <a:pPr algn="ctr">
                        <a:lnSpc>
                          <a:spcPct val="107000"/>
                        </a:lnSpc>
                        <a:spcAft>
                          <a:spcPts val="0"/>
                        </a:spcAft>
                      </a:pPr>
                      <a:endParaRPr lang="nl-NL" sz="16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9646722"/>
                  </a:ext>
                </a:extLst>
              </a:tr>
              <a:tr h="350857">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p.3</a:t>
                      </a:r>
                    </a:p>
                  </a:txBody>
                  <a:tcPr marL="68580" marR="68580" marT="0" marB="0">
                    <a:solidFill>
                      <a:srgbClr val="00373E"/>
                    </a:solidFill>
                  </a:tcPr>
                </a:tc>
                <a:tc>
                  <a:txBody>
                    <a:bodyPr/>
                    <a:lstStyle/>
                    <a:p>
                      <a:pPr algn="ctr">
                        <a:lnSpc>
                          <a:spcPct val="107000"/>
                        </a:lnSpc>
                        <a:spcAft>
                          <a:spcPts val="0"/>
                        </a:spcAft>
                      </a:pPr>
                      <a:endParaRPr lang="nl-NL" sz="16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0945450"/>
                  </a:ext>
                </a:extLst>
              </a:tr>
              <a:tr h="350857">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p.4</a:t>
                      </a:r>
                    </a:p>
                  </a:txBody>
                  <a:tcPr marL="68580" marR="68580" marT="0" marB="0">
                    <a:solidFill>
                      <a:srgbClr val="00373E"/>
                    </a:solidFill>
                  </a:tcPr>
                </a:tc>
                <a:tc>
                  <a:txBody>
                    <a:bodyPr/>
                    <a:lstStyle/>
                    <a:p>
                      <a:pPr algn="ctr">
                        <a:lnSpc>
                          <a:spcPct val="107000"/>
                        </a:lnSpc>
                        <a:spcAft>
                          <a:spcPts val="0"/>
                        </a:spcAft>
                      </a:pPr>
                      <a:endParaRPr lang="nl-NL" sz="16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0339587"/>
                  </a:ext>
                </a:extLst>
              </a:tr>
              <a:tr h="350857">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p.5</a:t>
                      </a:r>
                    </a:p>
                  </a:txBody>
                  <a:tcPr marL="68580" marR="68580" marT="0" marB="0">
                    <a:solidFill>
                      <a:srgbClr val="00373E"/>
                    </a:solidFill>
                  </a:tcPr>
                </a:tc>
                <a:tc>
                  <a:txBody>
                    <a:bodyPr/>
                    <a:lstStyle/>
                    <a:p>
                      <a:pPr algn="ctr">
                        <a:lnSpc>
                          <a:spcPct val="107000"/>
                        </a:lnSpc>
                        <a:spcAft>
                          <a:spcPts val="0"/>
                        </a:spcAft>
                      </a:pPr>
                      <a:endParaRPr lang="nl-NL" sz="16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1697520"/>
                  </a:ext>
                </a:extLst>
              </a:tr>
              <a:tr h="350857">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p.6</a:t>
                      </a:r>
                    </a:p>
                  </a:txBody>
                  <a:tcPr marL="68580" marR="68580" marT="0" marB="0">
                    <a:solidFill>
                      <a:srgbClr val="00373E"/>
                    </a:solidFill>
                  </a:tcPr>
                </a:tc>
                <a:tc>
                  <a:txBody>
                    <a:bodyPr/>
                    <a:lstStyle/>
                    <a:p>
                      <a:pPr algn="ctr">
                        <a:lnSpc>
                          <a:spcPct val="107000"/>
                        </a:lnSpc>
                        <a:spcAft>
                          <a:spcPts val="0"/>
                        </a:spcAft>
                      </a:pPr>
                      <a:endParaRPr lang="nl-NL" sz="16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4158889"/>
                  </a:ext>
                </a:extLst>
              </a:tr>
              <a:tr h="361065">
                <a:tc>
                  <a:txBody>
                    <a:bodyPr/>
                    <a:lstStyle/>
                    <a:p>
                      <a:pPr>
                        <a:lnSpc>
                          <a:spcPct val="115000"/>
                        </a:lnSpc>
                        <a:spcAft>
                          <a:spcPts val="1000"/>
                        </a:spcAft>
                      </a:pPr>
                      <a:r>
                        <a:rPr lang="nl-NL" sz="1600" dirty="0">
                          <a:solidFill>
                            <a:schemeClr val="bg1"/>
                          </a:solidFill>
                          <a:effectLst/>
                          <a:latin typeface="+mn-lt"/>
                          <a:ea typeface="Calibri" panose="020F0502020204030204" pitchFamily="34" charset="0"/>
                          <a:cs typeface="Times New Roman" panose="02020603050405020304" pitchFamily="18" charset="0"/>
                        </a:rPr>
                        <a:t>p.7</a:t>
                      </a:r>
                    </a:p>
                  </a:txBody>
                  <a:tcPr marL="68580" marR="68580" marT="0" marB="0">
                    <a:solidFill>
                      <a:srgbClr val="00373E"/>
                    </a:solidFill>
                  </a:tcPr>
                </a:tc>
                <a:tc>
                  <a:txBody>
                    <a:bodyPr/>
                    <a:lstStyle/>
                    <a:p>
                      <a:pPr algn="ctr">
                        <a:lnSpc>
                          <a:spcPct val="107000"/>
                        </a:lnSpc>
                        <a:spcAft>
                          <a:spcPts val="0"/>
                        </a:spcAft>
                      </a:pPr>
                      <a:endParaRPr lang="nl-NL" sz="16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1984332"/>
                  </a:ext>
                </a:extLst>
              </a:tr>
              <a:tr h="541865">
                <a:tc>
                  <a:txBody>
                    <a:bodyPr/>
                    <a:lstStyle/>
                    <a:p>
                      <a:r>
                        <a:rPr lang="nl-NL" sz="1600" dirty="0">
                          <a:solidFill>
                            <a:schemeClr val="bg1"/>
                          </a:solidFill>
                        </a:rPr>
                        <a:t>Wijkgroep</a:t>
                      </a:r>
                    </a:p>
                  </a:txBody>
                  <a:tcPr>
                    <a:solidFill>
                      <a:srgbClr val="00373E"/>
                    </a:solidFill>
                  </a:tcPr>
                </a:tc>
                <a:tc>
                  <a:txBody>
                    <a:bodyPr/>
                    <a:lstStyle/>
                    <a:p>
                      <a:pPr algn="ctr">
                        <a:lnSpc>
                          <a:spcPct val="107000"/>
                        </a:lnSpc>
                        <a:spcAft>
                          <a:spcPts val="0"/>
                        </a:spcAft>
                      </a:pPr>
                      <a:endParaRPr lang="nl-NL" sz="1600" b="1" i="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600" i="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973670"/>
                  </a:ext>
                </a:extLst>
              </a:tr>
            </a:tbl>
          </a:graphicData>
        </a:graphic>
      </p:graphicFrame>
    </p:spTree>
    <p:extLst>
      <p:ext uri="{BB962C8B-B14F-4D97-AF65-F5344CB8AC3E}">
        <p14:creationId xmlns:p14="http://schemas.microsoft.com/office/powerpoint/2010/main" val="183676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1200329"/>
          </a:xfrm>
        </p:spPr>
        <p:txBody>
          <a:bodyPr/>
          <a:lstStyle/>
          <a:p>
            <a:r>
              <a:rPr lang="it-IT" dirty="0"/>
              <a:t>Lessen en </a:t>
            </a:r>
            <a:br>
              <a:rPr lang="it-IT" dirty="0"/>
            </a:br>
            <a:r>
              <a:rPr lang="it-IT" dirty="0"/>
              <a:t>verbeterdoelen</a:t>
            </a:r>
          </a:p>
        </p:txBody>
      </p:sp>
      <p:sp>
        <p:nvSpPr>
          <p:cNvPr id="4" name="Rechthoek 3"/>
          <p:cNvSpPr/>
          <p:nvPr/>
        </p:nvSpPr>
        <p:spPr>
          <a:xfrm>
            <a:off x="796290" y="1768524"/>
            <a:ext cx="10610850" cy="2554545"/>
          </a:xfrm>
          <a:prstGeom prst="rect">
            <a:avLst/>
          </a:prstGeom>
        </p:spPr>
        <p:txBody>
          <a:bodyPr wrap="square">
            <a:spAutoFit/>
          </a:bodyPr>
          <a:lstStyle/>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marL="342900" indent="-342900">
              <a:buClr>
                <a:srgbClr val="009CB4"/>
              </a:buClr>
              <a:buFont typeface="Arial" panose="020B0604020202020204" pitchFamily="34" charset="0"/>
              <a:buChar char="•"/>
            </a:pPr>
            <a:endParaRPr lang="nl-NL" sz="2000" dirty="0"/>
          </a:p>
          <a:p>
            <a:endParaRPr lang="nl-NL" sz="2000" dirty="0"/>
          </a:p>
        </p:txBody>
      </p:sp>
      <p:sp>
        <p:nvSpPr>
          <p:cNvPr id="3" name="Tekstvak 2"/>
          <p:cNvSpPr txBox="1"/>
          <p:nvPr/>
        </p:nvSpPr>
        <p:spPr>
          <a:xfrm>
            <a:off x="796290" y="2031414"/>
            <a:ext cx="11010900" cy="3200876"/>
          </a:xfrm>
          <a:prstGeom prst="rect">
            <a:avLst/>
          </a:prstGeom>
          <a:noFill/>
        </p:spPr>
        <p:txBody>
          <a:bodyPr wrap="square" rtlCol="0">
            <a:spAutoFit/>
          </a:bodyPr>
          <a:lstStyle/>
          <a:p>
            <a:pPr marL="285750" indent="-285750">
              <a:buFont typeface="Arial" panose="020B0604020202020204" pitchFamily="34" charset="0"/>
              <a:buChar char="•"/>
            </a:pPr>
            <a:r>
              <a:rPr lang="nl-NL" sz="2300" dirty="0"/>
              <a:t>Welke </a:t>
            </a:r>
            <a:r>
              <a:rPr lang="nl-NL" sz="2300" b="1" dirty="0"/>
              <a:t>lessen</a:t>
            </a:r>
            <a:r>
              <a:rPr lang="nl-NL" sz="2300" dirty="0"/>
              <a:t> kunnen getrokken worden?</a:t>
            </a:r>
          </a:p>
          <a:p>
            <a:pPr marL="742950" lvl="1" indent="-285750">
              <a:buFont typeface="Arial" panose="020B0604020202020204" pitchFamily="34" charset="0"/>
              <a:buChar char="•"/>
            </a:pPr>
            <a:r>
              <a:rPr lang="nl-NL" sz="2300" dirty="0"/>
              <a:t>Coderen, registreren; zie volgende dia: ‘nieuwe HIS release’</a:t>
            </a:r>
          </a:p>
          <a:p>
            <a:pPr marL="742950" lvl="1" indent="-285750">
              <a:buFont typeface="Arial" panose="020B0604020202020204" pitchFamily="34" charset="0"/>
              <a:buChar char="•"/>
            </a:pPr>
            <a:r>
              <a:rPr lang="nl-NL" sz="2300" dirty="0"/>
              <a:t>Informeren van apotheek en met name patiënten</a:t>
            </a:r>
          </a:p>
          <a:p>
            <a:pPr marL="742950" lvl="1" indent="-285750">
              <a:buFont typeface="Arial" panose="020B0604020202020204" pitchFamily="34" charset="0"/>
              <a:buChar char="•"/>
            </a:pPr>
            <a:r>
              <a:rPr lang="nl-NL" sz="2300" dirty="0"/>
              <a:t>Medicatie (voorschriften ondanks contra-indicatie)</a:t>
            </a:r>
          </a:p>
          <a:p>
            <a:pPr marL="285750" indent="-285750">
              <a:buFont typeface="Arial" panose="020B0604020202020204" pitchFamily="34" charset="0"/>
              <a:buChar char="•"/>
            </a:pPr>
            <a:endParaRPr lang="nl-NL" sz="2300" dirty="0"/>
          </a:p>
          <a:p>
            <a:pPr marL="285750" indent="-285750">
              <a:buFont typeface="Arial" panose="020B0604020202020204" pitchFamily="34" charset="0"/>
              <a:buChar char="•"/>
            </a:pPr>
            <a:r>
              <a:rPr lang="nl-NL" sz="2300" dirty="0"/>
              <a:t>Welke </a:t>
            </a:r>
            <a:r>
              <a:rPr lang="nl-NL" sz="2300" b="1" dirty="0"/>
              <a:t>verbeterdoelen</a:t>
            </a:r>
            <a:r>
              <a:rPr lang="nl-NL" sz="2300" dirty="0"/>
              <a:t> zijn er? (voor jezelf, je praktijk, de wijkgroep)</a:t>
            </a:r>
          </a:p>
          <a:p>
            <a:pPr marL="285750" indent="-285750">
              <a:buFont typeface="Arial" panose="020B0604020202020204" pitchFamily="34" charset="0"/>
              <a:buChar char="•"/>
            </a:pPr>
            <a:endParaRPr lang="nl-NL" sz="2300" dirty="0"/>
          </a:p>
          <a:p>
            <a:pPr marL="285750" indent="-285750">
              <a:buFont typeface="Arial" panose="020B0604020202020204" pitchFamily="34" charset="0"/>
              <a:buChar char="•"/>
            </a:pPr>
            <a:endParaRPr lang="nl-NL" sz="2300" dirty="0"/>
          </a:p>
          <a:p>
            <a:endParaRPr lang="nl-NL" dirty="0"/>
          </a:p>
        </p:txBody>
      </p:sp>
    </p:spTree>
    <p:extLst>
      <p:ext uri="{BB962C8B-B14F-4D97-AF65-F5344CB8AC3E}">
        <p14:creationId xmlns:p14="http://schemas.microsoft.com/office/powerpoint/2010/main" val="50487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Plan van aanpak - 1</a:t>
            </a:r>
          </a:p>
        </p:txBody>
      </p:sp>
      <p:sp>
        <p:nvSpPr>
          <p:cNvPr id="4" name="Rechthoek 3"/>
          <p:cNvSpPr/>
          <p:nvPr/>
        </p:nvSpPr>
        <p:spPr>
          <a:xfrm>
            <a:off x="796290" y="1768524"/>
            <a:ext cx="10610850" cy="2554545"/>
          </a:xfrm>
          <a:prstGeom prst="rect">
            <a:avLst/>
          </a:prstGeom>
        </p:spPr>
        <p:txBody>
          <a:bodyPr wrap="square">
            <a:spAutoFit/>
          </a:bodyPr>
          <a:lstStyle/>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marL="342900" indent="-342900">
              <a:buClr>
                <a:srgbClr val="009CB4"/>
              </a:buClr>
              <a:buFont typeface="Arial" panose="020B0604020202020204" pitchFamily="34" charset="0"/>
              <a:buChar char="•"/>
            </a:pPr>
            <a:endParaRPr lang="nl-NL" sz="2000" dirty="0"/>
          </a:p>
          <a:p>
            <a:endParaRPr lang="nl-NL" sz="2000" dirty="0"/>
          </a:p>
        </p:txBody>
      </p:sp>
      <p:sp>
        <p:nvSpPr>
          <p:cNvPr id="3" name="Tekstvak 2"/>
          <p:cNvSpPr txBox="1"/>
          <p:nvPr/>
        </p:nvSpPr>
        <p:spPr>
          <a:xfrm>
            <a:off x="796290" y="2031414"/>
            <a:ext cx="11010900" cy="3831818"/>
          </a:xfrm>
          <a:prstGeom prst="rect">
            <a:avLst/>
          </a:prstGeom>
          <a:noFill/>
        </p:spPr>
        <p:txBody>
          <a:bodyPr wrap="square" lIns="91440" tIns="45720" rIns="91440" bIns="45720" rtlCol="0" anchor="t">
            <a:spAutoFit/>
          </a:bodyPr>
          <a:lstStyle/>
          <a:p>
            <a:pPr marL="285750" indent="-285750">
              <a:buClr>
                <a:srgbClr val="009CB4"/>
              </a:buClr>
              <a:buFont typeface="Arial" panose="020B0604020202020204" pitchFamily="34" charset="0"/>
              <a:buChar char="•"/>
            </a:pPr>
            <a:r>
              <a:rPr lang="nl-NL" sz="2300" dirty="0"/>
              <a:t>Welke lessen kunnen getrokken worden?</a:t>
            </a:r>
          </a:p>
          <a:p>
            <a:pPr marL="285750" indent="-285750">
              <a:buClr>
                <a:srgbClr val="009CB4"/>
              </a:buClr>
              <a:buFont typeface="Arial" panose="020B0604020202020204" pitchFamily="34" charset="0"/>
              <a:buChar char="•"/>
            </a:pPr>
            <a:r>
              <a:rPr lang="nl-NL" sz="2300" dirty="0"/>
              <a:t>Welke verbeterdoelen zijn er? (voor jezelf, je praktijk, de wijkgroep)</a:t>
            </a:r>
          </a:p>
          <a:p>
            <a:pPr marL="285750" indent="-285750">
              <a:buClr>
                <a:srgbClr val="009CB4"/>
              </a:buClr>
              <a:buFont typeface="Arial" panose="020B0604020202020204" pitchFamily="34" charset="0"/>
              <a:buChar char="•"/>
            </a:pPr>
            <a:endParaRPr lang="nl-NL" sz="2300" dirty="0"/>
          </a:p>
          <a:p>
            <a:pPr marL="285750" indent="-285750">
              <a:buClr>
                <a:srgbClr val="009CB4"/>
              </a:buClr>
              <a:buFont typeface="Arial" panose="020B0604020202020204" pitchFamily="34" charset="0"/>
              <a:buChar char="•"/>
            </a:pPr>
            <a:endParaRPr lang="nl-NL" sz="2300" dirty="0"/>
          </a:p>
          <a:p>
            <a:pPr>
              <a:buClr>
                <a:srgbClr val="009CB4"/>
              </a:buClr>
            </a:pPr>
            <a:r>
              <a:rPr lang="nl-NL" sz="2300" b="1" dirty="0">
                <a:solidFill>
                  <a:srgbClr val="F07814"/>
                </a:solidFill>
                <a:sym typeface="Wingdings" panose="05000000000000000000" pitchFamily="2" charset="2"/>
              </a:rPr>
              <a:t> </a:t>
            </a:r>
            <a:r>
              <a:rPr lang="nl-NL" sz="2300" b="1" dirty="0"/>
              <a:t>Concretiseer goede voornemens bij deze verbeterdoelen</a:t>
            </a:r>
            <a:r>
              <a:rPr lang="nl-NL" sz="2300" dirty="0"/>
              <a:t>: </a:t>
            </a:r>
          </a:p>
          <a:p>
            <a:pPr>
              <a:buClr>
                <a:srgbClr val="009CB4"/>
              </a:buClr>
            </a:pPr>
            <a:r>
              <a:rPr lang="nl-NL" dirty="0"/>
              <a:t>Tip: Gebruik een verbeterplan format van de Spiegelaar werkwijze.</a:t>
            </a:r>
          </a:p>
          <a:p>
            <a:pPr>
              <a:buClr>
                <a:srgbClr val="009CB4"/>
              </a:buClr>
            </a:pPr>
            <a:endParaRPr lang="nl-NL" i="1" dirty="0"/>
          </a:p>
          <a:p>
            <a:pPr marL="285750" indent="-285750">
              <a:buClr>
                <a:srgbClr val="009CB4"/>
              </a:buClr>
              <a:buFont typeface="Arial" panose="020B0604020202020204" pitchFamily="34" charset="0"/>
              <a:buChar char="•"/>
            </a:pPr>
            <a:endParaRPr lang="nl-NL" sz="2300" dirty="0"/>
          </a:p>
          <a:p>
            <a:pPr marL="285750" indent="-285750">
              <a:buClr>
                <a:srgbClr val="009CB4"/>
              </a:buClr>
              <a:buFont typeface="Arial" panose="020B0604020202020204" pitchFamily="34" charset="0"/>
              <a:buChar char="•"/>
            </a:pPr>
            <a:r>
              <a:rPr lang="nl-NL" sz="2300" dirty="0"/>
              <a:t>Plan evaluatiemomenten in en een nameting </a:t>
            </a:r>
          </a:p>
          <a:p>
            <a:pPr marL="285750" indent="-285750">
              <a:buClr>
                <a:srgbClr val="009CB4"/>
              </a:buClr>
              <a:buFont typeface="Arial" panose="020B0604020202020204" pitchFamily="34" charset="0"/>
              <a:buChar char="•"/>
            </a:pPr>
            <a:endParaRPr lang="nl-NL" sz="2300" dirty="0"/>
          </a:p>
          <a:p>
            <a:pPr marL="285750" indent="-285750">
              <a:buFont typeface="Arial" panose="020B0604020202020204" pitchFamily="34" charset="0"/>
              <a:buChar char="•"/>
            </a:pPr>
            <a:endParaRPr lang="nl-NL" sz="2300" dirty="0"/>
          </a:p>
        </p:txBody>
      </p:sp>
    </p:spTree>
    <p:extLst>
      <p:ext uri="{BB962C8B-B14F-4D97-AF65-F5344CB8AC3E}">
        <p14:creationId xmlns:p14="http://schemas.microsoft.com/office/powerpoint/2010/main" val="317683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711200" y="786064"/>
            <a:ext cx="10727944" cy="641684"/>
          </a:xfrm>
        </p:spPr>
        <p:txBody>
          <a:bodyPr/>
          <a:lstStyle/>
          <a:p>
            <a:r>
              <a:rPr lang="nl-NL" dirty="0"/>
              <a:t>Annex 1: Details HIS-data</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07480" y="1427748"/>
            <a:ext cx="10744200" cy="4954002"/>
          </a:xfrm>
        </p:spPr>
        <p:txBody>
          <a:bodyPr lIns="91440" tIns="45720" rIns="91440" bIns="45720" anchor="t"/>
          <a:lstStyle/>
          <a:p>
            <a:r>
              <a:rPr lang="nl-NL" sz="1400" b="1" dirty="0">
                <a:solidFill>
                  <a:srgbClr val="E89E00"/>
                </a:solidFill>
                <a:ea typeface="+mj-ea"/>
                <a:cs typeface="+mj-cs"/>
              </a:rPr>
              <a:t>Bron:</a:t>
            </a:r>
            <a:r>
              <a:rPr lang="nl-NL" sz="1400" dirty="0"/>
              <a:t> … database,   periode DATUM t/m DATUM </a:t>
            </a:r>
            <a:endParaRPr lang="en-US" dirty="0">
              <a:solidFill>
                <a:srgbClr val="000000"/>
              </a:solidFill>
            </a:endParaRPr>
          </a:p>
          <a:p>
            <a:r>
              <a:rPr lang="nl-NL" sz="1400" b="1" dirty="0">
                <a:solidFill>
                  <a:srgbClr val="E89E00"/>
                </a:solidFill>
              </a:rPr>
              <a:t>Patiënten selectie:</a:t>
            </a:r>
            <a:r>
              <a:rPr lang="nl-NL" sz="1400" dirty="0"/>
              <a:t> </a:t>
            </a:r>
            <a:endParaRPr lang="en-US"/>
          </a:p>
          <a:p>
            <a:r>
              <a:rPr lang="nl-NL" sz="1400" b="1" dirty="0">
                <a:solidFill>
                  <a:srgbClr val="00373E"/>
                </a:solidFill>
                <a:ea typeface="+mj-ea"/>
                <a:cs typeface="+mj-cs"/>
              </a:rPr>
              <a:t>Alleen vaste patiënten </a:t>
            </a:r>
            <a:r>
              <a:rPr lang="nl-NL" sz="1400" b="1" dirty="0">
                <a:solidFill>
                  <a:srgbClr val="00373E"/>
                </a:solidFill>
              </a:rPr>
              <a:t>(categorie ‘v </a:t>
            </a:r>
            <a:r>
              <a:rPr lang="nl-NL" sz="1400" dirty="0"/>
              <a:t>vaste patiënt</a:t>
            </a:r>
            <a:r>
              <a:rPr lang="nl-NL" sz="1400" b="1" dirty="0">
                <a:solidFill>
                  <a:srgbClr val="00373E"/>
                </a:solidFill>
              </a:rPr>
              <a:t>’ of ‘q onbekend’ of categorie niet ingevuld); </a:t>
            </a:r>
            <a:r>
              <a:rPr lang="nl-NL" sz="1400" b="1" dirty="0">
                <a:solidFill>
                  <a:srgbClr val="00373E"/>
                </a:solidFill>
                <a:ea typeface="+mj-ea"/>
                <a:cs typeface="+mj-cs"/>
              </a:rPr>
              <a:t>ingeschreven op DATUM</a:t>
            </a:r>
            <a:endParaRPr lang="nl-NL" sz="1400" b="1" dirty="0">
              <a:solidFill>
                <a:srgbClr val="FF0000"/>
              </a:solidFill>
              <a:ea typeface="+mj-ea"/>
              <a:cs typeface="+mj-cs"/>
            </a:endParaRPr>
          </a:p>
          <a:p>
            <a:r>
              <a:rPr lang="nl-NL" sz="1400" b="1" dirty="0">
                <a:solidFill>
                  <a:srgbClr val="00373E"/>
                </a:solidFill>
                <a:ea typeface="+mj-ea"/>
                <a:cs typeface="+mj-cs"/>
              </a:rPr>
              <a:t>Alle leeftijden</a:t>
            </a:r>
          </a:p>
          <a:p>
            <a:r>
              <a:rPr lang="nl-NL" sz="1400" b="1" dirty="0">
                <a:solidFill>
                  <a:srgbClr val="00373E"/>
                </a:solidFill>
                <a:ea typeface="+mj-ea"/>
                <a:cs typeface="+mj-cs"/>
              </a:rPr>
              <a:t>Minstens één meting eGFR &lt; 60 in afgelopen 5 jaar en/of ICPC U99.01 en/of contra-indicatie verminderde nierfunctie.</a:t>
            </a:r>
          </a:p>
          <a:p>
            <a:r>
              <a:rPr lang="nl-NL" sz="1400" b="1" dirty="0" err="1">
                <a:solidFill>
                  <a:srgbClr val="E89E00"/>
                </a:solidFill>
              </a:rPr>
              <a:t>eGFR</a:t>
            </a:r>
            <a:r>
              <a:rPr lang="nl-NL" sz="1400" b="1" dirty="0">
                <a:solidFill>
                  <a:srgbClr val="E89E00"/>
                </a:solidFill>
              </a:rPr>
              <a:t> meting</a:t>
            </a:r>
            <a:r>
              <a:rPr lang="nl-NL" sz="1400" dirty="0"/>
              <a:t> </a:t>
            </a:r>
          </a:p>
          <a:p>
            <a:r>
              <a:rPr lang="nl-NL" sz="1400" dirty="0"/>
              <a:t>NHG Bepalingen codes: </a:t>
            </a:r>
            <a:r>
              <a:rPr lang="nl-NL" sz="1400" dirty="0" err="1"/>
              <a:t>NHGnr</a:t>
            </a:r>
            <a:r>
              <a:rPr lang="nl-NL" sz="1400" dirty="0"/>
              <a:t>. 1919 (</a:t>
            </a:r>
            <a:r>
              <a:rPr lang="nl-NL" sz="1400" dirty="0" err="1"/>
              <a:t>eGFR</a:t>
            </a:r>
            <a:r>
              <a:rPr lang="nl-NL" sz="1400" dirty="0"/>
              <a:t> volgens MDRD formule), </a:t>
            </a:r>
            <a:r>
              <a:rPr lang="nl-NL" sz="1400" dirty="0" err="1"/>
              <a:t>NHGnr</a:t>
            </a:r>
            <a:r>
              <a:rPr lang="nl-NL" sz="1400" dirty="0"/>
              <a:t>. 3583 (</a:t>
            </a:r>
            <a:r>
              <a:rPr lang="nl-NL" sz="1400" dirty="0" err="1"/>
              <a:t>eGFR</a:t>
            </a:r>
            <a:r>
              <a:rPr lang="nl-NL" sz="1400" dirty="0"/>
              <a:t> volgens CKD-EPI formule), </a:t>
            </a:r>
            <a:r>
              <a:rPr lang="nl-NL" sz="1400" dirty="0" err="1"/>
              <a:t>NHGnr</a:t>
            </a:r>
            <a:r>
              <a:rPr lang="nl-NL" sz="1400" dirty="0"/>
              <a:t>. 3740 (</a:t>
            </a:r>
            <a:r>
              <a:rPr lang="nl-NL" sz="1400" dirty="0" err="1"/>
              <a:t>eGFR</a:t>
            </a:r>
            <a:r>
              <a:rPr lang="nl-NL" sz="1400" dirty="0"/>
              <a:t> volgens MDRD POC-test), </a:t>
            </a:r>
            <a:r>
              <a:rPr lang="nl-NL" sz="1400" dirty="0" err="1"/>
              <a:t>NHGnr</a:t>
            </a:r>
            <a:r>
              <a:rPr lang="nl-NL" sz="1400" dirty="0"/>
              <a:t>. 3741 (</a:t>
            </a:r>
            <a:r>
              <a:rPr lang="nl-NL" sz="1400" dirty="0" err="1"/>
              <a:t>eGFR</a:t>
            </a:r>
            <a:r>
              <a:rPr lang="nl-NL" sz="1400" dirty="0"/>
              <a:t> volgens CKD-EPI POC formule) </a:t>
            </a:r>
          </a:p>
          <a:p>
            <a:r>
              <a:rPr lang="nl-NL" sz="1400" dirty="0"/>
              <a:t>In periode DATUM t/m DATUM</a:t>
            </a:r>
          </a:p>
          <a:p>
            <a:r>
              <a:rPr lang="nl-NL" sz="1400" dirty="0"/>
              <a:t>Bij meerdere </a:t>
            </a:r>
            <a:r>
              <a:rPr lang="nl-NL" sz="1400" dirty="0" err="1"/>
              <a:t>eGFR</a:t>
            </a:r>
            <a:r>
              <a:rPr lang="nl-NL" sz="1400" dirty="0"/>
              <a:t> metingen per patiënt op een dag, is uitgegaan van de laagste waarde </a:t>
            </a:r>
          </a:p>
          <a:p>
            <a:r>
              <a:rPr lang="nl-NL" sz="1400" dirty="0">
                <a:solidFill>
                  <a:srgbClr val="E89E00"/>
                </a:solidFill>
              </a:rPr>
              <a:t>Episode U99.01</a:t>
            </a:r>
          </a:p>
          <a:p>
            <a:r>
              <a:rPr lang="nl-NL" sz="1400" dirty="0"/>
              <a:t>Met ICPC code U99.01 en startdatum voor …. </a:t>
            </a:r>
          </a:p>
          <a:p>
            <a:r>
              <a:rPr lang="nl-NL" sz="1400" dirty="0">
                <a:solidFill>
                  <a:srgbClr val="E89E00"/>
                </a:solidFill>
              </a:rPr>
              <a:t>Contra-indicatie</a:t>
            </a:r>
          </a:p>
          <a:p>
            <a:r>
              <a:rPr lang="nl-NL" sz="1400" dirty="0"/>
              <a:t>CI code 137 en/of omschrijving “Verminderde nierfunctie”	</a:t>
            </a:r>
          </a:p>
          <a:p>
            <a:endParaRPr lang="nl-NL" sz="1400" dirty="0"/>
          </a:p>
          <a:p>
            <a:endParaRPr lang="nl-NL" sz="1400" dirty="0"/>
          </a:p>
        </p:txBody>
      </p:sp>
    </p:spTree>
    <p:extLst>
      <p:ext uri="{BB962C8B-B14F-4D97-AF65-F5344CB8AC3E}">
        <p14:creationId xmlns:p14="http://schemas.microsoft.com/office/powerpoint/2010/main" val="29373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944" y="80588"/>
            <a:ext cx="10766044" cy="1325563"/>
          </a:xfrm>
        </p:spPr>
        <p:txBody>
          <a:bodyPr/>
          <a:lstStyle/>
          <a:p>
            <a:r>
              <a:rPr lang="nl-NL" dirty="0"/>
              <a:t>Waarom nierfunctie - 	 medicatiebewaking?</a:t>
            </a:r>
          </a:p>
        </p:txBody>
      </p:sp>
      <p:sp>
        <p:nvSpPr>
          <p:cNvPr id="3" name="Tijdelijke aanduiding voor inhoud 2"/>
          <p:cNvSpPr>
            <a:spLocks noGrp="1"/>
          </p:cNvSpPr>
          <p:nvPr>
            <p:ph sz="half" idx="2"/>
          </p:nvPr>
        </p:nvSpPr>
        <p:spPr>
          <a:xfrm>
            <a:off x="777554" y="1406151"/>
            <a:ext cx="10766044" cy="4884480"/>
          </a:xfrm>
        </p:spPr>
        <p:txBody>
          <a:bodyPr/>
          <a:lstStyle/>
          <a:p>
            <a:r>
              <a:rPr lang="nl-NL" dirty="0"/>
              <a:t>Wijziging NHG standaard: </a:t>
            </a:r>
          </a:p>
          <a:p>
            <a:pPr lvl="1"/>
            <a:r>
              <a:rPr lang="nl-NL" dirty="0"/>
              <a:t>Uitgebreider adviezen over medicatiebewaking en het voorkómen van acute </a:t>
            </a:r>
            <a:r>
              <a:rPr lang="nl-NL" dirty="0" err="1"/>
              <a:t>nierschade</a:t>
            </a:r>
            <a:r>
              <a:rPr lang="nl-NL" dirty="0"/>
              <a:t> bij dreigende dehydratie.</a:t>
            </a:r>
          </a:p>
          <a:p>
            <a:endParaRPr lang="nl-NL" dirty="0"/>
          </a:p>
          <a:p>
            <a:r>
              <a:rPr lang="nl-NL" dirty="0"/>
              <a:t>Bij patiënten met verminderde nierfunctie:</a:t>
            </a:r>
          </a:p>
          <a:p>
            <a:pPr lvl="1"/>
            <a:r>
              <a:rPr lang="nl-NL" dirty="0"/>
              <a:t>Minder geneesmiddel nodig (aangepaste dosis of interval)</a:t>
            </a:r>
          </a:p>
          <a:p>
            <a:pPr lvl="1"/>
            <a:r>
              <a:rPr lang="nl-NL" dirty="0"/>
              <a:t>Contra-indicatie: nefrotoxische middelen met risico acute </a:t>
            </a:r>
            <a:r>
              <a:rPr lang="nl-NL" dirty="0" err="1"/>
              <a:t>nierschade</a:t>
            </a:r>
            <a:r>
              <a:rPr lang="nl-NL" dirty="0"/>
              <a:t> </a:t>
            </a:r>
          </a:p>
          <a:p>
            <a:pPr marL="0" indent="0">
              <a:buNone/>
            </a:pPr>
            <a:endParaRPr lang="nl-NL" dirty="0"/>
          </a:p>
        </p:txBody>
      </p:sp>
      <p:sp>
        <p:nvSpPr>
          <p:cNvPr id="4" name="Tekstvak 3"/>
          <p:cNvSpPr txBox="1"/>
          <p:nvPr/>
        </p:nvSpPr>
        <p:spPr>
          <a:xfrm>
            <a:off x="6246564" y="6381750"/>
            <a:ext cx="5945436" cy="276999"/>
          </a:xfrm>
          <a:prstGeom prst="rect">
            <a:avLst/>
          </a:prstGeom>
          <a:noFill/>
        </p:spPr>
        <p:txBody>
          <a:bodyPr wrap="square" rtlCol="0">
            <a:spAutoFit/>
          </a:bodyPr>
          <a:lstStyle/>
          <a:p>
            <a:r>
              <a:rPr lang="nl-NL" sz="1200" dirty="0"/>
              <a:t>Bron: H&amp;W april 2019;50-60. NHG Standaard Chronische </a:t>
            </a:r>
            <a:r>
              <a:rPr lang="nl-NL" sz="1200" dirty="0" err="1"/>
              <a:t>nierschade</a:t>
            </a:r>
            <a:endParaRPr lang="nl-NL" sz="1200" dirty="0"/>
          </a:p>
        </p:txBody>
      </p:sp>
    </p:spTree>
    <p:extLst>
      <p:ext uri="{BB962C8B-B14F-4D97-AF65-F5344CB8AC3E}">
        <p14:creationId xmlns:p14="http://schemas.microsoft.com/office/powerpoint/2010/main" val="285700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14645"/>
            <a:ext cx="9765654" cy="590931"/>
          </a:xfrm>
        </p:spPr>
        <p:txBody>
          <a:bodyPr/>
          <a:lstStyle/>
          <a:p>
            <a:r>
              <a:rPr lang="it-IT" sz="3600" dirty="0"/>
              <a:t>Uitgangspunten (NHG)</a:t>
            </a:r>
          </a:p>
        </p:txBody>
      </p:sp>
      <p:sp>
        <p:nvSpPr>
          <p:cNvPr id="3" name="Rechthoek 2"/>
          <p:cNvSpPr/>
          <p:nvPr/>
        </p:nvSpPr>
        <p:spPr>
          <a:xfrm>
            <a:off x="840828" y="1443841"/>
            <a:ext cx="10258096" cy="3867725"/>
          </a:xfrm>
          <a:prstGeom prst="rect">
            <a:avLst/>
          </a:prstGeom>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300" noProof="0" dirty="0">
                <a:solidFill>
                  <a:prstClr val="black"/>
                </a:solidFill>
                <a:latin typeface="Trebuchet MS"/>
              </a:rPr>
              <a:t>Chronische nierschade bij minstens 3 maanden:</a:t>
            </a:r>
            <a:endParaRPr lang="nl-NL" sz="2300" dirty="0">
              <a:solidFill>
                <a:prstClr val="black"/>
              </a:solidFill>
              <a:latin typeface="Trebuchet MS"/>
            </a:endParaRPr>
          </a:p>
          <a:p>
            <a:pPr marL="1257300" lvl="2" indent="-342900">
              <a:buFont typeface="Arial" panose="020B0604020202020204" pitchFamily="34" charset="0"/>
              <a:buChar char="•"/>
              <a:defRPr/>
            </a:pPr>
            <a:r>
              <a:rPr lang="nl-NL" sz="2300" noProof="0" dirty="0">
                <a:solidFill>
                  <a:prstClr val="black"/>
                </a:solidFill>
                <a:latin typeface="Trebuchet MS"/>
              </a:rPr>
              <a:t>verminderde nierfunctie (verlaging </a:t>
            </a:r>
            <a:r>
              <a:rPr lang="nl-NL" sz="2300" noProof="0" dirty="0" err="1">
                <a:solidFill>
                  <a:prstClr val="black"/>
                </a:solidFill>
                <a:latin typeface="Trebuchet MS"/>
              </a:rPr>
              <a:t>eGFR</a:t>
            </a:r>
            <a:r>
              <a:rPr lang="nl-NL" sz="2300" noProof="0" dirty="0">
                <a:solidFill>
                  <a:prstClr val="black"/>
                </a:solidFill>
                <a:latin typeface="Trebuchet MS"/>
              </a:rPr>
              <a:t>) en/of </a:t>
            </a:r>
          </a:p>
          <a:p>
            <a:pPr marL="1257300" lvl="2" indent="-342900">
              <a:buFont typeface="Arial" panose="020B0604020202020204" pitchFamily="34" charset="0"/>
              <a:buChar char="•"/>
              <a:defRPr/>
            </a:pPr>
            <a:r>
              <a:rPr lang="nl-NL" sz="2300" noProof="0" dirty="0">
                <a:solidFill>
                  <a:prstClr val="black"/>
                </a:solidFill>
                <a:latin typeface="Trebuchet MS"/>
              </a:rPr>
              <a:t>verhoogde </a:t>
            </a:r>
            <a:r>
              <a:rPr lang="nl-NL" sz="2300" noProof="0" dirty="0" err="1">
                <a:solidFill>
                  <a:prstClr val="black"/>
                </a:solidFill>
                <a:latin typeface="Trebuchet MS"/>
              </a:rPr>
              <a:t>albuminurie</a:t>
            </a:r>
            <a:r>
              <a:rPr lang="nl-NL" sz="2300" noProof="0" dirty="0">
                <a:solidFill>
                  <a:prstClr val="black"/>
                </a:solidFill>
                <a:latin typeface="Trebuchet MS"/>
              </a:rPr>
              <a:t> en/of </a:t>
            </a:r>
          </a:p>
          <a:p>
            <a:pPr marL="1257300" lvl="2" indent="-342900">
              <a:buFont typeface="Arial" panose="020B0604020202020204" pitchFamily="34" charset="0"/>
              <a:buChar char="•"/>
              <a:defRPr/>
            </a:pPr>
            <a:r>
              <a:rPr lang="nl-NL" sz="2300" noProof="0" dirty="0">
                <a:solidFill>
                  <a:prstClr val="black"/>
                </a:solidFill>
                <a:latin typeface="Trebuchet MS"/>
              </a:rPr>
              <a:t>specifieke </a:t>
            </a:r>
            <a:r>
              <a:rPr lang="nl-NL" sz="2300" noProof="0" dirty="0" err="1">
                <a:solidFill>
                  <a:prstClr val="black"/>
                </a:solidFill>
                <a:latin typeface="Trebuchet MS"/>
              </a:rPr>
              <a:t>sedimentsafwijkingen</a:t>
            </a:r>
            <a:endParaRPr lang="nl-NL" sz="2300" noProof="0" dirty="0">
              <a:solidFill>
                <a:prstClr val="black"/>
              </a:solidFill>
              <a:latin typeface="Trebuchet MS"/>
            </a:endParaRPr>
          </a:p>
          <a:p>
            <a:pPr marR="0" lvl="0" algn="l" defTabSz="914400" rtl="0" eaLnBrk="1" fontAlgn="auto" latinLnBrk="0" hangingPunct="1">
              <a:lnSpc>
                <a:spcPct val="100000"/>
              </a:lnSpc>
              <a:spcBef>
                <a:spcPts val="0"/>
              </a:spcBef>
              <a:spcAft>
                <a:spcPts val="0"/>
              </a:spcAft>
              <a:buClrTx/>
              <a:buSzTx/>
              <a:tabLst/>
              <a:defRPr/>
            </a:pPr>
            <a:endParaRPr lang="nl-NL" sz="2300" noProof="0" dirty="0">
              <a:solidFill>
                <a:prstClr val="black"/>
              </a:solidFill>
              <a:latin typeface="Trebuchet M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300" dirty="0">
                <a:latin typeface="Trebuchet MS"/>
              </a:rPr>
              <a:t>M</a:t>
            </a:r>
            <a:r>
              <a:rPr lang="nl-NL" sz="2300" noProof="0" dirty="0">
                <a:latin typeface="Trebuchet MS"/>
              </a:rPr>
              <a:t>edicatiebewaking: in het bijzonder verminderde nierfunctie van belang </a:t>
            </a:r>
            <a:r>
              <a:rPr lang="nl-NL" sz="2300" b="1" noProof="0" dirty="0">
                <a:latin typeface="Trebuchet MS"/>
                <a:sym typeface="Wingdings" panose="05000000000000000000" pitchFamily="2" charset="2"/>
              </a:rPr>
              <a:t> focus tijdens deze bijeenkomst</a:t>
            </a:r>
            <a:endParaRPr lang="nl-NL" sz="2300" b="1" noProof="0" dirty="0">
              <a:latin typeface="Trebuchet M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2300" dirty="0">
              <a:solidFill>
                <a:prstClr val="black"/>
              </a:solidFill>
              <a:latin typeface="Trebuchet MS"/>
            </a:endParaRPr>
          </a:p>
          <a:p>
            <a:pPr marL="342900" indent="-342900">
              <a:buFont typeface="Arial" panose="020B0604020202020204" pitchFamily="34" charset="0"/>
              <a:buChar char="•"/>
              <a:defRPr/>
            </a:pPr>
            <a:r>
              <a:rPr lang="nl-NL" sz="2300" dirty="0"/>
              <a:t>Verminderde nierfunctie (U99.01): </a:t>
            </a:r>
            <a:r>
              <a:rPr lang="nl-NL" sz="2300" dirty="0" err="1"/>
              <a:t>eGFR</a:t>
            </a:r>
            <a:r>
              <a:rPr lang="nl-NL" sz="2300" dirty="0"/>
              <a:t> &lt; 60 ml/min/1.73m</a:t>
            </a:r>
            <a:r>
              <a:rPr lang="nl-NL" sz="2300" baseline="30000" dirty="0"/>
              <a:t>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2300" noProof="0" dirty="0">
              <a:solidFill>
                <a:prstClr val="black"/>
              </a:solidFill>
              <a:latin typeface="Trebuchet MS"/>
            </a:endParaRPr>
          </a:p>
          <a:p>
            <a:pPr lvl="1">
              <a:defRPr/>
            </a:pPr>
            <a:endParaRPr lang="nl-NL" sz="2300" baseline="30000" noProof="0" dirty="0">
              <a:solidFill>
                <a:prstClr val="black"/>
              </a:solidFill>
              <a:latin typeface="Trebuchet MS"/>
            </a:endParaRPr>
          </a:p>
        </p:txBody>
      </p:sp>
    </p:spTree>
    <p:extLst>
      <p:ext uri="{BB962C8B-B14F-4D97-AF65-F5344CB8AC3E}">
        <p14:creationId xmlns:p14="http://schemas.microsoft.com/office/powerpoint/2010/main" val="200234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49518"/>
            <a:ext cx="9765654" cy="646331"/>
          </a:xfrm>
        </p:spPr>
        <p:txBody>
          <a:bodyPr/>
          <a:lstStyle/>
          <a:p>
            <a:r>
              <a:rPr lang="it-IT" dirty="0"/>
              <a:t>Spiegelinformatie</a:t>
            </a:r>
          </a:p>
        </p:txBody>
      </p:sp>
      <p:sp>
        <p:nvSpPr>
          <p:cNvPr id="3" name="Rechthoek 2"/>
          <p:cNvSpPr/>
          <p:nvPr/>
        </p:nvSpPr>
        <p:spPr>
          <a:xfrm>
            <a:off x="711200" y="1462314"/>
            <a:ext cx="10258096" cy="4339650"/>
          </a:xfrm>
          <a:prstGeom prst="rect">
            <a:avLst/>
          </a:prstGeom>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1" i="0" u="none" strike="noStrike" kern="1200" cap="none" spc="0" normalizeH="0" baseline="0" noProof="0" dirty="0">
                <a:ln>
                  <a:noFill/>
                </a:ln>
                <a:solidFill>
                  <a:prstClr val="black"/>
                </a:solidFill>
                <a:effectLst/>
                <a:uLnTx/>
                <a:uFillTx/>
                <a:latin typeface="Trebuchet MS"/>
              </a:rPr>
              <a:t>Online enquête resultaten:</a:t>
            </a:r>
            <a:endParaRPr kumimoji="0" lang="nl-NL" sz="2300" b="0" i="0" u="none" strike="noStrike" kern="1200" cap="none" spc="0" normalizeH="0" baseline="0" noProof="0" dirty="0">
              <a:ln>
                <a:noFill/>
              </a:ln>
              <a:solidFill>
                <a:prstClr val="black"/>
              </a:solidFill>
              <a:effectLst/>
              <a:uLnTx/>
              <a:uFillTx/>
              <a:latin typeface="Trebuchet M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Trebuchet MS"/>
              </a:rPr>
              <a:t>Ingevuld door </a:t>
            </a:r>
            <a:r>
              <a:rPr lang="nl-NL" sz="2300" dirty="0">
                <a:solidFill>
                  <a:prstClr val="black"/>
                </a:solidFill>
                <a:latin typeface="Trebuchet MS"/>
              </a:rPr>
              <a:t>X</a:t>
            </a:r>
            <a:r>
              <a:rPr kumimoji="0" lang="nl-NL" sz="2300" b="0" i="0" u="none" strike="noStrike" kern="1200" cap="none" spc="0" normalizeH="0" baseline="0" noProof="0" dirty="0">
                <a:ln>
                  <a:noFill/>
                </a:ln>
                <a:solidFill>
                  <a:srgbClr val="FF0000"/>
                </a:solidFill>
                <a:effectLst/>
                <a:uLnTx/>
                <a:uFillTx/>
                <a:latin typeface="Trebuchet MS"/>
              </a:rPr>
              <a:t> </a:t>
            </a:r>
            <a:r>
              <a:rPr kumimoji="0" lang="nl-NL" sz="2300" b="0" i="0" u="none" strike="noStrike" kern="1200" cap="none" spc="0" normalizeH="0" baseline="0" noProof="0" dirty="0">
                <a:ln>
                  <a:noFill/>
                </a:ln>
                <a:solidFill>
                  <a:prstClr val="black"/>
                </a:solidFill>
                <a:effectLst/>
                <a:uLnTx/>
                <a:uFillTx/>
                <a:latin typeface="Trebuchet MS"/>
              </a:rPr>
              <a:t>huisartsen van de wijkgroep </a:t>
            </a:r>
            <a:r>
              <a:rPr lang="nl-NL" sz="2300" dirty="0">
                <a:solidFill>
                  <a:prstClr val="black"/>
                </a:solidFill>
                <a:latin typeface="Trebuchet MS"/>
              </a:rPr>
              <a:t>X</a:t>
            </a:r>
            <a:r>
              <a:rPr kumimoji="0" lang="nl-NL" sz="1200" b="0" i="0" u="none" strike="noStrike" kern="1200" cap="none" spc="0" normalizeH="0" baseline="0" noProof="0" dirty="0">
                <a:ln>
                  <a:noFill/>
                </a:ln>
                <a:solidFill>
                  <a:prstClr val="black"/>
                </a:solidFill>
                <a:effectLst/>
                <a:uLnTx/>
                <a:uFillTx/>
                <a:latin typeface="Trebuchet MS"/>
              </a:rPr>
              <a:t>	</a:t>
            </a:r>
          </a:p>
          <a:p>
            <a:pPr marL="742950" lvl="1" indent="-285750">
              <a:buFont typeface="Arial" panose="020B0604020202020204" pitchFamily="34" charset="0"/>
              <a:buChar char="•"/>
              <a:defRPr/>
            </a:pPr>
            <a:r>
              <a:rPr kumimoji="0" lang="nl-NL" sz="2300" b="0" i="0" u="none" strike="noStrike" kern="1200" cap="none" spc="0" normalizeH="0" baseline="0" noProof="0" dirty="0">
                <a:ln>
                  <a:noFill/>
                </a:ln>
                <a:effectLst/>
                <a:uLnTx/>
                <a:uFillTx/>
                <a:latin typeface="Trebuchet MS"/>
              </a:rPr>
              <a:t>Invultijd: gemiddeld iets meer dan</a:t>
            </a:r>
            <a:r>
              <a:rPr lang="nl-NL" sz="2300" dirty="0">
                <a:latin typeface="Trebuchet MS"/>
              </a:rPr>
              <a:t> X</a:t>
            </a:r>
            <a:r>
              <a:rPr kumimoji="0" lang="nl-NL" sz="2300" b="0" i="0" u="none" strike="noStrike" kern="1200" cap="none" spc="0" normalizeH="0" noProof="0" dirty="0">
                <a:ln>
                  <a:noFill/>
                </a:ln>
                <a:effectLst/>
                <a:uLnTx/>
                <a:uFillTx/>
                <a:latin typeface="Trebuchet MS"/>
              </a:rPr>
              <a:t> minuten</a:t>
            </a:r>
            <a:r>
              <a:rPr lang="nl-NL" sz="2300" dirty="0">
                <a:latin typeface="Trebuchet MS"/>
              </a:rPr>
              <a:t> </a:t>
            </a:r>
            <a:endParaRPr lang="nl-NL" sz="2300" b="0" i="0" u="none" strike="noStrike" kern="1200" cap="none" spc="0" normalizeH="0" baseline="0" noProof="0" dirty="0">
              <a:ln>
                <a:noFill/>
              </a:ln>
              <a:effectLst/>
              <a:uLnTx/>
              <a:uFillTx/>
              <a:latin typeface="Trebuchet MS"/>
            </a:endParaRPr>
          </a:p>
          <a:p>
            <a:pPr marR="0" lvl="1" algn="l" defTabSz="914400" rtl="0" eaLnBrk="1" fontAlgn="auto" latinLnBrk="0" hangingPunct="1">
              <a:lnSpc>
                <a:spcPct val="100000"/>
              </a:lnSpc>
              <a:spcBef>
                <a:spcPts val="0"/>
              </a:spcBef>
              <a:spcAft>
                <a:spcPts val="0"/>
              </a:spcAft>
              <a:buClrTx/>
              <a:buSzTx/>
              <a:tabLst/>
              <a:defRPr/>
            </a:pPr>
            <a:endParaRPr kumimoji="0" lang="nl-NL" sz="2300" b="0" i="0" u="none" strike="noStrike" kern="1200" cap="none" spc="0" normalizeH="0" baseline="0" noProof="0" dirty="0">
              <a:ln>
                <a:noFill/>
              </a:ln>
              <a:solidFill>
                <a:prstClr val="black"/>
              </a:solidFill>
              <a:effectLst/>
              <a:uLnTx/>
              <a:uFillTx/>
              <a:latin typeface="Trebuchet M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300" b="1" i="0" u="none" strike="noStrike" kern="1200" cap="none" spc="0" normalizeH="0" baseline="0" noProof="0" dirty="0">
                <a:ln>
                  <a:noFill/>
                </a:ln>
                <a:effectLst/>
                <a:uLnTx/>
                <a:uFillTx/>
                <a:latin typeface="Trebuchet MS"/>
              </a:rPr>
              <a:t>HIS-cijfers </a:t>
            </a:r>
            <a:r>
              <a:rPr kumimoji="0" lang="nl-NL" sz="2300" i="0" u="none" strike="noStrike" kern="1200" cap="none" spc="0" normalizeH="0" baseline="0" noProof="0" dirty="0">
                <a:ln>
                  <a:noFill/>
                </a:ln>
                <a:effectLst/>
                <a:uLnTx/>
                <a:uFillTx/>
                <a:latin typeface="Trebuchet MS"/>
              </a:rPr>
              <a:t>(details</a:t>
            </a:r>
            <a:r>
              <a:rPr kumimoji="0" lang="nl-NL" sz="2300" i="0" u="none" strike="noStrike" kern="1200" cap="none" spc="0" normalizeH="0" noProof="0" dirty="0">
                <a:ln>
                  <a:noFill/>
                </a:ln>
                <a:effectLst/>
                <a:uLnTx/>
                <a:uFillTx/>
                <a:latin typeface="Trebuchet MS"/>
              </a:rPr>
              <a:t> in </a:t>
            </a:r>
            <a:r>
              <a:rPr lang="nl-NL" sz="2300" dirty="0">
                <a:latin typeface="Trebuchet MS"/>
              </a:rPr>
              <a:t>A</a:t>
            </a:r>
            <a:r>
              <a:rPr kumimoji="0" lang="nl-NL" sz="2300" i="0" u="none" strike="noStrike" kern="1200" cap="none" spc="0" normalizeH="0" noProof="0" dirty="0">
                <a:ln>
                  <a:noFill/>
                </a:ln>
                <a:effectLst/>
                <a:uLnTx/>
                <a:uFillTx/>
                <a:latin typeface="Trebuchet MS"/>
              </a:rPr>
              <a:t>nne</a:t>
            </a:r>
            <a:r>
              <a:rPr lang="nl-NL" sz="2300" dirty="0">
                <a:latin typeface="Trebuchet MS"/>
              </a:rPr>
              <a:t>x 1, laatste dia):</a:t>
            </a:r>
            <a:endParaRPr kumimoji="0" lang="nl-NL" sz="2300" i="0" u="none" strike="noStrike" kern="1200" cap="none" spc="0" normalizeH="0" baseline="0" noProof="0" dirty="0">
              <a:ln>
                <a:noFill/>
              </a:ln>
              <a:effectLst/>
              <a:uLnTx/>
              <a:uFillTx/>
              <a:latin typeface="Trebuchet MS"/>
            </a:endParaRPr>
          </a:p>
          <a:p>
            <a:pPr marL="742950" lvl="1" indent="-285750">
              <a:buFont typeface="Arial" panose="020B0604020202020204" pitchFamily="34" charset="0"/>
              <a:buChar char="•"/>
              <a:defRPr/>
            </a:pPr>
            <a:r>
              <a:rPr lang="nl-NL" sz="2300" dirty="0">
                <a:solidFill>
                  <a:schemeClr val="tx1">
                    <a:lumMod val="95000"/>
                    <a:lumOff val="5000"/>
                  </a:schemeClr>
                </a:solidFill>
                <a:latin typeface="Trebuchet MS"/>
              </a:rPr>
              <a:t>Databron</a:t>
            </a:r>
            <a:r>
              <a:rPr kumimoji="0" lang="nl-NL" sz="2300" b="0" i="0" u="none" strike="noStrike" kern="1200" cap="none" spc="0" normalizeH="0" noProof="0" dirty="0">
                <a:ln>
                  <a:noFill/>
                </a:ln>
                <a:solidFill>
                  <a:schemeClr val="tx1">
                    <a:lumMod val="95000"/>
                    <a:lumOff val="5000"/>
                  </a:schemeClr>
                </a:solidFill>
                <a:effectLst/>
                <a:uLnTx/>
                <a:uFillTx/>
                <a:latin typeface="Trebuchet MS"/>
              </a:rPr>
              <a:t>,</a:t>
            </a:r>
            <a:r>
              <a:rPr lang="nl-NL" sz="2300" dirty="0">
                <a:solidFill>
                  <a:schemeClr val="tx1">
                    <a:lumMod val="95000"/>
                    <a:lumOff val="5000"/>
                  </a:schemeClr>
                </a:solidFill>
                <a:latin typeface="Trebuchet MS"/>
              </a:rPr>
              <a:t> tijdsperiode</a:t>
            </a:r>
            <a:r>
              <a:rPr kumimoji="0" lang="nl-NL" sz="2300" b="0" i="0" u="none" strike="noStrike" kern="1200" cap="none" spc="0" normalizeH="0" noProof="0" dirty="0">
                <a:ln>
                  <a:noFill/>
                </a:ln>
                <a:solidFill>
                  <a:schemeClr val="tx1">
                    <a:lumMod val="95000"/>
                    <a:lumOff val="5000"/>
                  </a:schemeClr>
                </a:solidFill>
                <a:effectLst/>
                <a:uLnTx/>
                <a:uFillTx/>
                <a:latin typeface="Trebuchet MS"/>
              </a:rPr>
              <a:t> (</a:t>
            </a:r>
            <a:r>
              <a:rPr lang="nl-NL" sz="2400" dirty="0"/>
              <a:t>-/-/- t/m -/-/-	</a:t>
            </a:r>
            <a:r>
              <a:rPr kumimoji="0" lang="nl-NL" sz="2300" b="0" i="0" u="none" strike="noStrike" kern="1200" cap="none" spc="0" normalizeH="0" noProof="0" dirty="0">
                <a:ln>
                  <a:noFill/>
                </a:ln>
                <a:solidFill>
                  <a:schemeClr val="tx1">
                    <a:lumMod val="95000"/>
                    <a:lumOff val="5000"/>
                  </a:schemeClr>
                </a:solidFill>
                <a:effectLst/>
                <a:uLnTx/>
                <a:uFillTx/>
                <a:latin typeface="Trebuchet MS"/>
              </a:rPr>
              <a:t>)</a:t>
            </a:r>
            <a:endParaRPr lang="nl-NL" sz="2300" b="0" i="0" u="none" strike="noStrike" kern="1200" cap="none" spc="0" normalizeH="0" noProof="0" dirty="0">
              <a:ln>
                <a:noFill/>
              </a:ln>
              <a:solidFill>
                <a:schemeClr val="tx1">
                  <a:lumMod val="95000"/>
                  <a:lumOff val="5000"/>
                </a:schemeClr>
              </a:solidFill>
              <a:effectLst/>
              <a:uLnTx/>
              <a:uFillTx/>
              <a:latin typeface="Trebuchet M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300" dirty="0">
                <a:solidFill>
                  <a:schemeClr val="tx1">
                    <a:lumMod val="95000"/>
                    <a:lumOff val="5000"/>
                  </a:schemeClr>
                </a:solidFill>
              </a:rPr>
              <a:t>Vaste patiënten ingeschreven op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300" dirty="0">
                <a:solidFill>
                  <a:schemeClr val="tx1">
                    <a:lumMod val="95000"/>
                    <a:lumOff val="5000"/>
                  </a:schemeClr>
                </a:solidFill>
              </a:rPr>
              <a:t>Alle leeftijden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300" dirty="0">
                <a:solidFill>
                  <a:schemeClr val="tx1">
                    <a:lumMod val="95000"/>
                    <a:lumOff val="5000"/>
                  </a:schemeClr>
                </a:solidFill>
              </a:rPr>
              <a:t>Minstens één meting </a:t>
            </a:r>
            <a:r>
              <a:rPr lang="nl-NL" sz="2300" dirty="0" err="1">
                <a:solidFill>
                  <a:schemeClr val="tx1">
                    <a:lumMod val="95000"/>
                    <a:lumOff val="5000"/>
                  </a:schemeClr>
                </a:solidFill>
              </a:rPr>
              <a:t>eGFR</a:t>
            </a:r>
            <a:r>
              <a:rPr lang="nl-NL" sz="2300" dirty="0">
                <a:solidFill>
                  <a:schemeClr val="tx1">
                    <a:lumMod val="95000"/>
                    <a:lumOff val="5000"/>
                  </a:schemeClr>
                </a:solidFill>
              </a:rPr>
              <a:t> &lt; 60 in afgelopen 5 jaar en/of ICPC U99.01 en/of contra-indicatie verminderde nierfunctie</a:t>
            </a:r>
            <a:endParaRPr lang="nl-NL" sz="2300" dirty="0"/>
          </a:p>
          <a:p>
            <a:pPr marR="0" lvl="1" algn="l" defTabSz="914400" rtl="0" eaLnBrk="1" fontAlgn="auto" latinLnBrk="0" hangingPunct="1">
              <a:lnSpc>
                <a:spcPct val="100000"/>
              </a:lnSpc>
              <a:spcBef>
                <a:spcPts val="0"/>
              </a:spcBef>
              <a:spcAft>
                <a:spcPts val="0"/>
              </a:spcAft>
              <a:buClrTx/>
              <a:buSzTx/>
              <a:tabLst/>
              <a:defRPr/>
            </a:pPr>
            <a:endParaRPr kumimoji="0" lang="nl-NL" sz="2300" b="0" i="0" u="none" strike="noStrike" kern="1200" cap="none" spc="0" normalizeH="0" noProof="0" dirty="0">
              <a:ln>
                <a:noFill/>
              </a:ln>
              <a:solidFill>
                <a:srgbClr val="FF0000"/>
              </a:solidFill>
              <a:effectLst/>
              <a:uLnTx/>
              <a:uFillTx/>
              <a:latin typeface="Trebuchet M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srgbClr val="00373E"/>
              </a:solidFill>
              <a:effectLst/>
              <a:uLnTx/>
              <a:uFillTx/>
              <a:latin typeface="Trebuchet MS"/>
            </a:endParaRPr>
          </a:p>
        </p:txBody>
      </p:sp>
    </p:spTree>
    <p:extLst>
      <p:ext uri="{BB962C8B-B14F-4D97-AF65-F5344CB8AC3E}">
        <p14:creationId xmlns:p14="http://schemas.microsoft.com/office/powerpoint/2010/main" val="207276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285399"/>
            <a:ext cx="9765654" cy="646331"/>
          </a:xfrm>
        </p:spPr>
        <p:txBody>
          <a:bodyPr/>
          <a:lstStyle/>
          <a:p>
            <a:r>
              <a:rPr lang="it-IT" dirty="0"/>
              <a:t>Onderdelen </a:t>
            </a:r>
          </a:p>
        </p:txBody>
      </p:sp>
      <p:sp>
        <p:nvSpPr>
          <p:cNvPr id="3" name="Rechthoek 2"/>
          <p:cNvSpPr/>
          <p:nvPr/>
        </p:nvSpPr>
        <p:spPr>
          <a:xfrm>
            <a:off x="840828" y="1443841"/>
            <a:ext cx="10062230" cy="3631763"/>
          </a:xfrm>
          <a:prstGeom prst="rect">
            <a:avLst/>
          </a:prstGeom>
        </p:spPr>
        <p:txBody>
          <a:bodyPr wrap="square" lIns="91440" tIns="45720" rIns="91440" bIns="45720" anchor="t">
            <a:spAutoFit/>
          </a:bodyPr>
          <a:lstStyle/>
          <a:p>
            <a:endParaRPr lang="nl-NL" sz="2300" dirty="0"/>
          </a:p>
          <a:p>
            <a:pPr marL="342900" indent="-342900">
              <a:buFont typeface="Arial" panose="020B0604020202020204" pitchFamily="34" charset="0"/>
              <a:buChar char="•"/>
            </a:pPr>
            <a:r>
              <a:rPr lang="nl-NL" sz="2300" dirty="0"/>
              <a:t>Vóórkomen van en registratie bij verminderde nierfunctie (</a:t>
            </a:r>
            <a:r>
              <a:rPr lang="nl-NL" sz="2300" dirty="0" err="1"/>
              <a:t>eGFR</a:t>
            </a:r>
            <a:r>
              <a:rPr lang="nl-NL" sz="2300" dirty="0"/>
              <a:t> &lt; 60):</a:t>
            </a:r>
          </a:p>
          <a:p>
            <a:pPr marL="800100" lvl="1" indent="-342900">
              <a:buFont typeface="Arial" panose="020B0604020202020204" pitchFamily="34" charset="0"/>
              <a:buChar char="•"/>
            </a:pPr>
            <a:r>
              <a:rPr lang="nl-NL" sz="2300" dirty="0"/>
              <a:t>U99.01</a:t>
            </a:r>
          </a:p>
          <a:p>
            <a:pPr marL="800100" lvl="1" indent="-342900">
              <a:buFont typeface="Arial" panose="020B0604020202020204" pitchFamily="34" charset="0"/>
              <a:buChar char="•"/>
            </a:pPr>
            <a:r>
              <a:rPr lang="nl-NL" sz="2300" dirty="0"/>
              <a:t>Medicatiebewaking aan (‘Contra-indicatie nier’)</a:t>
            </a:r>
          </a:p>
          <a:p>
            <a:pPr marL="342900" indent="-342900">
              <a:buFont typeface="Arial" panose="020B0604020202020204" pitchFamily="34" charset="0"/>
              <a:buChar char="•"/>
            </a:pPr>
            <a:endParaRPr lang="nl-NL" sz="2300" dirty="0"/>
          </a:p>
          <a:p>
            <a:pPr marL="342900" indent="-342900">
              <a:buFont typeface="Arial" panose="020B0604020202020204" pitchFamily="34" charset="0"/>
              <a:buChar char="•"/>
            </a:pPr>
            <a:r>
              <a:rPr lang="nl-NL" sz="2300" dirty="0"/>
              <a:t>Handelen bij patiënten met verminderde nierfunctie: </a:t>
            </a:r>
          </a:p>
          <a:p>
            <a:pPr marL="800100" lvl="1" indent="-342900">
              <a:buFont typeface="Arial" panose="020B0604020202020204" pitchFamily="34" charset="0"/>
              <a:buChar char="•"/>
            </a:pPr>
            <a:r>
              <a:rPr lang="nl-NL" sz="2300" dirty="0"/>
              <a:t>Informeren apotheek en patiënt</a:t>
            </a:r>
          </a:p>
          <a:p>
            <a:pPr marL="800100" lvl="1" indent="-342900">
              <a:buFont typeface="Arial" panose="020B0604020202020204" pitchFamily="34" charset="0"/>
              <a:buChar char="•"/>
            </a:pPr>
            <a:r>
              <a:rPr lang="nl-NL" sz="2300" dirty="0"/>
              <a:t>Voorschrijven medicatie: </a:t>
            </a:r>
            <a:r>
              <a:rPr lang="nl-NL" sz="2300" dirty="0" err="1"/>
              <a:t>NSAIDs</a:t>
            </a:r>
            <a:r>
              <a:rPr lang="nl-NL" sz="2300" dirty="0"/>
              <a:t>, </a:t>
            </a:r>
            <a:r>
              <a:rPr lang="nl-NL" sz="2300" dirty="0" err="1"/>
              <a:t>lisdiuretics</a:t>
            </a:r>
            <a:r>
              <a:rPr lang="nl-NL" sz="2300" dirty="0"/>
              <a:t>, ‘</a:t>
            </a:r>
            <a:r>
              <a:rPr lang="nl-NL" sz="2300" dirty="0" err="1"/>
              <a:t>tripple</a:t>
            </a:r>
            <a:r>
              <a:rPr lang="nl-NL" sz="2300" dirty="0"/>
              <a:t> </a:t>
            </a:r>
            <a:r>
              <a:rPr lang="nl-NL" sz="2300" dirty="0" err="1"/>
              <a:t>whammy</a:t>
            </a:r>
            <a:r>
              <a:rPr lang="nl-NL" sz="2300" dirty="0"/>
              <a:t>’</a:t>
            </a:r>
          </a:p>
          <a:p>
            <a:pPr marL="342900" indent="-342900">
              <a:buFont typeface="Arial" panose="020B0604020202020204" pitchFamily="34" charset="0"/>
              <a:buChar char="•"/>
            </a:pPr>
            <a:endParaRPr lang="nl-NL" sz="2300" dirty="0"/>
          </a:p>
          <a:p>
            <a:pPr marL="342900" indent="-342900">
              <a:buFont typeface="Arial" panose="020B0604020202020204" pitchFamily="34" charset="0"/>
              <a:buChar char="•"/>
            </a:pPr>
            <a:endParaRPr lang="nl-NL" sz="2300" dirty="0"/>
          </a:p>
        </p:txBody>
      </p:sp>
    </p:spTree>
    <p:extLst>
      <p:ext uri="{BB962C8B-B14F-4D97-AF65-F5344CB8AC3E}">
        <p14:creationId xmlns:p14="http://schemas.microsoft.com/office/powerpoint/2010/main" val="21332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280849258"/>
              </p:ext>
            </p:extLst>
          </p:nvPr>
        </p:nvGraphicFramePr>
        <p:xfrm>
          <a:off x="818515" y="2083138"/>
          <a:ext cx="7681613" cy="3355091"/>
        </p:xfrm>
        <a:graphic>
          <a:graphicData uri="http://schemas.openxmlformats.org/drawingml/2006/table">
            <a:tbl>
              <a:tblPr firstRow="1" firstCol="1" bandRow="1">
                <a:tableStyleId>{5C22544A-7EE6-4342-B048-85BDC9FD1C3A}</a:tableStyleId>
              </a:tblPr>
              <a:tblGrid>
                <a:gridCol w="492760">
                  <a:extLst>
                    <a:ext uri="{9D8B030D-6E8A-4147-A177-3AD203B41FA5}">
                      <a16:colId xmlns:a16="http://schemas.microsoft.com/office/drawing/2014/main" val="3152458945"/>
                    </a:ext>
                  </a:extLst>
                </a:gridCol>
                <a:gridCol w="5184775">
                  <a:extLst>
                    <a:ext uri="{9D8B030D-6E8A-4147-A177-3AD203B41FA5}">
                      <a16:colId xmlns:a16="http://schemas.microsoft.com/office/drawing/2014/main" val="4132279633"/>
                    </a:ext>
                  </a:extLst>
                </a:gridCol>
                <a:gridCol w="2004078">
                  <a:extLst>
                    <a:ext uri="{9D8B030D-6E8A-4147-A177-3AD203B41FA5}">
                      <a16:colId xmlns:a16="http://schemas.microsoft.com/office/drawing/2014/main" val="1620072653"/>
                    </a:ext>
                  </a:extLst>
                </a:gridCol>
              </a:tblGrid>
              <a:tr h="308928">
                <a:tc gridSpan="2">
                  <a:txBody>
                    <a:bodyPr/>
                    <a:lstStyle/>
                    <a:p>
                      <a:pPr>
                        <a:lnSpc>
                          <a:spcPct val="115000"/>
                        </a:lnSpc>
                        <a:spcAft>
                          <a:spcPts val="1000"/>
                        </a:spcAft>
                      </a:pPr>
                      <a:r>
                        <a:rPr lang="nl-NL" sz="2000" dirty="0">
                          <a:effectLst/>
                        </a:rPr>
                        <a:t>Praktijken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hMerge="1">
                  <a:txBody>
                    <a:bodyPr/>
                    <a:lstStyle/>
                    <a:p>
                      <a:endParaRPr lang="nl-NL"/>
                    </a:p>
                  </a:txBody>
                  <a:tcPr/>
                </a:tc>
                <a:tc>
                  <a:txBody>
                    <a:bodyPr/>
                    <a:lstStyle/>
                    <a:p>
                      <a:pPr>
                        <a:lnSpc>
                          <a:spcPct val="115000"/>
                        </a:lnSpc>
                        <a:spcAft>
                          <a:spcPts val="1000"/>
                        </a:spcAft>
                      </a:pPr>
                      <a:r>
                        <a:rPr lang="nl-NL" sz="2000" dirty="0">
                          <a:effectLst/>
                        </a:rPr>
                        <a:t>Afkorting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extLst>
                  <a:ext uri="{0D108BD9-81ED-4DB2-BD59-A6C34878D82A}">
                    <a16:rowId xmlns:a16="http://schemas.microsoft.com/office/drawing/2014/main" val="868236830"/>
                  </a:ext>
                </a:extLst>
              </a:tr>
              <a:tr h="337273">
                <a:tc>
                  <a:txBody>
                    <a:bodyPr/>
                    <a:lstStyle/>
                    <a:p>
                      <a:pPr>
                        <a:lnSpc>
                          <a:spcPct val="115000"/>
                        </a:lnSpc>
                        <a:spcAft>
                          <a:spcPts val="1000"/>
                        </a:spcAft>
                      </a:pPr>
                      <a:r>
                        <a:rPr lang="nl-NL" sz="2000" dirty="0">
                          <a:effectLst/>
                          <a:latin typeface="Calibri" panose="020F0502020204030204" pitchFamily="34" charset="0"/>
                        </a:rPr>
                        <a:t>P 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1</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p.1</a:t>
                      </a:r>
                    </a:p>
                  </a:txBody>
                  <a:tcPr marL="68580" marR="68580" marT="0" marB="0"/>
                </a:tc>
                <a:extLst>
                  <a:ext uri="{0D108BD9-81ED-4DB2-BD59-A6C34878D82A}">
                    <a16:rowId xmlns:a16="http://schemas.microsoft.com/office/drawing/2014/main" val="1620099963"/>
                  </a:ext>
                </a:extLst>
              </a:tr>
              <a:tr h="381932">
                <a:tc>
                  <a:txBody>
                    <a:bodyPr/>
                    <a:lstStyle/>
                    <a:p>
                      <a:pPr>
                        <a:lnSpc>
                          <a:spcPct val="115000"/>
                        </a:lnSpc>
                        <a:spcAft>
                          <a:spcPts val="1000"/>
                        </a:spcAft>
                      </a:pPr>
                      <a:r>
                        <a:rPr lang="nl-NL" sz="2000" dirty="0">
                          <a:effectLst/>
                          <a:latin typeface="Calibri" panose="020F0502020204030204" pitchFamily="34" charset="0"/>
                        </a:rPr>
                        <a:t>P 2</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2</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p.2</a:t>
                      </a:r>
                    </a:p>
                  </a:txBody>
                  <a:tcPr marL="68580" marR="68580" marT="0" marB="0"/>
                </a:tc>
                <a:extLst>
                  <a:ext uri="{0D108BD9-81ED-4DB2-BD59-A6C34878D82A}">
                    <a16:rowId xmlns:a16="http://schemas.microsoft.com/office/drawing/2014/main" val="1159771568"/>
                  </a:ext>
                </a:extLst>
              </a:tr>
              <a:tr h="308928">
                <a:tc>
                  <a:txBody>
                    <a:bodyPr/>
                    <a:lstStyle/>
                    <a:p>
                      <a:pPr>
                        <a:lnSpc>
                          <a:spcPct val="115000"/>
                        </a:lnSpc>
                        <a:spcAft>
                          <a:spcPts val="1000"/>
                        </a:spcAft>
                      </a:pPr>
                      <a:r>
                        <a:rPr lang="nl-NL" sz="2000" dirty="0">
                          <a:effectLst/>
                          <a:latin typeface="Calibri" panose="020F0502020204030204" pitchFamily="34" charset="0"/>
                        </a:rPr>
                        <a:t>P 3</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3</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p.3</a:t>
                      </a:r>
                    </a:p>
                  </a:txBody>
                  <a:tcPr marL="68580" marR="68580" marT="0" marB="0"/>
                </a:tc>
                <a:extLst>
                  <a:ext uri="{0D108BD9-81ED-4DB2-BD59-A6C34878D82A}">
                    <a16:rowId xmlns:a16="http://schemas.microsoft.com/office/drawing/2014/main" val="3483276270"/>
                  </a:ext>
                </a:extLst>
              </a:tr>
              <a:tr h="308928">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 4</a:t>
                      </a: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4</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p.4</a:t>
                      </a:r>
                    </a:p>
                  </a:txBody>
                  <a:tcPr marL="68580" marR="68580" marT="0" marB="0"/>
                </a:tc>
                <a:extLst>
                  <a:ext uri="{0D108BD9-81ED-4DB2-BD59-A6C34878D82A}">
                    <a16:rowId xmlns:a16="http://schemas.microsoft.com/office/drawing/2014/main" val="590457050"/>
                  </a:ext>
                </a:extLst>
              </a:tr>
              <a:tr h="308928">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 5</a:t>
                      </a: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5</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p.5</a:t>
                      </a:r>
                    </a:p>
                  </a:txBody>
                  <a:tcPr marL="68580" marR="68580" marT="0" marB="0"/>
                </a:tc>
                <a:extLst>
                  <a:ext uri="{0D108BD9-81ED-4DB2-BD59-A6C34878D82A}">
                    <a16:rowId xmlns:a16="http://schemas.microsoft.com/office/drawing/2014/main" val="881440925"/>
                  </a:ext>
                </a:extLst>
              </a:tr>
              <a:tr h="308928">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 6</a:t>
                      </a: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6</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p.6</a:t>
                      </a:r>
                    </a:p>
                  </a:txBody>
                  <a:tcPr marL="68580" marR="68580" marT="0" marB="0"/>
                </a:tc>
                <a:extLst>
                  <a:ext uri="{0D108BD9-81ED-4DB2-BD59-A6C34878D82A}">
                    <a16:rowId xmlns:a16="http://schemas.microsoft.com/office/drawing/2014/main" val="2361413806"/>
                  </a:ext>
                </a:extLst>
              </a:tr>
              <a:tr h="308928">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 7</a:t>
                      </a:r>
                    </a:p>
                  </a:txBody>
                  <a:tcPr marL="68580" marR="68580" marT="0" marB="0">
                    <a:solidFill>
                      <a:srgbClr val="003741"/>
                    </a:solidFill>
                  </a:tcPr>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Praktijk 7</a:t>
                      </a:r>
                    </a:p>
                  </a:txBody>
                  <a:tcPr marL="68580" marR="68580" marT="0" marB="0"/>
                </a:tc>
                <a:tc>
                  <a:txBody>
                    <a:bodyPr/>
                    <a:lstStyle/>
                    <a:p>
                      <a:pPr>
                        <a:lnSpc>
                          <a:spcPct val="115000"/>
                        </a:lnSpc>
                        <a:spcAft>
                          <a:spcPts val="10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p.7</a:t>
                      </a:r>
                    </a:p>
                  </a:txBody>
                  <a:tcPr marL="68580" marR="68580" marT="0" marB="0"/>
                </a:tc>
                <a:extLst>
                  <a:ext uri="{0D108BD9-81ED-4DB2-BD59-A6C34878D82A}">
                    <a16:rowId xmlns:a16="http://schemas.microsoft.com/office/drawing/2014/main" val="907961520"/>
                  </a:ext>
                </a:extLst>
              </a:tr>
              <a:tr h="308928">
                <a:tc>
                  <a:txBody>
                    <a:bodyPr/>
                    <a:lstStyle/>
                    <a:p>
                      <a:pPr>
                        <a:lnSpc>
                          <a:spcPct val="115000"/>
                        </a:lnSpc>
                        <a:spcAft>
                          <a:spcPts val="1000"/>
                        </a:spcAft>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1116453"/>
                  </a:ext>
                </a:extLst>
              </a:tr>
              <a:tr h="308928">
                <a:tc>
                  <a:txBody>
                    <a:bodyPr/>
                    <a:lstStyle/>
                    <a:p>
                      <a:pPr>
                        <a:lnSpc>
                          <a:spcPct val="115000"/>
                        </a:lnSpc>
                        <a:spcAft>
                          <a:spcPts val="100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nSpc>
                          <a:spcPct val="115000"/>
                        </a:lnSpc>
                        <a:spcAft>
                          <a:spcPts val="1000"/>
                        </a:spcAft>
                      </a:pPr>
                      <a:r>
                        <a:rPr lang="nl-NL" sz="2000" dirty="0">
                          <a:effectLst/>
                        </a:rPr>
                        <a:t>Totaal wijkgroep X</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nl-NL" sz="2000" dirty="0">
                          <a:effectLst/>
                          <a:latin typeface="+mn-lt"/>
                          <a:ea typeface="+mn-ea"/>
                          <a:cs typeface="+mn-cs"/>
                        </a:rPr>
                        <a:t>Wijkgroep</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4320001"/>
                  </a:ext>
                </a:extLst>
              </a:tr>
            </a:tbl>
          </a:graphicData>
        </a:graphic>
      </p:graphicFrame>
      <p:sp>
        <p:nvSpPr>
          <p:cNvPr id="5" name="Rectangle 1"/>
          <p:cNvSpPr>
            <a:spLocks noChangeArrowheads="1"/>
          </p:cNvSpPr>
          <p:nvPr/>
        </p:nvSpPr>
        <p:spPr bwMode="auto">
          <a:xfrm>
            <a:off x="747219" y="1355093"/>
            <a:ext cx="10442751"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nl-NL" altLang="nl-NL" sz="2300" b="0" i="0" u="none" strike="noStrike" cap="none" normalizeH="0" baseline="0" dirty="0">
                <a:ln>
                  <a:noFill/>
                </a:ln>
                <a:effectLst/>
                <a:latin typeface="+mj-lt"/>
                <a:ea typeface="Calibri" panose="020F0502020204030204" pitchFamily="34" charset="0"/>
                <a:cs typeface="Arial" panose="020B0604020202020204" pitchFamily="34" charset="0"/>
              </a:rPr>
              <a:t>De praktijken staan steeds in onderstaande volgorde:</a:t>
            </a:r>
            <a:endParaRPr kumimoji="0" lang="nl-NL" altLang="nl-NL" sz="2300" b="0" i="0" u="none" strike="noStrike" cap="none" normalizeH="0" baseline="0" dirty="0">
              <a:ln>
                <a:noFill/>
              </a:ln>
              <a:effectLst/>
              <a:latin typeface="+mj-lt"/>
            </a:endParaRPr>
          </a:p>
        </p:txBody>
      </p:sp>
      <p:sp>
        <p:nvSpPr>
          <p:cNvPr id="8" name="Titel 1">
            <a:extLst>
              <a:ext uri="{FF2B5EF4-FFF2-40B4-BE49-F238E27FC236}">
                <a16:creationId xmlns:a16="http://schemas.microsoft.com/office/drawing/2014/main" id="{ED2A03F7-E2D1-4619-BBE0-B279D0280712}"/>
              </a:ext>
            </a:extLst>
          </p:cNvPr>
          <p:cNvSpPr txBox="1">
            <a:spLocks/>
          </p:cNvSpPr>
          <p:nvPr/>
        </p:nvSpPr>
        <p:spPr>
          <a:xfrm>
            <a:off x="711200" y="331579"/>
            <a:ext cx="9765654" cy="6463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it-IT" dirty="0"/>
              <a:t>Praktijken</a:t>
            </a:r>
          </a:p>
        </p:txBody>
      </p:sp>
    </p:spTree>
    <p:extLst>
      <p:ext uri="{BB962C8B-B14F-4D97-AF65-F5344CB8AC3E}">
        <p14:creationId xmlns:p14="http://schemas.microsoft.com/office/powerpoint/2010/main" val="301930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814388" y="2485674"/>
            <a:ext cx="10164439" cy="1200329"/>
          </a:xfrm>
        </p:spPr>
        <p:txBody>
          <a:bodyPr/>
          <a:lstStyle/>
          <a:p>
            <a:r>
              <a:rPr lang="it-IT" dirty="0"/>
              <a:t>Voorkomen eGFR&lt;60 resp. &lt;50 </a:t>
            </a:r>
            <a:r>
              <a:rPr lang="it-IT" dirty="0" err="1"/>
              <a:t>resp</a:t>
            </a:r>
            <a:r>
              <a:rPr lang="it-IT" dirty="0"/>
              <a:t>. &lt;30 </a:t>
            </a:r>
          </a:p>
        </p:txBody>
      </p:sp>
    </p:spTree>
    <p:extLst>
      <p:ext uri="{BB962C8B-B14F-4D97-AF65-F5344CB8AC3E}">
        <p14:creationId xmlns:p14="http://schemas.microsoft.com/office/powerpoint/2010/main" val="120434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507CED45874D47AECC62297D0516AB" ma:contentTypeVersion="7" ma:contentTypeDescription="Een nieuw document maken." ma:contentTypeScope="" ma:versionID="acabe899f919e9465109f94d109d47d5">
  <xsd:schema xmlns:xsd="http://www.w3.org/2001/XMLSchema" xmlns:xs="http://www.w3.org/2001/XMLSchema" xmlns:p="http://schemas.microsoft.com/office/2006/metadata/properties" xmlns:ns2="1dbe310a-500c-4adb-bc20-cf1b24855a5c" xmlns:ns3="1236f238-2a06-4c35-8435-fc7c046eb6e5" targetNamespace="http://schemas.microsoft.com/office/2006/metadata/properties" ma:root="true" ma:fieldsID="e7a52897b37e8b78830d744c9cd39410" ns2:_="" ns3:_="">
    <xsd:import namespace="1dbe310a-500c-4adb-bc20-cf1b24855a5c"/>
    <xsd:import namespace="1236f238-2a06-4c35-8435-fc7c046eb6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be310a-500c-4adb-bc20-cf1b24855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36f238-2a06-4c35-8435-fc7c046eb6e5"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E2AD62-76A1-4FE6-93B6-36D9441F1E66}">
  <ds:schemaRefs>
    <ds:schemaRef ds:uri="http://schemas.microsoft.com/office/2006/documentManagement/types"/>
    <ds:schemaRef ds:uri="http://purl.org/dc/terms/"/>
    <ds:schemaRef ds:uri="1236f238-2a06-4c35-8435-fc7c046eb6e5"/>
    <ds:schemaRef ds:uri="http://purl.org/dc/dcmitype/"/>
    <ds:schemaRef ds:uri="http://schemas.microsoft.com/office/infopath/2007/PartnerControls"/>
    <ds:schemaRef ds:uri="1dbe310a-500c-4adb-bc20-cf1b24855a5c"/>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1EE7E86-9B73-495F-88DE-7E7048BE4AA9}">
  <ds:schemaRefs>
    <ds:schemaRef ds:uri="http://schemas.microsoft.com/sharepoint/v3/contenttype/forms"/>
  </ds:schemaRefs>
</ds:datastoreItem>
</file>

<file path=customXml/itemProps3.xml><?xml version="1.0" encoding="utf-8"?>
<ds:datastoreItem xmlns:ds="http://schemas.openxmlformats.org/officeDocument/2006/customXml" ds:itemID="{5E509D9F-0FE2-4251-9A80-839E39C763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be310a-500c-4adb-bc20-cf1b24855a5c"/>
    <ds:schemaRef ds:uri="1236f238-2a06-4c35-8435-fc7c046eb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KonicaMinolta</Template>
  <TotalTime>51064</TotalTime>
  <Words>3008</Words>
  <Application>Microsoft Office PowerPoint</Application>
  <PresentationFormat>Breedbeeld</PresentationFormat>
  <Paragraphs>564</Paragraphs>
  <Slides>34</Slides>
  <Notes>34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34</vt:i4>
      </vt:variant>
    </vt:vector>
  </HeadingPairs>
  <TitlesOfParts>
    <vt:vector size="42" baseType="lpstr">
      <vt:lpstr>Arial</vt:lpstr>
      <vt:lpstr>Calibri</vt:lpstr>
      <vt:lpstr>font313</vt:lpstr>
      <vt:lpstr>Symbol</vt:lpstr>
      <vt:lpstr>Times New Roman</vt:lpstr>
      <vt:lpstr>Trebuchet MS</vt:lpstr>
      <vt:lpstr>Wingdings</vt:lpstr>
      <vt:lpstr>Kantoorthema</vt:lpstr>
      <vt:lpstr>Medicatiebewaking bij verminderde nierfunctie</vt:lpstr>
      <vt:lpstr>Opbouw bijeenkomst (1,5 uur)</vt:lpstr>
      <vt:lpstr>Centrale vraag</vt:lpstr>
      <vt:lpstr>Waarom nierfunctie -   medicatiebewaking?</vt:lpstr>
      <vt:lpstr>Uitgangspunten (NHG)</vt:lpstr>
      <vt:lpstr>Spiegelinformatie</vt:lpstr>
      <vt:lpstr>Onderdelen </vt:lpstr>
      <vt:lpstr>PowerPoint-presentatie</vt:lpstr>
      <vt:lpstr>Voorkomen eGFR&lt;60 resp. &lt;50 resp. &lt;30 </vt:lpstr>
      <vt:lpstr>Diagnose (U99.01)</vt:lpstr>
      <vt:lpstr>Contra-indicatie</vt:lpstr>
      <vt:lpstr>Registratie op orde</vt:lpstr>
      <vt:lpstr>eGFR &lt; 30</vt:lpstr>
      <vt:lpstr>PowerPoint-presentatie</vt:lpstr>
      <vt:lpstr>Contra-indicatie nier               eGFR &lt;60 &lt;50 &lt;30</vt:lpstr>
      <vt:lpstr>Stelling</vt:lpstr>
      <vt:lpstr>Geen episode U99.01 én         geen contra-indicatie </vt:lpstr>
      <vt:lpstr>PowerPoint-presentatie</vt:lpstr>
      <vt:lpstr>Informeren </vt:lpstr>
      <vt:lpstr>NHG-Standaard :   Informeren </vt:lpstr>
      <vt:lpstr>PowerPoint-presentatie</vt:lpstr>
      <vt:lpstr>Meldplicht</vt:lpstr>
      <vt:lpstr>Lastig bespreekbaar</vt:lpstr>
      <vt:lpstr>Thuisarts</vt:lpstr>
      <vt:lpstr>NSAIDs</vt:lpstr>
      <vt:lpstr>Medicatiebewaking       in de praktijk</vt:lpstr>
      <vt:lpstr>Het HIS </vt:lpstr>
      <vt:lpstr>Jouw HIS</vt:lpstr>
      <vt:lpstr>Medicatie</vt:lpstr>
      <vt:lpstr>PowerPoint-presentatie</vt:lpstr>
      <vt:lpstr>PowerPoint-presentatie</vt:lpstr>
      <vt:lpstr>Lessen en  verbeterdoelen</vt:lpstr>
      <vt:lpstr>Plan van aanpak - 1</vt:lpstr>
      <vt:lpstr>Annex 1: Details HIS-data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Bloemendal, E. (Evelien)</cp:lastModifiedBy>
  <cp:revision>573</cp:revision>
  <cp:lastPrinted>2019-10-01T12:08:47Z</cp:lastPrinted>
  <dcterms:created xsi:type="dcterms:W3CDTF">2018-06-28T15:32:29Z</dcterms:created>
  <dcterms:modified xsi:type="dcterms:W3CDTF">2023-09-07T10:38:12Z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0x010100F3507CED45874D47AECC62297D0516AB</vt:lpwstr>
  </property>
</Properties>
</file>