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265" r:id="rId5"/>
    <p:sldId id="271" r:id="rId6"/>
    <p:sldId id="273" r:id="rId7"/>
    <p:sldId id="440" r:id="rId8"/>
    <p:sldId id="438" r:id="rId9"/>
    <p:sldId id="339" r:id="rId10"/>
    <p:sldId id="268" r:id="rId11"/>
    <p:sldId id="430" r:id="rId12"/>
    <p:sldId id="433" r:id="rId13"/>
    <p:sldId id="354" r:id="rId14"/>
    <p:sldId id="324" r:id="rId15"/>
    <p:sldId id="325" r:id="rId16"/>
    <p:sldId id="340" r:id="rId17"/>
    <p:sldId id="327" r:id="rId18"/>
    <p:sldId id="344" r:id="rId19"/>
    <p:sldId id="382" r:id="rId20"/>
    <p:sldId id="399" r:id="rId21"/>
    <p:sldId id="408" r:id="rId22"/>
    <p:sldId id="409" r:id="rId23"/>
    <p:sldId id="329" r:id="rId24"/>
    <p:sldId id="383" r:id="rId25"/>
    <p:sldId id="406" r:id="rId26"/>
    <p:sldId id="411" r:id="rId27"/>
    <p:sldId id="441" r:id="rId28"/>
    <p:sldId id="357" r:id="rId29"/>
    <p:sldId id="401" r:id="rId30"/>
    <p:sldId id="422" r:id="rId31"/>
    <p:sldId id="423" r:id="rId32"/>
    <p:sldId id="427" r:id="rId33"/>
    <p:sldId id="331" r:id="rId34"/>
    <p:sldId id="404" r:id="rId35"/>
    <p:sldId id="403" r:id="rId36"/>
    <p:sldId id="385" r:id="rId37"/>
    <p:sldId id="389" r:id="rId38"/>
    <p:sldId id="390" r:id="rId39"/>
    <p:sldId id="412" r:id="rId40"/>
    <p:sldId id="413" r:id="rId41"/>
    <p:sldId id="358" r:id="rId42"/>
    <p:sldId id="402" r:id="rId43"/>
    <p:sldId id="437" r:id="rId44"/>
    <p:sldId id="415" r:id="rId45"/>
    <p:sldId id="442" r:id="rId46"/>
    <p:sldId id="333" r:id="rId47"/>
    <p:sldId id="334" r:id="rId48"/>
    <p:sldId id="335" r:id="rId49"/>
    <p:sldId id="336" r:id="rId50"/>
    <p:sldId id="337" r:id="rId51"/>
    <p:sldId id="428" r:id="rId52"/>
    <p:sldId id="429" r:id="rId53"/>
    <p:sldId id="414" r:id="rId54"/>
    <p:sldId id="443" r:id="rId55"/>
    <p:sldId id="311" r:id="rId56"/>
    <p:sldId id="373" r:id="rId57"/>
    <p:sldId id="380" r:id="rId58"/>
    <p:sldId id="421" r:id="rId59"/>
    <p:sldId id="436" r:id="rId60"/>
    <p:sldId id="323" r:id="rId61"/>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003741"/>
    <a:srgbClr val="6AB650"/>
    <a:srgbClr val="CED9E5"/>
    <a:srgbClr val="F07814"/>
    <a:srgbClr val="E89E00"/>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5441" autoAdjust="0"/>
  </p:normalViewPr>
  <p:slideViewPr>
    <p:cSldViewPr snapToGrid="0">
      <p:cViewPr varScale="1">
        <p:scale>
          <a:sx n="81" d="100"/>
          <a:sy n="81" d="100"/>
        </p:scale>
        <p:origin x="420" y="96"/>
      </p:cViewPr>
      <p:guideLst>
        <p:guide orient="horz" pos="2160"/>
        <p:guide pos="3840"/>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6575" cy="512763"/>
          </a:xfrm>
          <a:prstGeom prst="rect">
            <a:avLst/>
          </a:prstGeom>
        </p:spPr>
        <p:txBody>
          <a:bodyPr vert="horz" lIns="91433" tIns="45716" rIns="91433" bIns="45716" rtlCol="0"/>
          <a:lstStyle>
            <a:lvl1pPr algn="l">
              <a:defRPr sz="1200"/>
            </a:lvl1pPr>
          </a:lstStyle>
          <a:p>
            <a:r>
              <a:rPr lang="nl-NL"/>
              <a:t>FH spiegelinformatie FTO 08-10-2019</a:t>
            </a:r>
          </a:p>
        </p:txBody>
      </p:sp>
      <p:sp>
        <p:nvSpPr>
          <p:cNvPr id="3" name="Tijdelijke aanduiding voor datum 2"/>
          <p:cNvSpPr>
            <a:spLocks noGrp="1"/>
          </p:cNvSpPr>
          <p:nvPr>
            <p:ph type="dt" sz="quarter" idx="1"/>
          </p:nvPr>
        </p:nvSpPr>
        <p:spPr>
          <a:xfrm>
            <a:off x="4021139" y="1"/>
            <a:ext cx="3076575" cy="512763"/>
          </a:xfrm>
          <a:prstGeom prst="rect">
            <a:avLst/>
          </a:prstGeom>
        </p:spPr>
        <p:txBody>
          <a:bodyPr vert="horz" lIns="91433" tIns="45716" rIns="91433" bIns="45716" rtlCol="0"/>
          <a:lstStyle>
            <a:lvl1pPr algn="r">
              <a:defRPr sz="1200"/>
            </a:lvl1pPr>
          </a:lstStyle>
          <a:p>
            <a:r>
              <a:rPr lang="nl-NL"/>
              <a:t>Oktober 2019</a:t>
            </a:r>
          </a:p>
        </p:txBody>
      </p:sp>
      <p:sp>
        <p:nvSpPr>
          <p:cNvPr id="4" name="Tijdelijke aanduiding voor voettekst 3"/>
          <p:cNvSpPr>
            <a:spLocks noGrp="1"/>
          </p:cNvSpPr>
          <p:nvPr>
            <p:ph type="ftr" sz="quarter" idx="2"/>
          </p:nvPr>
        </p:nvSpPr>
        <p:spPr>
          <a:xfrm>
            <a:off x="0" y="9721851"/>
            <a:ext cx="3076575" cy="512763"/>
          </a:xfrm>
          <a:prstGeom prst="rect">
            <a:avLst/>
          </a:prstGeom>
        </p:spPr>
        <p:txBody>
          <a:bodyPr vert="horz" lIns="91433" tIns="45716" rIns="91433" bIns="45716" rtlCol="0" anchor="b"/>
          <a:lstStyle>
            <a:lvl1pPr algn="l">
              <a:defRPr sz="1200"/>
            </a:lvl1pPr>
          </a:lstStyle>
          <a:p>
            <a:r>
              <a:rPr lang="nl-NL"/>
              <a:t>Pilot Spiegelaar   Bron: ANH VUmc database</a:t>
            </a:r>
          </a:p>
        </p:txBody>
      </p:sp>
      <p:sp>
        <p:nvSpPr>
          <p:cNvPr id="5" name="Tijdelijke aanduiding voor dianummer 4"/>
          <p:cNvSpPr>
            <a:spLocks noGrp="1"/>
          </p:cNvSpPr>
          <p:nvPr>
            <p:ph type="sldNum" sz="quarter" idx="3"/>
          </p:nvPr>
        </p:nvSpPr>
        <p:spPr>
          <a:xfrm>
            <a:off x="4021139" y="9721851"/>
            <a:ext cx="3076575" cy="512763"/>
          </a:xfrm>
          <a:prstGeom prst="rect">
            <a:avLst/>
          </a:prstGeom>
        </p:spPr>
        <p:txBody>
          <a:bodyPr vert="horz" lIns="91433" tIns="45716" rIns="91433" bIns="45716" rtlCol="0" anchor="b"/>
          <a:lstStyle>
            <a:lvl1pPr algn="r">
              <a:defRPr sz="1200"/>
            </a:lvl1pPr>
          </a:lstStyle>
          <a:p>
            <a:fld id="{AEF01ECC-D137-4466-AC05-13AE432C9C33}" type="slidenum">
              <a:rPr lang="nl-NL" smtClean="0"/>
              <a:t>‹nr.›</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3508"/>
          </a:xfrm>
          <a:prstGeom prst="rect">
            <a:avLst/>
          </a:prstGeom>
        </p:spPr>
        <p:txBody>
          <a:bodyPr vert="horz" lIns="99040" tIns="49521" rIns="99040" bIns="49521" rtlCol="0"/>
          <a:lstStyle>
            <a:lvl1pPr algn="l">
              <a:defRPr sz="1300"/>
            </a:lvl1pPr>
          </a:lstStyle>
          <a:p>
            <a:r>
              <a:rPr lang="nl-NL"/>
              <a:t>FH spiegelinformatie FTO 08-10-2019</a:t>
            </a:r>
          </a:p>
        </p:txBody>
      </p:sp>
      <p:sp>
        <p:nvSpPr>
          <p:cNvPr id="3" name="Tijdelijke aanduiding voor datum 2"/>
          <p:cNvSpPr>
            <a:spLocks noGrp="1"/>
          </p:cNvSpPr>
          <p:nvPr>
            <p:ph type="dt" idx="1"/>
          </p:nvPr>
        </p:nvSpPr>
        <p:spPr>
          <a:xfrm>
            <a:off x="4021295" y="0"/>
            <a:ext cx="3076363" cy="513508"/>
          </a:xfrm>
          <a:prstGeom prst="rect">
            <a:avLst/>
          </a:prstGeom>
        </p:spPr>
        <p:txBody>
          <a:bodyPr vert="horz" lIns="99040" tIns="49521" rIns="99040" bIns="49521" rtlCol="0"/>
          <a:lstStyle>
            <a:lvl1pPr algn="r">
              <a:defRPr sz="1300"/>
            </a:lvl1pPr>
          </a:lstStyle>
          <a:p>
            <a:r>
              <a:rPr lang="nl-NL"/>
              <a:t>Oktober 2019</a:t>
            </a:r>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0" tIns="49521" rIns="99040" bIns="49521" rtlCol="0" anchor="ctr"/>
          <a:lstStyle/>
          <a:p>
            <a:endParaRPr lang="nl-NL"/>
          </a:p>
        </p:txBody>
      </p:sp>
      <p:sp>
        <p:nvSpPr>
          <p:cNvPr id="5" name="Tijdelijke aanduiding voor notities 4"/>
          <p:cNvSpPr>
            <a:spLocks noGrp="1"/>
          </p:cNvSpPr>
          <p:nvPr>
            <p:ph type="body" sz="quarter" idx="3"/>
          </p:nvPr>
        </p:nvSpPr>
        <p:spPr>
          <a:xfrm>
            <a:off x="709931" y="4925408"/>
            <a:ext cx="5679440" cy="4029879"/>
          </a:xfrm>
          <a:prstGeom prst="rect">
            <a:avLst/>
          </a:prstGeom>
        </p:spPr>
        <p:txBody>
          <a:bodyPr vert="horz" lIns="99040" tIns="49521" rIns="99040" bIns="4952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7"/>
            <a:ext cx="3076363" cy="513507"/>
          </a:xfrm>
          <a:prstGeom prst="rect">
            <a:avLst/>
          </a:prstGeom>
        </p:spPr>
        <p:txBody>
          <a:bodyPr vert="horz" lIns="99040" tIns="49521" rIns="99040" bIns="49521" rtlCol="0" anchor="b"/>
          <a:lstStyle>
            <a:lvl1pPr algn="l">
              <a:defRPr sz="1300"/>
            </a:lvl1pPr>
          </a:lstStyle>
          <a:p>
            <a:r>
              <a:rPr lang="nl-NL"/>
              <a:t>Pilot Spiegelaar   Bron: ANH VUmc database</a:t>
            </a:r>
          </a:p>
        </p:txBody>
      </p:sp>
      <p:sp>
        <p:nvSpPr>
          <p:cNvPr id="7" name="Tijdelijke aanduiding voor dianummer 6"/>
          <p:cNvSpPr>
            <a:spLocks noGrp="1"/>
          </p:cNvSpPr>
          <p:nvPr>
            <p:ph type="sldNum" sz="quarter" idx="5"/>
          </p:nvPr>
        </p:nvSpPr>
        <p:spPr>
          <a:xfrm>
            <a:off x="4021295" y="9721107"/>
            <a:ext cx="3076363" cy="513507"/>
          </a:xfrm>
          <a:prstGeom prst="rect">
            <a:avLst/>
          </a:prstGeom>
        </p:spPr>
        <p:txBody>
          <a:bodyPr vert="horz" lIns="99040" tIns="49521" rIns="99040" bIns="49521" rtlCol="0" anchor="b"/>
          <a:lstStyle>
            <a:lvl1pPr algn="r">
              <a:defRPr sz="13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efh.nl/wp-content/uploads/2019/06/Overzicht-Kinderartsen-FH.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msterdam-transmuraal.n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ATC_code_C1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Deze</a:t>
            </a:r>
            <a:r>
              <a:rPr lang="nl-NL" baseline="0" dirty="0" smtClean="0"/>
              <a:t> voorbeeld presentatie is in 2019 opgesteld.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29155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r>
              <a:rPr lang="nl-NL" baseline="0" dirty="0" smtClean="0"/>
              <a:t> op basis van gesprekken met deskundigen en huisartsen is een aantal potentiële kennislacunes gevonden, die relevant zijn voor attitude en handelen in de praktijk. Deze punten worden in de volgende kennisvragen aangehaald.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74785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23032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3067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80584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33224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smtClean="0"/>
              <a:t>Voor de discussieleider:</a:t>
            </a:r>
            <a:r>
              <a:rPr lang="nl-NL" i="0" baseline="0" dirty="0" smtClean="0"/>
              <a:t> nodig uit om met elkaar te bedenken wat deze informatie kan betekenen voor de behandeling van FH patiënten. </a:t>
            </a:r>
          </a:p>
          <a:p>
            <a:r>
              <a:rPr lang="nl-NL" i="0" dirty="0" smtClean="0"/>
              <a:t>Toelichting </a:t>
            </a:r>
            <a:r>
              <a:rPr lang="nl-NL" i="0" dirty="0"/>
              <a:t>figuur:</a:t>
            </a:r>
          </a:p>
          <a:p>
            <a:r>
              <a:rPr lang="nl-NL" i="0" dirty="0" err="1"/>
              <a:t>Odds</a:t>
            </a:r>
            <a:r>
              <a:rPr lang="nl-NL" i="0" dirty="0"/>
              <a:t> ratio:</a:t>
            </a:r>
            <a:r>
              <a:rPr lang="nl-NL" i="0" baseline="0" dirty="0"/>
              <a:t> </a:t>
            </a:r>
            <a:r>
              <a:rPr lang="nl-NL" i="0" dirty="0" err="1"/>
              <a:t>odds</a:t>
            </a:r>
            <a:r>
              <a:rPr lang="nl-NL" i="0" baseline="0" dirty="0"/>
              <a:t> op coronaire hartziekte in de betreffende groep versus deze </a:t>
            </a:r>
            <a:r>
              <a:rPr lang="nl-NL" i="0" baseline="0" dirty="0" err="1"/>
              <a:t>odds</a:t>
            </a:r>
            <a:r>
              <a:rPr lang="nl-NL" i="0" baseline="0" dirty="0"/>
              <a:t> in de referentie groep (LDL&lt;3,4 </a:t>
            </a:r>
            <a:r>
              <a:rPr lang="nl-NL" i="0" baseline="0" dirty="0" err="1"/>
              <a:t>mmol</a:t>
            </a:r>
            <a:r>
              <a:rPr lang="nl-NL" i="0" baseline="0" dirty="0"/>
              <a:t>/l zonder FH).</a:t>
            </a:r>
          </a:p>
          <a:p>
            <a:r>
              <a:rPr lang="nl-NL" i="0" baseline="0" dirty="0" err="1"/>
              <a:t>Odds</a:t>
            </a:r>
            <a:r>
              <a:rPr lang="nl-NL" i="0" baseline="0" dirty="0"/>
              <a:t>: kans op optreden coronaire hartziekte / kans op niet optreden coronaire hartziekte.</a:t>
            </a:r>
          </a:p>
          <a:p>
            <a:endParaRPr lang="nl-NL" i="0" baseline="0" dirty="0"/>
          </a:p>
          <a:p>
            <a:r>
              <a:rPr lang="nl-NL" dirty="0"/>
              <a:t>Toelichting hoger risico (bron: website LEEFH):</a:t>
            </a:r>
          </a:p>
          <a:p>
            <a:r>
              <a:rPr lang="nl-NL" dirty="0"/>
              <a:t>De risico’s van onbehandelde FH zijn groot. Mensen met heterozygote FH hebben vaak vanaf de geboorte al cholesterolwaarden die twee keer zo hoog zijn dan gemiddeld. De cholesterolwaarden van mensen met homozygote FH zijn doorgaans maar liefst drie tot vijf keer hoger dan gemiddeld. Dit leidt tot overmatige premature atherosclerose, waardoor het risico op hart- en vaatziekten en op vroegtijdig overlijden sterk toeneemt. Coronaire hartziekten ontwikkelen zich vaak al tussen het veertigste en vijftigste levensjaar. Het is dan ook van </a:t>
            </a:r>
            <a:r>
              <a:rPr lang="nl-NL" b="1" i="1" dirty="0"/>
              <a:t>essentieel belang om vroegtijdig te starten met medicatie.</a:t>
            </a:r>
          </a:p>
          <a:p>
            <a:endParaRPr lang="nl-NL" i="0"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96780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41154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Discussieleider:</a:t>
            </a:r>
            <a:r>
              <a:rPr lang="nl-NL" baseline="0" dirty="0" smtClean="0"/>
              <a:t> hier alvast aankondigen, maar eerst een paar spiegelcijfers (volgende 3 dia’s). Daarna komt deze casuïstiek terug en samen reflecteren op hoe deze casus te registreren. Later in de presentatie staat ook een registratie-advies.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67253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op wijkgroep totaal</a:t>
            </a:r>
            <a:r>
              <a:rPr lang="nl-NL" baseline="0" dirty="0" smtClean="0"/>
              <a:t> gepresenteerd. In dit voorbeeld heeft de grote meerderheid dus één specifieke diagnose, maar ook 16% geen </a:t>
            </a:r>
            <a:r>
              <a:rPr lang="nl-NL" baseline="0" dirty="0" err="1" smtClean="0"/>
              <a:t>subcode</a:t>
            </a:r>
            <a:r>
              <a:rPr lang="nl-NL" baseline="0" dirty="0" smtClean="0"/>
              <a:t> specificatie of meerdere. Wanneer is meerdere </a:t>
            </a:r>
            <a:r>
              <a:rPr lang="nl-NL" baseline="0" dirty="0" err="1" smtClean="0"/>
              <a:t>subcodes</a:t>
            </a:r>
            <a:r>
              <a:rPr lang="nl-NL" baseline="0" dirty="0" smtClean="0"/>
              <a:t> logisch?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91747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56620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82410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20</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006904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Discussieleider : reflecteer</a:t>
            </a:r>
            <a:r>
              <a:rPr lang="nl-NL" baseline="0" dirty="0" smtClean="0"/>
              <a:t> op de eigen praktijk en </a:t>
            </a:r>
            <a:r>
              <a:rPr lang="nl-NL" baseline="0" dirty="0" err="1" smtClean="0"/>
              <a:t>evt</a:t>
            </a:r>
            <a:r>
              <a:rPr lang="nl-NL" baseline="0" dirty="0" smtClean="0"/>
              <a:t> verschillen tussen de praktijken. Waar ligt het mogelijk aan? En wijkt het af van de landelijke verwachting (ca 1:300 = 0,33%)?</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955701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Discussieleider:</a:t>
            </a:r>
            <a:r>
              <a:rPr lang="nl-NL" baseline="0" dirty="0" smtClean="0"/>
              <a:t> in dit voorbeeld is op wijkgroep het % met FH rond het landelijke verwachting. Maar de vraag is of dit ook juist gecodeerd is, d.w.z. zijn dit inderdaad FH gevallen en zijn er nog FH patiënten waarbij die diagnose nog niet gesteld of gecodeerd is?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27129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81737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r>
              <a:rPr lang="nl-NL" dirty="0" smtClean="0">
                <a:solidFill>
                  <a:srgbClr val="FF0000"/>
                </a:solidFill>
                <a:ea typeface="Calibri" panose="020F0502020204030204" pitchFamily="34" charset="0"/>
                <a:cs typeface="Times New Roman" panose="02020603050405020304" pitchFamily="18" charset="0"/>
              </a:rPr>
              <a:t>Voor</a:t>
            </a:r>
            <a:r>
              <a:rPr lang="nl-NL" baseline="0" dirty="0" smtClean="0">
                <a:solidFill>
                  <a:srgbClr val="FF0000"/>
                </a:solidFill>
                <a:ea typeface="Calibri" panose="020F0502020204030204" pitchFamily="34" charset="0"/>
                <a:cs typeface="Times New Roman" panose="02020603050405020304" pitchFamily="18" charset="0"/>
              </a:rPr>
              <a:t> discussieleider: in dit voorbeeld is een codeer advies aangereikt. Dit kan hier direct na bespreken codeer casuïstiek en dan herhaal je dit aan het einde, bij het trekken van conclusies/formuleren verbeteracties. Alternatief is om dit pas aan het einde te doen, bij het formulieren van verbeteracties. </a:t>
            </a:r>
          </a:p>
          <a:p>
            <a:pPr defTabSz="914333"/>
            <a:r>
              <a:rPr lang="nl-NL" baseline="0" dirty="0" err="1" smtClean="0">
                <a:solidFill>
                  <a:srgbClr val="FF0000"/>
                </a:solidFill>
                <a:ea typeface="Calibri" panose="020F0502020204030204" pitchFamily="34" charset="0"/>
                <a:cs typeface="Times New Roman" panose="02020603050405020304" pitchFamily="18" charset="0"/>
              </a:rPr>
              <a:t>Alternatef</a:t>
            </a:r>
            <a:endParaRPr lang="nl-NL" dirty="0">
              <a:solidFill>
                <a:srgbClr val="FF0000"/>
              </a:solidFill>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01242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25</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993921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06252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911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smtClean="0"/>
              <a:t>Voor</a:t>
            </a:r>
            <a:r>
              <a:rPr lang="nl-NL" i="0" baseline="0" dirty="0" smtClean="0"/>
              <a:t> discussieleider: bespreek de informatie én bespreek ook: wat doet deze informatie met de groep? Wat betekent het voor het eigen handelen bij jeugd en </a:t>
            </a:r>
            <a:r>
              <a:rPr lang="nl-NL" i="0" baseline="0" dirty="0" err="1" smtClean="0"/>
              <a:t>jong-volwassenen</a:t>
            </a:r>
            <a:r>
              <a:rPr lang="nl-NL" i="0" baseline="0" dirty="0" smtClean="0"/>
              <a:t> met FH in de praktijk?</a:t>
            </a:r>
          </a:p>
          <a:p>
            <a:r>
              <a:rPr lang="nl-NL" i="1" dirty="0" smtClean="0"/>
              <a:t>Toelichting </a:t>
            </a:r>
            <a:r>
              <a:rPr lang="nl-NL" i="1" dirty="0"/>
              <a:t>(bron: website LEEFH):</a:t>
            </a:r>
            <a:endParaRPr lang="nl-NL" dirty="0"/>
          </a:p>
          <a:p>
            <a:r>
              <a:rPr lang="nl-NL" i="1" dirty="0"/>
              <a:t>Vanaf juni 2013 wordt een richtlijn voor heterozygote FH gehanteerd die gewijzigd is ten opzichte van de vorige. In de nieuwe richtlijn wordt geadviseerd medicamenteuze behandeling te starten vanaf de leeftijd van 8 jaar bij een LDL-C &gt; 4 </a:t>
            </a:r>
            <a:r>
              <a:rPr lang="nl-NL" i="1" dirty="0" err="1"/>
              <a:t>mmol</a:t>
            </a:r>
            <a:r>
              <a:rPr lang="nl-NL" i="1" dirty="0"/>
              <a:t>/L. Vanaf de leeftijd van 10 jaar dient reeds gestart te worden met medicamenteuze behandeling bij een LDL-C ≥3.5 </a:t>
            </a:r>
            <a:r>
              <a:rPr lang="nl-NL" i="1" dirty="0" err="1"/>
              <a:t>mmol</a:t>
            </a:r>
            <a:r>
              <a:rPr lang="nl-NL" i="1" dirty="0"/>
              <a:t>/L. Deze waarden zijn gebaseerd op de nieuwste richtlijn van de European </a:t>
            </a:r>
            <a:r>
              <a:rPr lang="nl-NL" i="1" dirty="0" err="1"/>
              <a:t>Atherosclerosis</a:t>
            </a:r>
            <a:r>
              <a:rPr lang="nl-NL" i="1" dirty="0"/>
              <a:t> Society en de International FH Foundation.</a:t>
            </a:r>
            <a:endParaRPr lang="nl-NL" dirty="0"/>
          </a:p>
          <a:p>
            <a:r>
              <a:rPr lang="nl-NL" i="1" dirty="0"/>
              <a:t> Overigens is het voorschrijven van medicijnen aan kinderen met FH </a:t>
            </a:r>
            <a:r>
              <a:rPr lang="nl-NL" dirty="0"/>
              <a:t>voorbehouden aan </a:t>
            </a:r>
            <a:r>
              <a:rPr lang="nl-NL" u="sng" dirty="0">
                <a:hlinkClick r:id="rId3"/>
              </a:rPr>
              <a:t>kinderartsen met specialistische kennis </a:t>
            </a:r>
            <a:r>
              <a:rPr lang="nl-NL" dirty="0"/>
              <a:t>op dit gebied. Verwijzing is dus noodzakelijk</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28</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331369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a:t>
            </a:r>
            <a:r>
              <a:rPr lang="nl-NL" baseline="0" dirty="0" smtClean="0"/>
              <a:t> nodig uit tot </a:t>
            </a:r>
            <a:r>
              <a:rPr lang="nl-NL" baseline="0" dirty="0" err="1" smtClean="0"/>
              <a:t>gedachtenwisseling</a:t>
            </a:r>
            <a:r>
              <a:rPr lang="nl-NL" baseline="0" dirty="0" smtClean="0"/>
              <a:t> (wanneer niet/wel en hoe doe je dat bv samen met POH)? Voorwerk: Zoek de huidige regionale transmurale afspraken op en deel deze met de groep. Bijvoorbeeld:</a:t>
            </a:r>
          </a:p>
          <a:p>
            <a:r>
              <a:rPr lang="nl-NL" dirty="0" smtClean="0">
                <a:sym typeface="Wingdings" panose="05000000000000000000" pitchFamily="2" charset="2"/>
              </a:rPr>
              <a:t>Insteek transmurale afspraken (</a:t>
            </a:r>
            <a:r>
              <a:rPr lang="nl-NL" dirty="0" smtClean="0">
                <a:sym typeface="Wingdings" panose="05000000000000000000" pitchFamily="2" charset="2"/>
                <a:hlinkClick r:id="rId3"/>
              </a:rPr>
              <a:t>www.amsterdam-transmuraal.nl</a:t>
            </a:r>
            <a:r>
              <a:rPr lang="nl-NL" dirty="0" smtClean="0">
                <a:sym typeface="Wingdings" panose="05000000000000000000" pitchFamily="2" charset="2"/>
              </a:rPr>
              <a:t> ), volwassenen:</a:t>
            </a:r>
          </a:p>
          <a:p>
            <a:pPr marL="285750" indent="-285750">
              <a:buFont typeface="Arial" panose="020B0604020202020204" pitchFamily="34" charset="0"/>
              <a:buChar char="•"/>
            </a:pPr>
            <a:r>
              <a:rPr lang="nl-NL" dirty="0" smtClean="0"/>
              <a:t>Verwijs naar 2</a:t>
            </a:r>
            <a:r>
              <a:rPr lang="nl-NL" baseline="30000" dirty="0" smtClean="0"/>
              <a:t>e</a:t>
            </a:r>
            <a:r>
              <a:rPr lang="nl-NL" dirty="0" smtClean="0"/>
              <a:t> lijn bij onvoldoende behandelresultaat of complicaties. </a:t>
            </a:r>
          </a:p>
          <a:p>
            <a:pPr marL="285750" indent="-285750">
              <a:buFont typeface="Arial" panose="020B0604020202020204" pitchFamily="34" charset="0"/>
              <a:buChar char="•"/>
            </a:pPr>
            <a:r>
              <a:rPr lang="nl-NL" dirty="0" smtClean="0"/>
              <a:t>Retour 1</a:t>
            </a:r>
            <a:r>
              <a:rPr lang="nl-NL" baseline="30000" dirty="0" smtClean="0"/>
              <a:t>e</a:t>
            </a:r>
            <a:r>
              <a:rPr lang="nl-NL" dirty="0" smtClean="0"/>
              <a:t> lijn zodra streefwaarde of stabiele situatie bereikt is.</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29</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3513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over het laatste punt:</a:t>
            </a:r>
            <a:r>
              <a:rPr lang="nl-NL" baseline="0" dirty="0" smtClean="0"/>
              <a:t> de consequentie van stopzetten STOEH bevolkingsonderzoek, komt later terug: informatie en discussie over wat dit voor jou als huisarts betekent.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188025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discussieleider: nodig uit om uit te wisselen hoe dat letterlijk gaat: wat zeg je, welke informatie gebruik je? En ook hoe je daarbij eventueel de POH betrekt.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30</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3112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498403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 discussieleider:</a:t>
            </a:r>
            <a:r>
              <a:rPr lang="nl-NL"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Nodig uit tot uitwisselen hoe de groep dit in de praktijk doet, hoe borg je dat (</a:t>
            </a:r>
            <a:r>
              <a:rPr lang="nl-NL" baseline="0" dirty="0" err="1" smtClean="0"/>
              <a:t>ism</a:t>
            </a:r>
            <a:r>
              <a:rPr lang="nl-NL" baseline="0" dirty="0" smtClean="0"/>
              <a:t> POH)?</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Suggestie:</a:t>
            </a:r>
            <a:r>
              <a:rPr lang="nl-NL" baseline="0" dirty="0" smtClean="0"/>
              <a:t> de volgende dia toont percentages, maar laat de groep vooraf eerst een schatting geven van: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 van de mensen met FH diagnose waarbij er in het afgelopen jaar een LDL bekend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 van de mensen met FH diagnose waarbij er in het afgelopen jaar </a:t>
            </a:r>
            <a:r>
              <a:rPr lang="nl-NL" baseline="0" dirty="0" err="1" smtClean="0"/>
              <a:t>lipidenverlagende</a:t>
            </a:r>
            <a:r>
              <a:rPr lang="nl-NL" baseline="0" dirty="0" smtClean="0"/>
              <a:t> middelen zijn voorgeschreven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922406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Vergelijk de cijfers met schatting</a:t>
            </a:r>
            <a:r>
              <a:rPr lang="nl-NL" baseline="0" dirty="0" smtClean="0"/>
              <a:t>: valt het mee of tegen? Hoe kan dit beter geborgd worden? Wat zijn aandachtspunten hierbij (som die op, zodat daar later bij de verbeteracties op terug gekomen kan worden)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89228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tabel geeft de aantallen patiënten per praktijk en in totaal in de wijkgroep met de diagnose FH; en vervolgens binnen die groep of bij hen HVZ voorkomen (zie definitie op de dia) of dat CVRM K49.01, hoofdbehandelaar= huisarts resp. = specialist geregistreerd staat en of er bij hen in het afgelopen jaar een LDL meting bekend resp. </a:t>
            </a:r>
            <a:r>
              <a:rPr lang="nl-NL" baseline="0" dirty="0" err="1" smtClean="0"/>
              <a:t>lipideverlagend</a:t>
            </a:r>
            <a:r>
              <a:rPr lang="nl-NL" baseline="0" dirty="0" smtClean="0"/>
              <a:t> middel voorgeschreven is.</a:t>
            </a:r>
          </a:p>
          <a:p>
            <a:r>
              <a:rPr lang="nl-NL" baseline="0" dirty="0" smtClean="0"/>
              <a:t>ATC= classificatie systeem voor medicatie, hier kun je zien wat onder C10 valt: </a:t>
            </a:r>
            <a:r>
              <a:rPr lang="nl-NL" dirty="0" smtClean="0">
                <a:hlinkClick r:id="rId3"/>
              </a:rPr>
              <a:t>ATC code C10 - Wikipedia</a:t>
            </a:r>
            <a:r>
              <a:rPr lang="nl-NL" baseline="0" dirty="0" smtClean="0"/>
              <a:t> </a:t>
            </a:r>
          </a:p>
          <a:p>
            <a:r>
              <a:rPr lang="nl-NL" baseline="0" dirty="0" smtClean="0"/>
              <a:t>Discussieleider: komt dit beeld overeen met de verwachting? Wat vindt de groep ervan als niet bij alle FH patiënten het </a:t>
            </a:r>
            <a:r>
              <a:rPr lang="nl-NL" baseline="0" dirty="0" err="1" smtClean="0"/>
              <a:t>hoofdbehandelaarschap</a:t>
            </a:r>
            <a:r>
              <a:rPr lang="nl-NL" baseline="0" dirty="0" smtClean="0"/>
              <a:t> of LDL of voorschrift bekend/geregistreerd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121043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 dit geeft wat bredere context.</a:t>
            </a:r>
            <a:r>
              <a:rPr lang="nl-NL" baseline="0" dirty="0" smtClean="0"/>
              <a:t> De groep kan zich hiermee vergelijken. Dan kan het ofwel vergelijkbaar zijn, of gunstiger of ongunstiger, maar er zal hoe dan ook verbetering mogelijk zijn. De cijfers laten zien dat hoe meer kenmerken dat FH bekend is bij de huisarts en die ook hoofdbehandelaar is, hoe beter in beeld: Het % met LDL en medicatie is hoger. Het kan dus wel.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35</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807041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Bediscussieer</a:t>
            </a:r>
            <a:r>
              <a:rPr lang="nl-NL" baseline="0" dirty="0" smtClean="0"/>
              <a:t> </a:t>
            </a:r>
            <a:r>
              <a:rPr lang="nl-NL" baseline="0" dirty="0"/>
              <a:t>de spiegelinformatie, reflecteer op eigen handelen en onderling</a:t>
            </a:r>
            <a:r>
              <a:rPr lang="nl-NL" baseline="0" dirty="0" smtClean="0"/>
              <a:t>. </a:t>
            </a:r>
            <a:r>
              <a:rPr lang="nl-NL" dirty="0" smtClean="0"/>
              <a:t>Gebruik deze dia om</a:t>
            </a:r>
            <a:r>
              <a:rPr lang="nl-NL" baseline="0" dirty="0" smtClean="0"/>
              <a:t> even samen te vatten. Bouw afhankelijk van behoefte hier of later een pauze in.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199200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807609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38</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657210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Suggestie</a:t>
            </a:r>
            <a:r>
              <a:rPr lang="nl-NL" baseline="0" dirty="0"/>
              <a:t> werkvorm: Bespreek met </a:t>
            </a:r>
            <a:r>
              <a:rPr lang="nl-NL" baseline="0" dirty="0" smtClean="0"/>
              <a:t>je buurvrouw/man, daarna plenair en dan vooral waar blijken ((on)verwacht) verschillen in te zitten? Wat zit daar achter verschil (kennis? interpretatie / professioneel inzicht?)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39</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17661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r>
              <a:rPr lang="nl-NL" baseline="0" dirty="0" smtClean="0"/>
              <a:t> hier is het informatief bedoeld, kondig aan dat dit later nog terugkomt: wat vinden we hiervan en wat bied LEEFH?</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792356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Discussieleider: optioneel</a:t>
            </a:r>
            <a:r>
              <a:rPr lang="nl-NL" baseline="0" dirty="0" smtClean="0"/>
              <a:t> per praktijk een dergelijke stroomdiagram laten maken en deze voorafgaand aan de bijeenkomst al toesturen zodat deze bestudeerd kan worden. Of bouw hiervoor enige leestijd in.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40</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420833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Discussieleider:</a:t>
            </a:r>
            <a:r>
              <a:rPr lang="nl-NL"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1) Voorbereiding: De hier gepresenteerde grafiek is op </a:t>
            </a:r>
            <a:r>
              <a:rPr lang="nl-NL" baseline="0" dirty="0" err="1" smtClean="0"/>
              <a:t>wijkgroepniveau</a:t>
            </a:r>
            <a:r>
              <a:rPr lang="nl-NL" baseline="0" dirty="0" smtClean="0"/>
              <a:t> ter illustratie, maar ‘eigen praktijkcijfers’ confronteren / spreken meer aan. </a:t>
            </a:r>
            <a:endParaRPr lang="nl-NL" dirty="0" smtClean="0"/>
          </a:p>
          <a:p>
            <a:r>
              <a:rPr lang="nl-NL" baseline="0" dirty="0" smtClean="0"/>
              <a:t>2) In de meeting: Loop eerst samen de grafiek door. Rechts staan de patiënten met FH diagnose, waarbij voor een deel geen LDL noch voorschrift gevonden werd in de HIS-data (dat is hiervoor al besproken). Het gaat hier vooral om de linkerhelft: de groep waarbij nog geen FH diagnose in het HIS staat, maar die wel LDL&gt;5 had al/of niet met meerdere metingen en cholesterolverlagende middelen. Bespreek bijvoorbeeld: </a:t>
            </a:r>
            <a:r>
              <a:rPr lang="nl-NL" dirty="0" smtClean="0">
                <a:sym typeface="Wingdings" panose="05000000000000000000" pitchFamily="2" charset="2"/>
              </a:rPr>
              <a:t>Wat valt op?</a:t>
            </a:r>
            <a:r>
              <a:rPr lang="nl-NL" dirty="0" smtClean="0">
                <a:solidFill>
                  <a:srgbClr val="F07814"/>
                </a:solidFill>
                <a:sym typeface="Wingdings" panose="05000000000000000000" pitchFamily="2" charset="2"/>
              </a:rPr>
              <a:t> Hoeveel patiënten</a:t>
            </a:r>
            <a:r>
              <a:rPr lang="nl-NL" baseline="0" dirty="0" smtClean="0">
                <a:solidFill>
                  <a:srgbClr val="F07814"/>
                </a:solidFill>
                <a:sym typeface="Wingdings" panose="05000000000000000000" pitchFamily="2" charset="2"/>
              </a:rPr>
              <a:t> glippen er mogelijk tussendoor en hebben zij po</a:t>
            </a:r>
            <a:r>
              <a:rPr lang="nl-NL" dirty="0" smtClean="0">
                <a:sym typeface="Wingdings" panose="05000000000000000000" pitchFamily="2" charset="2"/>
              </a:rPr>
              <a:t>tentieel FH?</a:t>
            </a:r>
            <a:r>
              <a:rPr lang="nl-NL" dirty="0" smtClean="0">
                <a:solidFill>
                  <a:srgbClr val="F07814"/>
                </a:solidFill>
                <a:sym typeface="Wingdings" panose="05000000000000000000" pitchFamily="2" charset="2"/>
              </a:rPr>
              <a:t> Hoe kan dat? </a:t>
            </a:r>
            <a:r>
              <a:rPr lang="nl-NL" dirty="0" smtClean="0">
                <a:sym typeface="Wingdings" panose="05000000000000000000" pitchFamily="2" charset="2"/>
              </a:rPr>
              <a:t>Vergelijk deze wijkgroep</a:t>
            </a:r>
            <a:r>
              <a:rPr lang="nl-NL" baseline="0" dirty="0" smtClean="0">
                <a:sym typeface="Wingdings" panose="05000000000000000000" pitchFamily="2" charset="2"/>
              </a:rPr>
              <a:t> c</a:t>
            </a:r>
            <a:r>
              <a:rPr lang="nl-NL" dirty="0" smtClean="0">
                <a:sym typeface="Wingdings" panose="05000000000000000000" pitchFamily="2" charset="2"/>
              </a:rPr>
              <a:t>ijfers met die van je eigen praktijk (uitgeprint): wat valt op? Hoeveel patiënten zou je willen nalopen?</a:t>
            </a:r>
            <a:r>
              <a:rPr lang="nl-NL" baseline="0" dirty="0" smtClean="0">
                <a:sym typeface="Wingdings" panose="05000000000000000000" pitchFamily="2" charset="2"/>
              </a:rPr>
              <a:t> </a:t>
            </a:r>
            <a:r>
              <a:rPr lang="nl-NL" baseline="0" dirty="0" smtClean="0"/>
              <a:t>Het zijn er (waarschijnlijk) niet heel veel, dus ook behapbaar om na te lopen hoe het er bij hen voorstaat (al of niet met een voorgeprogrammeerde HIS-query). </a:t>
            </a:r>
            <a:endParaRPr lang="nl-NL" dirty="0" smtClean="0"/>
          </a:p>
        </p:txBody>
      </p:sp>
      <p:sp>
        <p:nvSpPr>
          <p:cNvPr id="4" name="Tijdelijke aanduiding voor dianummer 3"/>
          <p:cNvSpPr>
            <a:spLocks noGrp="1"/>
          </p:cNvSpPr>
          <p:nvPr>
            <p:ph type="sldNum" sz="quarter" idx="10"/>
          </p:nvPr>
        </p:nvSpPr>
        <p:spPr/>
        <p:txBody>
          <a:bodyPr/>
          <a:lstStyle/>
          <a:p>
            <a:fld id="{0CE96C6B-2F8A-4D13-85B5-20C68B0C87B3}" type="slidenum">
              <a:rPr lang="nl-NL" smtClean="0"/>
              <a:t>41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00697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de</a:t>
            </a:r>
            <a:r>
              <a:rPr lang="nl-NL" baseline="0" dirty="0" smtClean="0"/>
              <a:t> volgende stellingen geven stof tot nadenken en dialoog over de rol van de huisarts bij het informeren van familieleden (zelf of via </a:t>
            </a:r>
            <a:r>
              <a:rPr lang="nl-NL" baseline="0" dirty="0" err="1" smtClean="0"/>
              <a:t>patient</a:t>
            </a:r>
            <a:r>
              <a:rPr lang="nl-NL" baseline="0" dirty="0" smtClean="0"/>
              <a:t>; binnen en buiten je praktijk). Daarna volgt een samenvattende dia met betekenis voor de huisarts. </a:t>
            </a:r>
          </a:p>
          <a:p>
            <a:r>
              <a:rPr lang="nl-NL" baseline="0" dirty="0" smtClean="0"/>
              <a:t>Bediscussieer: verschil tussen de patiënt attenderen en desgewenst helpen bij het informeren van familieleden en het zelfstandig informeren van familieleden (met medeweten van patiënt). </a:t>
            </a:r>
          </a:p>
          <a:p>
            <a:r>
              <a:rPr lang="nl-NL" baseline="0" dirty="0" smtClean="0"/>
              <a:t>Op thuisarts.nl is informatie over FH, daarin wordt ook vermeld dat 1</a:t>
            </a:r>
            <a:r>
              <a:rPr lang="nl-NL" baseline="30000" dirty="0" smtClean="0"/>
              <a:t>e</a:t>
            </a:r>
            <a:r>
              <a:rPr lang="nl-NL" baseline="0" dirty="0" smtClean="0"/>
              <a:t> </a:t>
            </a:r>
            <a:r>
              <a:rPr lang="nl-NL" baseline="0" dirty="0" err="1" smtClean="0"/>
              <a:t>graadsfamilieleden</a:t>
            </a:r>
            <a:r>
              <a:rPr lang="nl-NL" baseline="0" dirty="0" smtClean="0"/>
              <a:t> ook risico vormen en dat zij zich ook kunnen laten testen. </a:t>
            </a:r>
          </a:p>
          <a:p>
            <a:r>
              <a:rPr lang="nl-NL" baseline="0" dirty="0" smtClean="0"/>
              <a:t>Op LEEFH is informatie beschikbaar, zoals een brief de je als patiënt kunt gebruiken om je familieleden te informeren zodat zij kunnen kiezen of zij zich willen laten testen of niet.  En ook over vragen over sociale consequenties (zorgverzekeraar, hypotheek, werk). </a:t>
            </a:r>
            <a:endParaRPr lang="nl-NL"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610630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008909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Nodig uit om uit</a:t>
            </a:r>
            <a:r>
              <a:rPr lang="nl-NL" baseline="0" dirty="0" smtClean="0"/>
              <a:t> te wisselen hoe je dit in de praktijk doet: wat zeg je, wanneer begin je erover, naar welke informatie verwijs je? Betrek je hierbij je POH?</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83053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Uit focusgroep met huisartsen en</a:t>
            </a:r>
            <a:r>
              <a:rPr lang="nl-NL" baseline="0" dirty="0" smtClean="0"/>
              <a:t> interviews met huisartsen kwam naar voren, bijvoorbeeld: “in overleg met de betreffende patiënt, vormt eigenlijk nooit een probleem”, “risico op FH is dan dermate hoog (50%) en FH is dermate levensbedreigend terwijl er behandeling mogelijk is, dat beroepsgeheim doorbroken kan worden?”,  “recht op niet weten”, “kop in het zand men vreest sociale consequenties qua verzekeringen, baanzekerheid en hypotheek”.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45</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083690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484115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r>
              <a:rPr lang="nl-NL" baseline="0" dirty="0" smtClean="0"/>
              <a:t> op LEEFH staat een diagnostische flowchart. Die is echter complex en uitgebreid. Voor de situatie in de huisartsenpraktijk kan een vuistregel helpen: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676778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48</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721533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49</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61268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hier komen we later nog op terug, om te reflecteren op hoe</a:t>
            </a:r>
            <a:r>
              <a:rPr lang="nl-NL" baseline="0" dirty="0" smtClean="0"/>
              <a:t> wij hier zelf in staan als huisarts: welke rol in opsporing (zelf diagnostiek aanvragen?), behandeling én familie-opsporing.  </a:t>
            </a:r>
            <a:endParaRPr lang="nl-NL" dirty="0"/>
          </a:p>
        </p:txBody>
      </p:sp>
      <p:sp>
        <p:nvSpPr>
          <p:cNvPr id="4" name="Tijdelijke aanduiding voor koptekst 3"/>
          <p:cNvSpPr>
            <a:spLocks noGrp="1"/>
          </p:cNvSpPr>
          <p:nvPr>
            <p:ph type="hdr" sz="quarter" idx="10"/>
          </p:nvPr>
        </p:nvSpPr>
        <p:spPr/>
        <p:txBody>
          <a:bodyPr/>
          <a:lstStyle/>
          <a:p>
            <a:r>
              <a:rPr lang="nl-NL" smtClean="0"/>
              <a:t>FH spiegelinformatie FTO 08-10-2019</a:t>
            </a:r>
            <a:endParaRPr lang="nl-NL"/>
          </a:p>
        </p:txBody>
      </p:sp>
      <p:sp>
        <p:nvSpPr>
          <p:cNvPr id="5" name="Tijdelijke aanduiding voor datum 4"/>
          <p:cNvSpPr>
            <a:spLocks noGrp="1"/>
          </p:cNvSpPr>
          <p:nvPr>
            <p:ph type="dt" idx="11"/>
          </p:nvPr>
        </p:nvSpPr>
        <p:spPr/>
        <p:txBody>
          <a:bodyPr/>
          <a:lstStyle/>
          <a:p>
            <a:r>
              <a:rPr lang="nl-NL" smtClean="0"/>
              <a:t>Oktober 2019</a:t>
            </a:r>
            <a:endParaRPr lang="nl-NL"/>
          </a:p>
        </p:txBody>
      </p:sp>
      <p:sp>
        <p:nvSpPr>
          <p:cNvPr id="6" name="Tijdelijke aanduiding voor voettekst 5"/>
          <p:cNvSpPr>
            <a:spLocks noGrp="1"/>
          </p:cNvSpPr>
          <p:nvPr>
            <p:ph type="ftr" sz="quarter" idx="12"/>
          </p:nvPr>
        </p:nvSpPr>
        <p:spPr/>
        <p:txBody>
          <a:bodyPr/>
          <a:lstStyle/>
          <a:p>
            <a:r>
              <a:rPr lang="nl-NL" smtClean="0"/>
              <a:t>Pilot Spiegelaar   Bron: ANH VUmc database</a:t>
            </a:r>
            <a:endParaRPr lang="nl-NL"/>
          </a:p>
        </p:txBody>
      </p:sp>
      <p:sp>
        <p:nvSpPr>
          <p:cNvPr id="7" name="Tijdelijke aanduiding voor dianummer 6"/>
          <p:cNvSpPr>
            <a:spLocks noGrp="1"/>
          </p:cNvSpPr>
          <p:nvPr>
            <p:ph type="sldNum" sz="quarter" idx="13"/>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2956986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r>
              <a:rPr lang="nl-NL" dirty="0"/>
              <a:t>Zie ook de praktische handvatten, later in de presentatie</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50</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2383171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51</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494440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dirty="0"/>
              <a:t>Vat als gespreksleider nu even samen wat het meest is opgevallen.</a:t>
            </a:r>
            <a:r>
              <a:rPr lang="nl-NL" baseline="0" dirty="0"/>
              <a:t> W</a:t>
            </a:r>
            <a:r>
              <a:rPr lang="nl-NL" dirty="0"/>
              <a:t>at het meeste discussie gaf. Daarna even</a:t>
            </a:r>
            <a:r>
              <a:rPr lang="nl-NL" baseline="0" dirty="0"/>
              <a:t> overleg in tweetallen om de balans op te maken: Wat valt op? Wat spreekt aan? Wat noopt tot actie? </a:t>
            </a:r>
          </a:p>
          <a:p>
            <a:pPr defTabSz="914333">
              <a:defRPr/>
            </a:pPr>
            <a:r>
              <a:rPr lang="nl-NL" baseline="0" dirty="0"/>
              <a:t>Daarna verbeterdoelen opschrijven. Op de volgende dia’s staan praktische handvatten als hulpmiddel bij mogelijke verbeteracties.  Daarna verbeterdoelen SMART-concretiseren en uitwerken a.d.h.v. Spiegelaar formulier.</a:t>
            </a:r>
            <a:endParaRPr lang="nl-NL"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998730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Herhaal</a:t>
            </a:r>
            <a:r>
              <a:rPr lang="nl-NL" baseline="0" dirty="0" smtClean="0"/>
              <a:t> of behandel hier de eerder genoemde dia’s met tips.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089210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54</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692297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baseline="0" dirty="0"/>
              <a:t>Verbeterdoelen SMART-concretiseren en uitwerken </a:t>
            </a:r>
            <a:r>
              <a:rPr lang="nl-NL" baseline="0" dirty="0" smtClean="0"/>
              <a:t>in een verbeterplan: wie doet wanneer wat en welke belemmeringen kunnen daarbij spelen en hoe ga je dat beslechten? </a:t>
            </a:r>
            <a:endParaRPr lang="nl-NL" dirty="0"/>
          </a:p>
          <a:p>
            <a:r>
              <a:rPr lang="nl-NL" dirty="0" smtClean="0"/>
              <a:t>Nb.</a:t>
            </a:r>
            <a:r>
              <a:rPr lang="nl-NL" baseline="0" dirty="0" smtClean="0"/>
              <a:t> Bijvoorbeeld als de groep afspreekt patiënten na te lopen, koppel dan aan elkaar terug hoeveel dat er waren en bij hoeveel er FH is vastgesteld. Dit kan in de nameting gespiegeld worden.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55</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285209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950368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53886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6</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149884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Annex 1 bevat detail</a:t>
            </a:r>
            <a:r>
              <a:rPr lang="nl-NL" baseline="0" dirty="0"/>
              <a:t> uitleg over de geselecteerde gegevens.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51910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34571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Nb. Afhankelijk van of de groep elkaar en elkaars </a:t>
            </a:r>
            <a:r>
              <a:rPr lang="nl-NL" baseline="0" dirty="0" smtClean="0"/>
              <a:t>praktijkpopulatie kenmerken </a:t>
            </a:r>
            <a:r>
              <a:rPr lang="nl-NL" dirty="0" smtClean="0"/>
              <a:t>goed kent</a:t>
            </a:r>
            <a:r>
              <a:rPr lang="nl-NL" baseline="0" dirty="0" smtClean="0"/>
              <a:t>, wel of niet dergelijke algemene cijfers presenteren en meer of minder aandacht aan besteden. Kortom: kijken we naar hetzelfde en zijn er verschillen die relevant zijn voor de interpretatie van de spiegelcijfers?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Omdat er gekeken wordt naar FH en het coderen daarvan is in dit voorbeeld ook een kolom ‘contact met ICPC’ opgenomen: aan hoeveel procent van de contacten in een jaar is een ICPC code gekoppeld? Je ziet dat hierin variatie is tussen praktijken, soms ook HIS-afhankelijk. Als er een praktijk is waarbij dit % lager is, heeft dat dan consequenties voor het registreren van FH? Of bijvoorbeeld een praktijk met een duidelijk andere populatie qua leeftijd of </a:t>
            </a:r>
            <a:r>
              <a:rPr lang="nl-NL" baseline="0" dirty="0" err="1" smtClean="0"/>
              <a:t>cardiometabole</a:t>
            </a:r>
            <a:r>
              <a:rPr lang="nl-NL" baseline="0" dirty="0" smtClean="0"/>
              <a:t> problematiek.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751561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2339962-F614-495F-A215-D2ACB0BD48E5}" type="datetimeFigureOut">
              <a:rPr lang="nl-NL" smtClean="0"/>
              <a:t>12-9-2023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24F4-385F-4AD0-B5A4-5FA3D7DD1352}" type="slidenum">
              <a:rPr lang="nl-NL" smtClean="0"/>
              <a:t>‹nr.›</a:t>
            </a:fld>
            <a:endParaRPr lang="nl-NL"/>
          </a:p>
        </p:txBody>
      </p:sp>
    </p:spTree>
    <p:extLst>
      <p:ext uri="{BB962C8B-B14F-4D97-AF65-F5344CB8AC3E}">
        <p14:creationId xmlns:p14="http://schemas.microsoft.com/office/powerpoint/2010/main" val="21111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leefh.n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hyperlink" Target="http://www.leefh.nl/"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www.leefh.nl/"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www.leefh.nl/"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8" Type="http://schemas.openxmlformats.org/officeDocument/2006/relationships/hyperlink" Target="http://www.amsterdam-transmuraal.nl/" TargetMode="External"/><Relationship Id="rId3" Type="http://schemas.openxmlformats.org/officeDocument/2006/relationships/hyperlink" Target="http://www.leefh.nl/" TargetMode="External"/><Relationship Id="rId7" Type="http://schemas.openxmlformats.org/officeDocument/2006/relationships/hyperlink" Target="https://www.primarycaregenetics.org/?page_id=873&amp;lang=nl" TargetMode="External"/><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hyperlink" Target="https://www.huisartsengenetica.nl/ziekte/premature-atherosclerose-en-familiaire-hypercholesterolemie" TargetMode="External"/><Relationship Id="rId5" Type="http://schemas.openxmlformats.org/officeDocument/2006/relationships/hyperlink" Target="http://www.leefh.nl/zorgprofessionals/rol-huisarts-en-specialist/" TargetMode="External"/><Relationship Id="rId4" Type="http://schemas.openxmlformats.org/officeDocument/2006/relationships/hyperlink" Target="https://www.nhg.org/sites/default/files/content/nhg_org/uploads/standpunt_diagnostiek_en_behandeling_van_familiaire_hypercholesterolemie.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74914" y="1194472"/>
            <a:ext cx="10776857" cy="980980"/>
          </a:xfrm>
        </p:spPr>
        <p:txBody>
          <a:bodyPr>
            <a:normAutofit/>
          </a:bodyPr>
          <a:lstStyle/>
          <a:p>
            <a:r>
              <a:rPr lang="nl-NL" dirty="0"/>
              <a:t>Familiaire Hypercholesterolemie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a:t>FTO wijkgroep </a:t>
            </a:r>
            <a:r>
              <a:rPr lang="nl-NL" dirty="0" smtClean="0"/>
              <a:t>X</a:t>
            </a:r>
            <a:endParaRPr lang="nl-NL" dirty="0"/>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dirty="0" smtClean="0"/>
              <a:t>Voormeting | Datum</a:t>
            </a:r>
            <a:endParaRPr lang="nl-NL" sz="1400" dirty="0"/>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98783" y="4125431"/>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3585597"/>
          </a:xfrm>
          <a:prstGeom prst="rect">
            <a:avLst/>
          </a:prstGeom>
        </p:spPr>
        <p:txBody>
          <a:bodyPr wrap="square">
            <a:spAutoFit/>
          </a:bodyPr>
          <a:lstStyle/>
          <a:p>
            <a:pPr marL="342900" lvl="0" indent="-342900">
              <a:buFont typeface="Arial" panose="020B0604020202020204" pitchFamily="34" charset="0"/>
              <a:buChar char="•"/>
            </a:pPr>
            <a:r>
              <a:rPr lang="nl-NL" sz="2300" dirty="0"/>
              <a:t>Kenmerken praktijkpopulaties</a:t>
            </a:r>
          </a:p>
          <a:p>
            <a:pPr marL="342900" lvl="0" indent="-342900">
              <a:buFont typeface="Arial" panose="020B0604020202020204" pitchFamily="34" charset="0"/>
              <a:buChar char="•"/>
            </a:pPr>
            <a:endParaRPr lang="nl-NL" sz="2300" b="1" dirty="0"/>
          </a:p>
          <a:p>
            <a:pPr marL="342900" lvl="0" indent="-342900">
              <a:buFont typeface="Arial" panose="020B0604020202020204" pitchFamily="34" charset="0"/>
              <a:buChar char="•"/>
            </a:pPr>
            <a:r>
              <a:rPr lang="nl-NL" sz="2300" b="1" dirty="0"/>
              <a:t>Kennisvragen over FH (enquête)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Voorkomen, coderen en registreren van patiënten met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Behandeling en follow-up van patiënten met FH: LDL en medicatie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Opsporen van potentiële FH patiënten: index en familieleden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33240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Voorkomen FH</a:t>
            </a:r>
            <a:endParaRPr lang="it-IT" dirty="0"/>
          </a:p>
        </p:txBody>
      </p:sp>
      <p:sp>
        <p:nvSpPr>
          <p:cNvPr id="3" name="Rechthoek 2"/>
          <p:cNvSpPr/>
          <p:nvPr/>
        </p:nvSpPr>
        <p:spPr>
          <a:xfrm>
            <a:off x="840828" y="1443841"/>
            <a:ext cx="10258096" cy="1631216"/>
          </a:xfrm>
          <a:prstGeom prst="rect">
            <a:avLst/>
          </a:prstGeom>
        </p:spPr>
        <p:txBody>
          <a:bodyPr wrap="square">
            <a:spAutoFit/>
          </a:bodyPr>
          <a:lstStyle/>
          <a:p>
            <a:r>
              <a:rPr lang="nl-NL" sz="2000" dirty="0"/>
              <a:t>Hoeveel FH patiënten zijn er in een gemiddelde normpraktijk (2100 patiënten)?</a:t>
            </a:r>
          </a:p>
          <a:p>
            <a:endParaRPr lang="nl-NL" sz="2000" dirty="0"/>
          </a:p>
          <a:p>
            <a:endParaRPr lang="nl-NL" sz="2000" dirty="0"/>
          </a:p>
          <a:p>
            <a:endParaRPr lang="nl-NL" sz="2000" dirty="0"/>
          </a:p>
          <a:p>
            <a:endParaRPr lang="nl-NL" sz="2000" dirty="0"/>
          </a:p>
        </p:txBody>
      </p:sp>
      <p:sp>
        <p:nvSpPr>
          <p:cNvPr id="7" name="Tekstvak 6"/>
          <p:cNvSpPr txBox="1"/>
          <p:nvPr/>
        </p:nvSpPr>
        <p:spPr>
          <a:xfrm>
            <a:off x="991892" y="4881966"/>
            <a:ext cx="5517396" cy="369332"/>
          </a:xfrm>
          <a:prstGeom prst="rect">
            <a:avLst/>
          </a:prstGeom>
          <a:noFill/>
        </p:spPr>
        <p:txBody>
          <a:bodyPr wrap="square" rtlCol="0">
            <a:spAutoFit/>
          </a:bodyPr>
          <a:lstStyle/>
          <a:p>
            <a:r>
              <a:rPr lang="nl-NL" dirty="0"/>
              <a:t>Toelichting: Schatting in Nederland = </a:t>
            </a:r>
            <a:r>
              <a:rPr lang="nl-NL" dirty="0" smtClean="0"/>
              <a:t>1:300</a:t>
            </a:r>
            <a:endParaRPr lang="nl-NL" dirty="0"/>
          </a:p>
        </p:txBody>
      </p:sp>
      <p:pic>
        <p:nvPicPr>
          <p:cNvPr id="11" name="Afbeelding 10"/>
          <p:cNvPicPr>
            <a:picLocks noChangeAspect="1"/>
          </p:cNvPicPr>
          <p:nvPr/>
        </p:nvPicPr>
        <p:blipFill>
          <a:blip r:embed="rId3"/>
          <a:stretch>
            <a:fillRect/>
          </a:stretch>
        </p:blipFill>
        <p:spPr>
          <a:xfrm>
            <a:off x="1166957" y="2451675"/>
            <a:ext cx="9858086" cy="2048434"/>
          </a:xfrm>
          <a:prstGeom prst="rect">
            <a:avLst/>
          </a:prstGeom>
        </p:spPr>
      </p:pic>
      <p:sp>
        <p:nvSpPr>
          <p:cNvPr id="4" name="Rechthoek 3"/>
          <p:cNvSpPr/>
          <p:nvPr/>
        </p:nvSpPr>
        <p:spPr>
          <a:xfrm>
            <a:off x="5275385" y="2498567"/>
            <a:ext cx="152400" cy="361863"/>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7</a:t>
            </a:r>
            <a:endParaRPr lang="nl-NL" b="1" dirty="0"/>
          </a:p>
        </p:txBody>
      </p:sp>
    </p:spTree>
    <p:extLst>
      <p:ext uri="{BB962C8B-B14F-4D97-AF65-F5344CB8AC3E}">
        <p14:creationId xmlns:p14="http://schemas.microsoft.com/office/powerpoint/2010/main" val="14595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Eerste graads familie</a:t>
            </a:r>
            <a:endParaRPr lang="it-IT" dirty="0"/>
          </a:p>
        </p:txBody>
      </p:sp>
      <p:sp>
        <p:nvSpPr>
          <p:cNvPr id="3" name="Rechthoek 2"/>
          <p:cNvSpPr/>
          <p:nvPr/>
        </p:nvSpPr>
        <p:spPr>
          <a:xfrm>
            <a:off x="840828" y="1443841"/>
            <a:ext cx="10258096" cy="1938992"/>
          </a:xfrm>
          <a:prstGeom prst="rect">
            <a:avLst/>
          </a:prstGeom>
        </p:spPr>
        <p:txBody>
          <a:bodyPr wrap="square">
            <a:spAutoFit/>
          </a:bodyPr>
          <a:lstStyle/>
          <a:p>
            <a:r>
              <a:rPr lang="nl-NL" sz="2000" dirty="0"/>
              <a:t>Hoeveel procent kans heeft een eerstegraads familielid van een patiënt met FH (ouders, broers, zussen, kinderen) om ook FH te hebben?</a:t>
            </a:r>
          </a:p>
          <a:p>
            <a:endParaRPr lang="nl-NL" sz="2000" dirty="0"/>
          </a:p>
          <a:p>
            <a:endParaRPr lang="nl-NL" sz="2000" dirty="0"/>
          </a:p>
          <a:p>
            <a:endParaRPr lang="nl-NL" sz="2000" dirty="0"/>
          </a:p>
          <a:p>
            <a:endParaRPr lang="nl-NL" sz="2000" dirty="0"/>
          </a:p>
        </p:txBody>
      </p:sp>
      <p:sp>
        <p:nvSpPr>
          <p:cNvPr id="5" name="Tekstvak 4"/>
          <p:cNvSpPr txBox="1"/>
          <p:nvPr/>
        </p:nvSpPr>
        <p:spPr>
          <a:xfrm>
            <a:off x="923871" y="4888523"/>
            <a:ext cx="8571821" cy="369332"/>
          </a:xfrm>
          <a:prstGeom prst="rect">
            <a:avLst/>
          </a:prstGeom>
          <a:noFill/>
        </p:spPr>
        <p:txBody>
          <a:bodyPr wrap="square" rtlCol="0">
            <a:spAutoFit/>
          </a:bodyPr>
          <a:lstStyle/>
          <a:p>
            <a:r>
              <a:rPr lang="nl-NL" dirty="0"/>
              <a:t>FH is autosomaal dominant, zie toelichting op volgende dia</a:t>
            </a:r>
          </a:p>
        </p:txBody>
      </p:sp>
      <p:pic>
        <p:nvPicPr>
          <p:cNvPr id="11" name="Afbeelding 10"/>
          <p:cNvPicPr>
            <a:picLocks noChangeAspect="1"/>
          </p:cNvPicPr>
          <p:nvPr/>
        </p:nvPicPr>
        <p:blipFill>
          <a:blip r:embed="rId3"/>
          <a:stretch>
            <a:fillRect/>
          </a:stretch>
        </p:blipFill>
        <p:spPr>
          <a:xfrm>
            <a:off x="1166957" y="2404783"/>
            <a:ext cx="9858086" cy="2048434"/>
          </a:xfrm>
          <a:prstGeom prst="rect">
            <a:avLst/>
          </a:prstGeom>
        </p:spPr>
      </p:pic>
    </p:spTree>
    <p:extLst>
      <p:ext uri="{BB962C8B-B14F-4D97-AF65-F5344CB8AC3E}">
        <p14:creationId xmlns:p14="http://schemas.microsoft.com/office/powerpoint/2010/main" val="25621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70" y="184084"/>
            <a:ext cx="7322038" cy="646331"/>
          </a:xfrm>
          <a:solidFill>
            <a:schemeClr val="bg1"/>
          </a:solidFill>
        </p:spPr>
        <p:txBody>
          <a:bodyPr/>
          <a:lstStyle/>
          <a:p>
            <a:r>
              <a:rPr lang="nl-NL" dirty="0"/>
              <a:t>Genetica en pathofysiologie</a:t>
            </a:r>
          </a:p>
        </p:txBody>
      </p:sp>
      <p:sp>
        <p:nvSpPr>
          <p:cNvPr id="3" name="Tijdelijke aanduiding voor inhoud 2"/>
          <p:cNvSpPr>
            <a:spLocks noGrp="1"/>
          </p:cNvSpPr>
          <p:nvPr>
            <p:ph sz="half" idx="1"/>
          </p:nvPr>
        </p:nvSpPr>
        <p:spPr>
          <a:xfrm>
            <a:off x="304800" y="909404"/>
            <a:ext cx="5531570" cy="4888627"/>
          </a:xfrm>
        </p:spPr>
        <p:txBody>
          <a:bodyPr/>
          <a:lstStyle/>
          <a:p>
            <a:pPr marL="342900" indent="-342900">
              <a:buFont typeface="Arial" panose="020B0604020202020204" pitchFamily="34" charset="0"/>
              <a:buChar char="•"/>
            </a:pPr>
            <a:r>
              <a:rPr lang="nl-NL" dirty="0"/>
              <a:t>Autosomaal dominant</a:t>
            </a:r>
          </a:p>
          <a:p>
            <a:pPr marL="342900" indent="-342900">
              <a:buFont typeface="Arial" panose="020B0604020202020204" pitchFamily="34" charset="0"/>
              <a:buChar char="•"/>
            </a:pPr>
            <a:r>
              <a:rPr lang="nl-NL" dirty="0"/>
              <a:t>Heterozygoot en homozygoot</a:t>
            </a:r>
          </a:p>
          <a:p>
            <a:pPr marL="342900" indent="-342900">
              <a:buFont typeface="Arial" panose="020B0604020202020204" pitchFamily="34" charset="0"/>
              <a:buChar char="•"/>
            </a:pPr>
            <a:r>
              <a:rPr lang="nl-NL" dirty="0"/>
              <a:t>50% eerstegraadsfamilieleden ook FH (kinderen, broers/zussen, ouders)</a:t>
            </a:r>
          </a:p>
          <a:p>
            <a:pPr marL="342900" indent="-342900">
              <a:buFont typeface="Arial" panose="020B0604020202020204" pitchFamily="34" charset="0"/>
              <a:buChar char="•"/>
            </a:pPr>
            <a:r>
              <a:rPr lang="nl-NL" dirty="0"/>
              <a:t>Verstoorde opname van LDL-C in lever door gen mutaties in:</a:t>
            </a:r>
          </a:p>
          <a:p>
            <a:pPr marL="800100" lvl="1" indent="-342900">
              <a:buFont typeface="Arial" panose="020B0604020202020204" pitchFamily="34" charset="0"/>
              <a:buChar char="•"/>
            </a:pPr>
            <a:r>
              <a:rPr lang="nl-NL" dirty="0"/>
              <a:t>LDLR: &gt;90%</a:t>
            </a:r>
          </a:p>
          <a:p>
            <a:pPr marL="800100" lvl="1" indent="-342900">
              <a:buFont typeface="Arial" panose="020B0604020202020204" pitchFamily="34" charset="0"/>
              <a:buChar char="•"/>
            </a:pPr>
            <a:r>
              <a:rPr lang="nl-NL" dirty="0" err="1"/>
              <a:t>ApoB</a:t>
            </a:r>
            <a:r>
              <a:rPr lang="nl-NL" dirty="0"/>
              <a:t>: 5%</a:t>
            </a:r>
          </a:p>
          <a:p>
            <a:pPr marL="800100" lvl="1" indent="-342900">
              <a:buFont typeface="Arial" panose="020B0604020202020204" pitchFamily="34" charset="0"/>
              <a:buChar char="•"/>
            </a:pPr>
            <a:r>
              <a:rPr lang="nl-NL" dirty="0"/>
              <a:t>PCSK9: &lt;4%</a:t>
            </a:r>
          </a:p>
          <a:p>
            <a:pPr marL="342900" indent="-342900">
              <a:buFont typeface="Arial" panose="020B0604020202020204" pitchFamily="34" charset="0"/>
              <a:buChar char="•"/>
            </a:pPr>
            <a:r>
              <a:rPr lang="nl-NL" dirty="0"/>
              <a:t>Verhoogd plasma LDL cholesterol</a:t>
            </a:r>
          </a:p>
          <a:p>
            <a:pPr marL="342900" indent="-342900">
              <a:buFont typeface="Arial" panose="020B0604020202020204" pitchFamily="34" charset="0"/>
              <a:buChar char="•"/>
            </a:pPr>
            <a:r>
              <a:rPr lang="nl-NL" dirty="0"/>
              <a:t>Sterk verhoogd risico op HVZ en overlijden op relatief jonge leeftijd </a:t>
            </a:r>
          </a:p>
        </p:txBody>
      </p:sp>
      <p:sp>
        <p:nvSpPr>
          <p:cNvPr id="7" name="Rechthoek 6"/>
          <p:cNvSpPr/>
          <p:nvPr/>
        </p:nvSpPr>
        <p:spPr>
          <a:xfrm>
            <a:off x="5892753" y="6258639"/>
            <a:ext cx="4467890" cy="246221"/>
          </a:xfrm>
          <a:prstGeom prst="rect">
            <a:avLst/>
          </a:prstGeom>
        </p:spPr>
        <p:txBody>
          <a:bodyPr wrap="none">
            <a:spAutoFit/>
          </a:bodyPr>
          <a:lstStyle/>
          <a:p>
            <a:r>
              <a:rPr lang="nl-NL" sz="1000" dirty="0"/>
              <a:t>Bron stamboom: https://www.hartencholesterol.nl/fh/fh-en-mijn-familie</a:t>
            </a:r>
          </a:p>
        </p:txBody>
      </p:sp>
      <p:grpSp>
        <p:nvGrpSpPr>
          <p:cNvPr id="10" name="Groep 9"/>
          <p:cNvGrpSpPr/>
          <p:nvPr/>
        </p:nvGrpSpPr>
        <p:grpSpPr>
          <a:xfrm>
            <a:off x="5836370" y="785672"/>
            <a:ext cx="6299247" cy="5484690"/>
            <a:chOff x="5892753" y="798879"/>
            <a:chExt cx="6299247" cy="5484690"/>
          </a:xfrm>
        </p:grpSpPr>
        <p:pic>
          <p:nvPicPr>
            <p:cNvPr id="6" name="Afbeelding 5"/>
            <p:cNvPicPr>
              <a:picLocks noChangeAspect="1"/>
            </p:cNvPicPr>
            <p:nvPr/>
          </p:nvPicPr>
          <p:blipFill>
            <a:blip r:embed="rId3"/>
            <a:stretch>
              <a:fillRect/>
            </a:stretch>
          </p:blipFill>
          <p:spPr>
            <a:xfrm>
              <a:off x="5892753" y="798879"/>
              <a:ext cx="6299247" cy="5484690"/>
            </a:xfrm>
            <a:prstGeom prst="rect">
              <a:avLst/>
            </a:prstGeom>
          </p:spPr>
        </p:pic>
        <p:pic>
          <p:nvPicPr>
            <p:cNvPr id="9" name="Afbeelding 8"/>
            <p:cNvPicPr>
              <a:picLocks noChangeAspect="1"/>
            </p:cNvPicPr>
            <p:nvPr/>
          </p:nvPicPr>
          <p:blipFill rotWithShape="1">
            <a:blip r:embed="rId3"/>
            <a:srcRect l="72270" t="11149" r="9509" b="78164"/>
            <a:stretch/>
          </p:blipFill>
          <p:spPr>
            <a:xfrm>
              <a:off x="10117014" y="1370012"/>
              <a:ext cx="1954320" cy="998050"/>
            </a:xfrm>
            <a:prstGeom prst="rect">
              <a:avLst/>
            </a:prstGeom>
          </p:spPr>
        </p:pic>
      </p:grpSp>
    </p:spTree>
    <p:extLst>
      <p:ext uri="{BB962C8B-B14F-4D97-AF65-F5344CB8AC3E}">
        <p14:creationId xmlns:p14="http://schemas.microsoft.com/office/powerpoint/2010/main" val="31604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D2A03F7-E2D1-4619-BBE0-B279D0280712}"/>
              </a:ext>
            </a:extLst>
          </p:cNvPr>
          <p:cNvSpPr txBox="1">
            <a:spLocks/>
          </p:cNvSpPr>
          <p:nvPr/>
        </p:nvSpPr>
        <p:spPr>
          <a:xfrm>
            <a:off x="711200" y="249518"/>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dirty="0" smtClean="0"/>
              <a:t>Hoger risico?</a:t>
            </a:r>
            <a:endParaRPr lang="it-IT" dirty="0"/>
          </a:p>
        </p:txBody>
      </p:sp>
      <p:sp>
        <p:nvSpPr>
          <p:cNvPr id="8" name="Rechthoek 7"/>
          <p:cNvSpPr/>
          <p:nvPr/>
        </p:nvSpPr>
        <p:spPr>
          <a:xfrm>
            <a:off x="722887" y="1082021"/>
            <a:ext cx="10258096" cy="707886"/>
          </a:xfrm>
          <a:prstGeom prst="rect">
            <a:avLst/>
          </a:prstGeom>
        </p:spPr>
        <p:txBody>
          <a:bodyPr wrap="square">
            <a:spAutoFit/>
          </a:bodyPr>
          <a:lstStyle/>
          <a:p>
            <a:r>
              <a:rPr lang="nl-NL" sz="2000" dirty="0"/>
              <a:t>Patiënten met FH hebben een </a:t>
            </a:r>
            <a:r>
              <a:rPr lang="nl-NL" sz="2000" b="1" dirty="0"/>
              <a:t>aanzienlijk hoger risico op coronaire hartziekten </a:t>
            </a:r>
            <a:r>
              <a:rPr lang="nl-NL" sz="2000" dirty="0"/>
              <a:t>dan patiënten zónder FH met dezelfde verhoogde LDL waarde</a:t>
            </a:r>
          </a:p>
        </p:txBody>
      </p:sp>
      <p:sp>
        <p:nvSpPr>
          <p:cNvPr id="10" name="Tekstvak 9"/>
          <p:cNvSpPr txBox="1"/>
          <p:nvPr/>
        </p:nvSpPr>
        <p:spPr>
          <a:xfrm>
            <a:off x="711200" y="4877410"/>
            <a:ext cx="8503138" cy="369332"/>
          </a:xfrm>
          <a:prstGeom prst="rect">
            <a:avLst/>
          </a:prstGeom>
          <a:noFill/>
        </p:spPr>
        <p:txBody>
          <a:bodyPr wrap="square" rtlCol="0">
            <a:spAutoFit/>
          </a:bodyPr>
          <a:lstStyle/>
          <a:p>
            <a:r>
              <a:rPr lang="nl-NL" dirty="0">
                <a:sym typeface="Wingdings" panose="05000000000000000000" pitchFamily="2" charset="2"/>
              </a:rPr>
              <a:t>Zie toelichting op de volgende dia  </a:t>
            </a:r>
            <a:endParaRPr lang="nl-NL" dirty="0"/>
          </a:p>
        </p:txBody>
      </p:sp>
      <p:pic>
        <p:nvPicPr>
          <p:cNvPr id="2" name="Afbeelding 1"/>
          <p:cNvPicPr>
            <a:picLocks noChangeAspect="1"/>
          </p:cNvPicPr>
          <p:nvPr/>
        </p:nvPicPr>
        <p:blipFill>
          <a:blip r:embed="rId3"/>
          <a:stretch>
            <a:fillRect/>
          </a:stretch>
        </p:blipFill>
        <p:spPr>
          <a:xfrm>
            <a:off x="711200" y="2030857"/>
            <a:ext cx="5925826" cy="2048434"/>
          </a:xfrm>
          <a:prstGeom prst="rect">
            <a:avLst/>
          </a:prstGeom>
        </p:spPr>
      </p:pic>
      <p:sp>
        <p:nvSpPr>
          <p:cNvPr id="3" name="Rechthoek 2"/>
          <p:cNvSpPr/>
          <p:nvPr/>
        </p:nvSpPr>
        <p:spPr>
          <a:xfrm>
            <a:off x="3270739" y="2860431"/>
            <a:ext cx="515816" cy="99646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5336119" y="2805116"/>
            <a:ext cx="515816" cy="996461"/>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7581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7355"/>
            <a:ext cx="9765654" cy="646331"/>
          </a:xfrm>
        </p:spPr>
        <p:txBody>
          <a:bodyPr/>
          <a:lstStyle/>
          <a:p>
            <a:r>
              <a:rPr lang="it-IT" dirty="0" smtClean="0"/>
              <a:t>Hoger risico!</a:t>
            </a:r>
            <a:endParaRPr lang="it-IT" dirty="0"/>
          </a:p>
        </p:txBody>
      </p:sp>
      <p:sp>
        <p:nvSpPr>
          <p:cNvPr id="7" name="Tijdelijke aanduiding voor inhoud 2"/>
          <p:cNvSpPr>
            <a:spLocks noGrp="1"/>
          </p:cNvSpPr>
          <p:nvPr>
            <p:ph sz="half" idx="1"/>
          </p:nvPr>
        </p:nvSpPr>
        <p:spPr>
          <a:xfrm>
            <a:off x="736699" y="1879953"/>
            <a:ext cx="4665477" cy="3559178"/>
          </a:xfrm>
        </p:spPr>
        <p:txBody>
          <a:bodyPr/>
          <a:lstStyle/>
          <a:p>
            <a:r>
              <a:rPr lang="nl-NL" sz="1800" dirty="0"/>
              <a:t>Zie figuur: risico op coronaire hartziekten (y-as) bij patiënten </a:t>
            </a:r>
            <a:r>
              <a:rPr lang="nl-NL" sz="1800" dirty="0">
                <a:solidFill>
                  <a:srgbClr val="7030A0"/>
                </a:solidFill>
              </a:rPr>
              <a:t>met FH</a:t>
            </a:r>
            <a:r>
              <a:rPr lang="nl-NL" sz="1800" dirty="0"/>
              <a:t> en </a:t>
            </a:r>
            <a:r>
              <a:rPr lang="nl-NL" sz="1800" dirty="0">
                <a:solidFill>
                  <a:srgbClr val="0070C0"/>
                </a:solidFill>
              </a:rPr>
              <a:t>zonder FH </a:t>
            </a:r>
            <a:r>
              <a:rPr lang="nl-NL" sz="1800" dirty="0"/>
              <a:t>afhankelijk van LDL (x-as) t.o.v. referentiegroep (LDL&lt;3,5 zonder FH): </a:t>
            </a:r>
          </a:p>
          <a:p>
            <a:pPr marL="342900" indent="-342900">
              <a:buAutoNum type="arabicPeriod"/>
            </a:pPr>
            <a:r>
              <a:rPr lang="nl-NL" sz="1800" dirty="0"/>
              <a:t>Het risico is extra hoog bij FH in elke LDL categorie</a:t>
            </a:r>
          </a:p>
          <a:p>
            <a:pPr marL="342900" indent="-342900">
              <a:buAutoNum type="arabicPeriod"/>
            </a:pPr>
            <a:r>
              <a:rPr lang="nl-NL" sz="1800" dirty="0"/>
              <a:t>Het risico neemt bij FH extra toe naarmate LDL hoger is (&gt;4,9 </a:t>
            </a:r>
            <a:r>
              <a:rPr lang="nl-NL" sz="1800" dirty="0" err="1"/>
              <a:t>mmol</a:t>
            </a:r>
            <a:r>
              <a:rPr lang="nl-NL" sz="1800" dirty="0"/>
              <a:t>)</a:t>
            </a:r>
            <a:endParaRPr lang="nl-NL" sz="1800" dirty="0">
              <a:solidFill>
                <a:srgbClr val="0070C0"/>
              </a:solidFill>
            </a:endParaRPr>
          </a:p>
          <a:p>
            <a:endParaRPr lang="nl-NL" sz="1800" dirty="0"/>
          </a:p>
          <a:p>
            <a:endParaRPr lang="nl-NL" sz="1800" dirty="0"/>
          </a:p>
        </p:txBody>
      </p:sp>
      <p:pic>
        <p:nvPicPr>
          <p:cNvPr id="4" name="Afbeelding 3"/>
          <p:cNvPicPr>
            <a:picLocks noChangeAspect="1"/>
          </p:cNvPicPr>
          <p:nvPr/>
        </p:nvPicPr>
        <p:blipFill>
          <a:blip r:embed="rId3"/>
          <a:stretch>
            <a:fillRect/>
          </a:stretch>
        </p:blipFill>
        <p:spPr>
          <a:xfrm>
            <a:off x="5402176" y="777708"/>
            <a:ext cx="6547671" cy="5419814"/>
          </a:xfrm>
          <a:prstGeom prst="rect">
            <a:avLst/>
          </a:prstGeom>
        </p:spPr>
      </p:pic>
      <p:sp>
        <p:nvSpPr>
          <p:cNvPr id="3" name="Rechthoek 2"/>
          <p:cNvSpPr/>
          <p:nvPr/>
        </p:nvSpPr>
        <p:spPr>
          <a:xfrm>
            <a:off x="736699" y="6276482"/>
            <a:ext cx="7659077" cy="369332"/>
          </a:xfrm>
          <a:prstGeom prst="rect">
            <a:avLst/>
          </a:prstGeom>
        </p:spPr>
        <p:txBody>
          <a:bodyPr wrap="square">
            <a:spAutoFit/>
          </a:bodyPr>
          <a:lstStyle/>
          <a:p>
            <a:r>
              <a:rPr lang="nl-NL" b="1" dirty="0">
                <a:solidFill>
                  <a:srgbClr val="F07814"/>
                </a:solidFill>
                <a:sym typeface="Wingdings" panose="05000000000000000000" pitchFamily="2" charset="2"/>
              </a:rPr>
              <a:t></a:t>
            </a:r>
            <a:r>
              <a:rPr lang="nl-NL" dirty="0">
                <a:sym typeface="Wingdings" panose="05000000000000000000" pitchFamily="2" charset="2"/>
              </a:rPr>
              <a:t> </a:t>
            </a:r>
            <a:r>
              <a:rPr lang="nl-NL" dirty="0">
                <a:solidFill>
                  <a:srgbClr val="F07814"/>
                </a:solidFill>
                <a:sym typeface="Wingdings" panose="05000000000000000000" pitchFamily="2" charset="2"/>
              </a:rPr>
              <a:t>Wat betekent dit voor </a:t>
            </a:r>
            <a:r>
              <a:rPr lang="nl-NL" dirty="0" smtClean="0">
                <a:solidFill>
                  <a:srgbClr val="F07814"/>
                </a:solidFill>
                <a:sym typeface="Wingdings" panose="05000000000000000000" pitchFamily="2" charset="2"/>
              </a:rPr>
              <a:t>de behandeling </a:t>
            </a:r>
            <a:r>
              <a:rPr lang="nl-NL" dirty="0">
                <a:solidFill>
                  <a:srgbClr val="F07814"/>
                </a:solidFill>
                <a:sym typeface="Wingdings" panose="05000000000000000000" pitchFamily="2" charset="2"/>
              </a:rPr>
              <a:t>van </a:t>
            </a:r>
            <a:r>
              <a:rPr lang="nl-NL" dirty="0" smtClean="0">
                <a:solidFill>
                  <a:srgbClr val="F07814"/>
                </a:solidFill>
                <a:sym typeface="Wingdings" panose="05000000000000000000" pitchFamily="2" charset="2"/>
              </a:rPr>
              <a:t>FH </a:t>
            </a:r>
            <a:r>
              <a:rPr lang="nl-NL" dirty="0">
                <a:solidFill>
                  <a:srgbClr val="F07814"/>
                </a:solidFill>
                <a:sym typeface="Wingdings" panose="05000000000000000000" pitchFamily="2" charset="2"/>
              </a:rPr>
              <a:t>patiënten? </a:t>
            </a:r>
            <a:endParaRPr lang="nl-NL" dirty="0">
              <a:solidFill>
                <a:srgbClr val="F07814"/>
              </a:solidFill>
            </a:endParaRPr>
          </a:p>
        </p:txBody>
      </p:sp>
    </p:spTree>
    <p:extLst>
      <p:ext uri="{BB962C8B-B14F-4D97-AF65-F5344CB8AC3E}">
        <p14:creationId xmlns:p14="http://schemas.microsoft.com/office/powerpoint/2010/main" val="194721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3585597"/>
          </a:xfrm>
          <a:prstGeom prst="rect">
            <a:avLst/>
          </a:prstGeom>
        </p:spPr>
        <p:txBody>
          <a:bodyPr wrap="square">
            <a:spAutoFit/>
          </a:bodyPr>
          <a:lstStyle/>
          <a:p>
            <a:pPr marL="342900" lvl="0" indent="-342900">
              <a:buFont typeface="Arial" panose="020B0604020202020204" pitchFamily="34" charset="0"/>
              <a:buChar char="•"/>
            </a:pPr>
            <a:r>
              <a:rPr lang="nl-NL" sz="2300" dirty="0"/>
              <a:t>Kenmerken praktijkpopulaties</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Kennisvragen over FH (enquête)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b="1" dirty="0" smtClean="0"/>
              <a:t>Aantal, </a:t>
            </a:r>
            <a:r>
              <a:rPr lang="nl-NL" sz="2300" b="1" dirty="0"/>
              <a:t>coderen en registreren van patiënten met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Behandeling en follow-up van patiënten met FH: LDL en medicatie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Opsporen van </a:t>
            </a:r>
            <a:r>
              <a:rPr lang="nl-NL" sz="2300" dirty="0" smtClean="0"/>
              <a:t>FH </a:t>
            </a:r>
            <a:r>
              <a:rPr lang="nl-NL" sz="2300" dirty="0"/>
              <a:t>patiënten: index en familieleden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14461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255677"/>
            <a:ext cx="9247872" cy="646331"/>
          </a:xfrm>
        </p:spPr>
        <p:txBody>
          <a:bodyPr/>
          <a:lstStyle/>
          <a:p>
            <a:r>
              <a:rPr lang="nl-NL" dirty="0"/>
              <a:t>Coderen: casuïstiek</a:t>
            </a:r>
          </a:p>
        </p:txBody>
      </p:sp>
      <p:sp>
        <p:nvSpPr>
          <p:cNvPr id="3" name="Rechthoek 2"/>
          <p:cNvSpPr/>
          <p:nvPr/>
        </p:nvSpPr>
        <p:spPr>
          <a:xfrm>
            <a:off x="280416" y="1064115"/>
            <a:ext cx="11082528" cy="4201150"/>
          </a:xfrm>
          <a:prstGeom prst="rect">
            <a:avLst/>
          </a:prstGeom>
        </p:spPr>
        <p:txBody>
          <a:bodyPr wrap="square">
            <a:spAutoFit/>
          </a:bodyPr>
          <a:lstStyle/>
          <a:p>
            <a:pPr marL="228600">
              <a:spcAft>
                <a:spcPts val="0"/>
              </a:spcAft>
            </a:pPr>
            <a:r>
              <a:rPr lang="nl-NL" sz="2300" b="1" dirty="0">
                <a:ea typeface="Calibri" panose="020F0502020204030204" pitchFamily="34" charset="0"/>
                <a:cs typeface="Arial" panose="020B0604020202020204" pitchFamily="34" charset="0"/>
              </a:rPr>
              <a:t>Hoe </a:t>
            </a:r>
            <a:r>
              <a:rPr lang="nl-NL" sz="2300" b="1" dirty="0" smtClean="0">
                <a:ea typeface="Calibri" panose="020F0502020204030204" pitchFamily="34" charset="0"/>
                <a:cs typeface="Arial" panose="020B0604020202020204" pitchFamily="34" charset="0"/>
              </a:rPr>
              <a:t>coderen we </a:t>
            </a:r>
            <a:r>
              <a:rPr lang="nl-NL" sz="2300" b="1" dirty="0">
                <a:ea typeface="Calibri" panose="020F0502020204030204" pitchFamily="34" charset="0"/>
                <a:cs typeface="Arial" panose="020B0604020202020204" pitchFamily="34" charset="0"/>
              </a:rPr>
              <a:t>vetstofwisselingsstoornissen? </a:t>
            </a:r>
            <a:r>
              <a:rPr lang="nl-NL" sz="2300" dirty="0">
                <a:ea typeface="Calibri" panose="020F0502020204030204" pitchFamily="34" charset="0"/>
                <a:cs typeface="Arial" panose="020B0604020202020204" pitchFamily="34" charset="0"/>
              </a:rPr>
              <a:t>(zie ICPC codes in kader)</a:t>
            </a:r>
          </a:p>
          <a:p>
            <a:pPr marL="228600">
              <a:spcAft>
                <a:spcPts val="0"/>
              </a:spcAft>
            </a:pPr>
            <a:endParaRPr lang="nl-NL" sz="2300" dirty="0">
              <a:ea typeface="Calibri" panose="020F0502020204030204" pitchFamily="34" charset="0"/>
              <a:cs typeface="Arial" panose="020B0604020202020204" pitchFamily="34" charset="0"/>
            </a:endParaRPr>
          </a:p>
          <a:p>
            <a:pPr marL="228600">
              <a:spcAft>
                <a:spcPts val="0"/>
              </a:spcAft>
            </a:pPr>
            <a:r>
              <a:rPr lang="nl-NL" sz="2300" dirty="0">
                <a:ea typeface="Calibri" panose="020F0502020204030204" pitchFamily="34" charset="0"/>
                <a:cs typeface="Arial" panose="020B0604020202020204" pitchFamily="34" charset="0"/>
              </a:rPr>
              <a:t>Casuïstiek voorbeelden:</a:t>
            </a:r>
          </a:p>
          <a:p>
            <a:pPr marL="228600">
              <a:spcAft>
                <a:spcPts val="0"/>
              </a:spcAft>
            </a:pPr>
            <a:r>
              <a:rPr lang="nl-NL" sz="2300" dirty="0">
                <a:ea typeface="Calibri" panose="020F0502020204030204" pitchFamily="34" charset="0"/>
                <a:cs typeface="Arial" panose="020B0604020202020204" pitchFamily="34" charset="0"/>
              </a:rPr>
              <a:t>Mw. A. Hypercholesterolemie blijkt later FH</a:t>
            </a:r>
          </a:p>
          <a:p>
            <a:pPr marL="228600">
              <a:spcAft>
                <a:spcPts val="0"/>
              </a:spcAft>
            </a:pPr>
            <a:r>
              <a:rPr lang="nl-NL" sz="2300" dirty="0">
                <a:ea typeface="Calibri" panose="020F0502020204030204" pitchFamily="34" charset="0"/>
                <a:cs typeface="Arial" panose="020B0604020202020204" pitchFamily="34" charset="0"/>
              </a:rPr>
              <a:t>Dhr. B. </a:t>
            </a:r>
            <a:r>
              <a:rPr lang="nl-NL" sz="2300" dirty="0" smtClean="0">
                <a:ea typeface="Calibri" panose="020F0502020204030204" pitchFamily="34" charset="0"/>
                <a:cs typeface="Arial" panose="020B0604020202020204" pitchFamily="34" charset="0"/>
              </a:rPr>
              <a:t>heeft familielid met FH, </a:t>
            </a:r>
            <a:r>
              <a:rPr lang="nl-NL" sz="2300" dirty="0">
                <a:ea typeface="Calibri" panose="020F0502020204030204" pitchFamily="34" charset="0"/>
                <a:cs typeface="Arial" panose="020B0604020202020204" pitchFamily="34" charset="0"/>
              </a:rPr>
              <a:t>maar </a:t>
            </a:r>
            <a:r>
              <a:rPr lang="nl-NL" sz="2300" dirty="0" smtClean="0">
                <a:ea typeface="Calibri" panose="020F0502020204030204" pitchFamily="34" charset="0"/>
                <a:cs typeface="Arial" panose="020B0604020202020204" pitchFamily="34" charset="0"/>
              </a:rPr>
              <a:t>heeft zelf geen </a:t>
            </a:r>
            <a:r>
              <a:rPr lang="nl-NL" sz="2300" dirty="0">
                <a:ea typeface="Calibri" panose="020F0502020204030204" pitchFamily="34" charset="0"/>
                <a:cs typeface="Arial" panose="020B0604020202020204" pitchFamily="34" charset="0"/>
              </a:rPr>
              <a:t>FH</a:t>
            </a:r>
          </a:p>
          <a:p>
            <a:pPr marL="228600">
              <a:spcAft>
                <a:spcPts val="0"/>
              </a:spcAft>
            </a:pPr>
            <a:endParaRPr lang="nl-NL" sz="2300" dirty="0">
              <a:ea typeface="Calibri" panose="020F0502020204030204" pitchFamily="34" charset="0"/>
              <a:cs typeface="Arial" panose="020B0604020202020204" pitchFamily="34" charset="0"/>
            </a:endParaRPr>
          </a:p>
          <a:p>
            <a:pPr marL="571500" indent="-342900">
              <a:spcAft>
                <a:spcPts val="0"/>
              </a:spcAft>
              <a:buFont typeface="Arial" panose="020B0604020202020204" pitchFamily="34" charset="0"/>
              <a:buChar char="•"/>
            </a:pPr>
            <a:r>
              <a:rPr lang="nl-NL" sz="2300" dirty="0">
                <a:ea typeface="Calibri" panose="020F0502020204030204" pitchFamily="34" charset="0"/>
                <a:cs typeface="Arial" panose="020B0604020202020204" pitchFamily="34" charset="0"/>
              </a:rPr>
              <a:t>Wanneer T93 zonder </a:t>
            </a:r>
            <a:r>
              <a:rPr lang="nl-NL" sz="2300" dirty="0" err="1">
                <a:ea typeface="Calibri" panose="020F0502020204030204" pitchFamily="34" charset="0"/>
                <a:cs typeface="Arial" panose="020B0604020202020204" pitchFamily="34" charset="0"/>
              </a:rPr>
              <a:t>subcode</a:t>
            </a:r>
            <a:r>
              <a:rPr lang="nl-NL" sz="2300" dirty="0">
                <a:ea typeface="Calibri" panose="020F0502020204030204" pitchFamily="34" charset="0"/>
                <a:cs typeface="Arial" panose="020B0604020202020204" pitchFamily="34" charset="0"/>
              </a:rPr>
              <a:t> specificatie? Wanneer met specificatie?  </a:t>
            </a:r>
          </a:p>
          <a:p>
            <a:pPr marL="571500" indent="-342900">
              <a:spcAft>
                <a:spcPts val="0"/>
              </a:spcAft>
              <a:buFont typeface="Arial" panose="020B0604020202020204" pitchFamily="34" charset="0"/>
              <a:buChar char="•"/>
            </a:pPr>
            <a:r>
              <a:rPr lang="nl-NL" sz="2300" dirty="0">
                <a:ea typeface="Calibri" panose="020F0502020204030204" pitchFamily="34" charset="0"/>
                <a:cs typeface="Arial" panose="020B0604020202020204" pitchFamily="34" charset="0"/>
              </a:rPr>
              <a:t>Wanneer FH (T93.04)? </a:t>
            </a:r>
          </a:p>
          <a:p>
            <a:pPr marL="571500" indent="-342900">
              <a:spcAft>
                <a:spcPts val="0"/>
              </a:spcAft>
              <a:buFont typeface="Arial" panose="020B0604020202020204" pitchFamily="34" charset="0"/>
              <a:buChar char="•"/>
            </a:pPr>
            <a:r>
              <a:rPr lang="nl-NL" sz="2300" dirty="0" smtClean="0">
                <a:ea typeface="Calibri" panose="020F0502020204030204" pitchFamily="34" charset="0"/>
                <a:cs typeface="Arial" panose="020B0604020202020204" pitchFamily="34" charset="0"/>
              </a:rPr>
              <a:t>Codeer je </a:t>
            </a:r>
            <a:r>
              <a:rPr lang="nl-NL" sz="2300" dirty="0">
                <a:ea typeface="Calibri" panose="020F0502020204030204" pitchFamily="34" charset="0"/>
                <a:cs typeface="Arial" panose="020B0604020202020204" pitchFamily="34" charset="0"/>
              </a:rPr>
              <a:t>familieanamnese? Hoe?</a:t>
            </a:r>
            <a:r>
              <a:rPr lang="nl-NL" sz="2000" dirty="0">
                <a:ea typeface="Calibri" panose="020F0502020204030204" pitchFamily="34" charset="0"/>
                <a:cs typeface="Arial" panose="020B0604020202020204" pitchFamily="34" charset="0"/>
              </a:rPr>
              <a:t> </a:t>
            </a:r>
          </a:p>
          <a:p>
            <a:pPr marL="571500" indent="-342900">
              <a:spcAft>
                <a:spcPts val="0"/>
              </a:spcAft>
              <a:buFont typeface="Arial" panose="020B0604020202020204" pitchFamily="34" charset="0"/>
              <a:buChar char="•"/>
            </a:pPr>
            <a:endParaRPr lang="nl-NL" sz="2000" dirty="0">
              <a:effectLst/>
              <a:ea typeface="Calibri" panose="020F0502020204030204" pitchFamily="34" charset="0"/>
              <a:cs typeface="Arial" panose="020B0604020202020204" pitchFamily="34" charset="0"/>
            </a:endParaRPr>
          </a:p>
          <a:p>
            <a:pPr marL="228600">
              <a:spcAft>
                <a:spcPts val="0"/>
              </a:spcAft>
            </a:pPr>
            <a:endParaRPr lang="nl-NL" sz="2000" dirty="0">
              <a:ea typeface="Calibri" panose="020F0502020204030204" pitchFamily="34" charset="0"/>
              <a:cs typeface="Arial" panose="020B0604020202020204" pitchFamily="34" charset="0"/>
            </a:endParaRPr>
          </a:p>
          <a:p>
            <a:pPr marL="228600">
              <a:spcAft>
                <a:spcPts val="0"/>
              </a:spcAft>
            </a:pPr>
            <a:endParaRPr lang="nl-NL" sz="2000" dirty="0">
              <a:effectLst/>
              <a:ea typeface="Calibri" panose="020F0502020204030204" pitchFamily="34" charset="0"/>
              <a:cs typeface="Times New Roman" panose="02020603050405020304" pitchFamily="18" charset="0"/>
            </a:endParaRPr>
          </a:p>
        </p:txBody>
      </p:sp>
      <p:sp>
        <p:nvSpPr>
          <p:cNvPr id="5" name="Rechthoek 4"/>
          <p:cNvSpPr/>
          <p:nvPr/>
        </p:nvSpPr>
        <p:spPr>
          <a:xfrm>
            <a:off x="5943600" y="3734601"/>
            <a:ext cx="6096000" cy="2554545"/>
          </a:xfrm>
          <a:prstGeom prst="rect">
            <a:avLst/>
          </a:prstGeom>
          <a:ln w="19050">
            <a:solidFill>
              <a:srgbClr val="009CB4"/>
            </a:solidFill>
          </a:ln>
        </p:spPr>
        <p:txBody>
          <a:bodyPr>
            <a:spAutoFit/>
          </a:bodyPr>
          <a:lstStyle/>
          <a:p>
            <a:pPr>
              <a:spcAft>
                <a:spcPts val="0"/>
              </a:spcAft>
            </a:pPr>
            <a:r>
              <a:rPr lang="nl-NL" sz="2000" u="sng" dirty="0">
                <a:ea typeface="Calibri" panose="020F0502020204030204" pitchFamily="34" charset="0"/>
                <a:cs typeface="Arial" panose="020B0604020202020204" pitchFamily="34" charset="0"/>
              </a:rPr>
              <a:t>Relevante ICPC codes</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Arial" panose="020B0604020202020204" pitchFamily="34" charset="0"/>
              </a:rPr>
              <a:t>T93. Vetstofwisselingsstoornissen </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T93.01 Hypercholesterolemie</a:t>
            </a:r>
          </a:p>
          <a:p>
            <a:pPr>
              <a:spcAft>
                <a:spcPts val="0"/>
              </a:spcAft>
            </a:pPr>
            <a:r>
              <a:rPr lang="nl-NL" sz="2000" dirty="0">
                <a:ea typeface="Calibri" panose="020F0502020204030204" pitchFamily="34" charset="0"/>
                <a:cs typeface="Times New Roman" panose="02020603050405020304" pitchFamily="18" charset="0"/>
              </a:rPr>
              <a:t>T93.02 </a:t>
            </a:r>
            <a:r>
              <a:rPr lang="nl-NL" sz="2000" dirty="0" err="1">
                <a:ea typeface="Calibri" panose="020F0502020204030204" pitchFamily="34" charset="0"/>
                <a:cs typeface="Times New Roman" panose="02020603050405020304" pitchFamily="18" charset="0"/>
              </a:rPr>
              <a:t>Hypertriglyceridemie</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T93.03 Gemengde hyperlipidemie</a:t>
            </a:r>
          </a:p>
          <a:p>
            <a:pPr>
              <a:spcAft>
                <a:spcPts val="0"/>
              </a:spcAft>
            </a:pPr>
            <a:r>
              <a:rPr lang="nl-NL" sz="2000" b="1" dirty="0">
                <a:solidFill>
                  <a:srgbClr val="009CB4"/>
                </a:solidFill>
                <a:ea typeface="Calibri" panose="020F0502020204030204" pitchFamily="34" charset="0"/>
                <a:cs typeface="Times New Roman" panose="02020603050405020304" pitchFamily="18" charset="0"/>
              </a:rPr>
              <a:t>T93.04</a:t>
            </a:r>
            <a:r>
              <a:rPr lang="nl-NL" sz="2000" dirty="0">
                <a:solidFill>
                  <a:srgbClr val="009CB4"/>
                </a:solidFill>
                <a:ea typeface="Calibri" panose="020F0502020204030204" pitchFamily="34" charset="0"/>
                <a:cs typeface="Times New Roman" panose="02020603050405020304" pitchFamily="18" charset="0"/>
              </a:rPr>
              <a:t> Familiaire hypercholesterolemie </a:t>
            </a:r>
          </a:p>
          <a:p>
            <a:pPr>
              <a:spcAft>
                <a:spcPts val="0"/>
              </a:spcAft>
            </a:pPr>
            <a:r>
              <a:rPr lang="nl-NL" sz="2000" dirty="0">
                <a:ea typeface="Calibri" panose="020F0502020204030204" pitchFamily="34" charset="0"/>
                <a:cs typeface="Times New Roman" panose="02020603050405020304" pitchFamily="18" charset="0"/>
              </a:rPr>
              <a:t>A29.01 Hart- en vaatziekten in </a:t>
            </a:r>
            <a:r>
              <a:rPr lang="nl-NL" sz="2000" dirty="0" err="1">
                <a:ea typeface="Calibri" panose="020F0502020204030204" pitchFamily="34" charset="0"/>
                <a:cs typeface="Times New Roman" panose="02020603050405020304" pitchFamily="18" charset="0"/>
              </a:rPr>
              <a:t>familie-anamnese</a:t>
            </a:r>
            <a:endParaRPr lang="nl-NL" sz="2000" dirty="0">
              <a:ea typeface="Calibri" panose="020F0502020204030204" pitchFamily="34" charset="0"/>
              <a:cs typeface="Times New Roman" panose="02020603050405020304" pitchFamily="18" charset="0"/>
            </a:endParaRPr>
          </a:p>
          <a:p>
            <a:r>
              <a:rPr lang="nl-NL" sz="2000" dirty="0">
                <a:ea typeface="Calibri" panose="020F0502020204030204" pitchFamily="34" charset="0"/>
                <a:cs typeface="Times New Roman" panose="02020603050405020304" pitchFamily="18" charset="0"/>
              </a:rPr>
              <a:t>A29.06 Hypercholesterolemie in familieanamnese</a:t>
            </a:r>
            <a:endParaRPr lang="nl-NL" sz="2000" dirty="0"/>
          </a:p>
        </p:txBody>
      </p:sp>
    </p:spTree>
    <p:extLst>
      <p:ext uri="{BB962C8B-B14F-4D97-AF65-F5344CB8AC3E}">
        <p14:creationId xmlns:p14="http://schemas.microsoft.com/office/powerpoint/2010/main" val="307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255677"/>
            <a:ext cx="9247872" cy="646331"/>
          </a:xfrm>
        </p:spPr>
        <p:txBody>
          <a:bodyPr/>
          <a:lstStyle/>
          <a:p>
            <a:r>
              <a:rPr lang="nl-NL" dirty="0"/>
              <a:t>FH coderen</a:t>
            </a:r>
          </a:p>
        </p:txBody>
      </p:sp>
      <p:sp>
        <p:nvSpPr>
          <p:cNvPr id="5" name="Rechthoek 4"/>
          <p:cNvSpPr/>
          <p:nvPr/>
        </p:nvSpPr>
        <p:spPr>
          <a:xfrm>
            <a:off x="5943600" y="3734601"/>
            <a:ext cx="6096000" cy="2554545"/>
          </a:xfrm>
          <a:prstGeom prst="rect">
            <a:avLst/>
          </a:prstGeom>
          <a:ln w="19050">
            <a:solidFill>
              <a:srgbClr val="009CB4"/>
            </a:solidFill>
          </a:ln>
        </p:spPr>
        <p:txBody>
          <a:bodyPr>
            <a:spAutoFit/>
          </a:bodyPr>
          <a:lstStyle/>
          <a:p>
            <a:pPr>
              <a:spcAft>
                <a:spcPts val="0"/>
              </a:spcAft>
            </a:pPr>
            <a:r>
              <a:rPr lang="nl-NL" sz="2000" u="sng" dirty="0">
                <a:ea typeface="Calibri" panose="020F0502020204030204" pitchFamily="34" charset="0"/>
                <a:cs typeface="Arial" panose="020B0604020202020204" pitchFamily="34" charset="0"/>
              </a:rPr>
              <a:t>Relevante ICPC codes</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Arial" panose="020B0604020202020204" pitchFamily="34" charset="0"/>
              </a:rPr>
              <a:t>T93. Vetstofwisselingsstoornissen </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T93.01 Hypercholesterolemie</a:t>
            </a:r>
          </a:p>
          <a:p>
            <a:pPr>
              <a:spcAft>
                <a:spcPts val="0"/>
              </a:spcAft>
            </a:pPr>
            <a:r>
              <a:rPr lang="nl-NL" sz="2000" dirty="0">
                <a:ea typeface="Calibri" panose="020F0502020204030204" pitchFamily="34" charset="0"/>
                <a:cs typeface="Times New Roman" panose="02020603050405020304" pitchFamily="18" charset="0"/>
              </a:rPr>
              <a:t>T93.02 </a:t>
            </a:r>
            <a:r>
              <a:rPr lang="nl-NL" sz="2000" dirty="0" err="1">
                <a:ea typeface="Calibri" panose="020F0502020204030204" pitchFamily="34" charset="0"/>
                <a:cs typeface="Times New Roman" panose="02020603050405020304" pitchFamily="18" charset="0"/>
              </a:rPr>
              <a:t>Hypertriglyceridemie</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T93.03 Gemengde hyperlipidemie</a:t>
            </a:r>
          </a:p>
          <a:p>
            <a:pPr>
              <a:spcAft>
                <a:spcPts val="0"/>
              </a:spcAft>
            </a:pPr>
            <a:r>
              <a:rPr lang="nl-NL" sz="2000" b="1" dirty="0">
                <a:solidFill>
                  <a:srgbClr val="009CB4"/>
                </a:solidFill>
                <a:ea typeface="Calibri" panose="020F0502020204030204" pitchFamily="34" charset="0"/>
                <a:cs typeface="Times New Roman" panose="02020603050405020304" pitchFamily="18" charset="0"/>
              </a:rPr>
              <a:t>T93.04</a:t>
            </a:r>
            <a:r>
              <a:rPr lang="nl-NL" sz="2000" dirty="0">
                <a:solidFill>
                  <a:srgbClr val="009CB4"/>
                </a:solidFill>
                <a:ea typeface="Calibri" panose="020F0502020204030204" pitchFamily="34" charset="0"/>
                <a:cs typeface="Times New Roman" panose="02020603050405020304" pitchFamily="18" charset="0"/>
              </a:rPr>
              <a:t> Familiaire hypercholesterolemie </a:t>
            </a:r>
            <a:endParaRPr lang="nl-NL" sz="2000" dirty="0" smtClean="0">
              <a:solidFill>
                <a:srgbClr val="009CB4"/>
              </a:solidFill>
              <a:ea typeface="Calibri" panose="020F0502020204030204" pitchFamily="34" charset="0"/>
              <a:cs typeface="Times New Roman" panose="02020603050405020304" pitchFamily="18" charset="0"/>
            </a:endParaRPr>
          </a:p>
          <a:p>
            <a:pPr>
              <a:spcAft>
                <a:spcPts val="0"/>
              </a:spcAft>
            </a:pPr>
            <a:endParaRPr lang="nl-NL" sz="2000" dirty="0">
              <a:solidFill>
                <a:srgbClr val="009CB4"/>
              </a:solidFill>
              <a:ea typeface="Calibri" panose="020F0502020204030204" pitchFamily="34" charset="0"/>
              <a:cs typeface="Times New Roman" panose="02020603050405020304" pitchFamily="18" charset="0"/>
            </a:endParaRPr>
          </a:p>
          <a:p>
            <a:pPr>
              <a:spcAft>
                <a:spcPts val="0"/>
              </a:spcAft>
            </a:pPr>
            <a:endParaRPr lang="nl-NL" sz="2000" dirty="0">
              <a:solidFill>
                <a:srgbClr val="009CB4"/>
              </a:solidFill>
              <a:ea typeface="Calibri" panose="020F0502020204030204" pitchFamily="34" charset="0"/>
              <a:cs typeface="Times New Roman" panose="02020603050405020304" pitchFamily="18" charset="0"/>
            </a:endParaRPr>
          </a:p>
        </p:txBody>
      </p:sp>
      <p:pic>
        <p:nvPicPr>
          <p:cNvPr id="7" name="Afbeelding 6"/>
          <p:cNvPicPr>
            <a:picLocks noChangeAspect="1"/>
          </p:cNvPicPr>
          <p:nvPr/>
        </p:nvPicPr>
        <p:blipFill rotWithShape="1">
          <a:blip r:embed="rId3"/>
          <a:srcRect l="31509" t="22702" r="28557"/>
          <a:stretch/>
        </p:blipFill>
        <p:spPr>
          <a:xfrm>
            <a:off x="670560" y="1702116"/>
            <a:ext cx="3633216" cy="4573585"/>
          </a:xfrm>
          <a:prstGeom prst="rect">
            <a:avLst/>
          </a:prstGeom>
        </p:spPr>
      </p:pic>
      <p:sp>
        <p:nvSpPr>
          <p:cNvPr id="8" name="Tekstvak 7"/>
          <p:cNvSpPr txBox="1"/>
          <p:nvPr/>
        </p:nvSpPr>
        <p:spPr>
          <a:xfrm>
            <a:off x="670560" y="994230"/>
            <a:ext cx="7034784" cy="707886"/>
          </a:xfrm>
          <a:prstGeom prst="rect">
            <a:avLst/>
          </a:prstGeom>
          <a:noFill/>
        </p:spPr>
        <p:txBody>
          <a:bodyPr wrap="square" rtlCol="0">
            <a:spAutoFit/>
          </a:bodyPr>
          <a:lstStyle/>
          <a:p>
            <a:r>
              <a:rPr lang="nl-NL" sz="2000" dirty="0"/>
              <a:t>Het gebruik van </a:t>
            </a:r>
            <a:r>
              <a:rPr lang="nl-NL" sz="2000" dirty="0" err="1"/>
              <a:t>subcodes</a:t>
            </a:r>
            <a:r>
              <a:rPr lang="nl-NL" sz="2000" dirty="0"/>
              <a:t> bij Vetstofwisselingsstoornissen in de </a:t>
            </a:r>
            <a:r>
              <a:rPr lang="nl-NL" sz="2000" dirty="0" smtClean="0"/>
              <a:t>wijkgroep </a:t>
            </a:r>
            <a:r>
              <a:rPr lang="nl-NL" sz="2000" dirty="0"/>
              <a:t>(</a:t>
            </a:r>
            <a:r>
              <a:rPr lang="nl-NL" sz="2000" dirty="0" smtClean="0"/>
              <a:t>N=XXXX </a:t>
            </a:r>
            <a:r>
              <a:rPr lang="nl-NL" sz="2000" dirty="0"/>
              <a:t>met T93)</a:t>
            </a:r>
          </a:p>
        </p:txBody>
      </p:sp>
    </p:spTree>
    <p:extLst>
      <p:ext uri="{BB962C8B-B14F-4D97-AF65-F5344CB8AC3E}">
        <p14:creationId xmlns:p14="http://schemas.microsoft.com/office/powerpoint/2010/main" val="9410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ICPC T93.04</a:t>
            </a:r>
            <a:endParaRPr lang="it-IT" dirty="0"/>
          </a:p>
        </p:txBody>
      </p:sp>
      <p:graphicFrame>
        <p:nvGraphicFramePr>
          <p:cNvPr id="8" name="Tabel 7"/>
          <p:cNvGraphicFramePr>
            <a:graphicFrameLocks noGrp="1"/>
          </p:cNvGraphicFramePr>
          <p:nvPr>
            <p:extLst>
              <p:ext uri="{D42A27DB-BD31-4B8C-83A1-F6EECF244321}">
                <p14:modId xmlns:p14="http://schemas.microsoft.com/office/powerpoint/2010/main" val="3951398927"/>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bij een patiënt de diagnose FH gesteld wordt, dan registreer ik dit met de betreffende ICPC </a:t>
            </a:r>
            <a:r>
              <a:rPr kumimoji="0" lang="nl-NL" altLang="nl-NL" sz="200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subcode</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(T93.04)</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050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51256" y="138150"/>
            <a:ext cx="10766044" cy="939103"/>
          </a:xfrm>
        </p:spPr>
        <p:txBody>
          <a:bodyPr/>
          <a:lstStyle/>
          <a:p>
            <a:r>
              <a:rPr lang="nl-NL" dirty="0"/>
              <a:t>Opbouw (</a:t>
            </a:r>
            <a:r>
              <a:rPr lang="nl-NL" dirty="0" smtClean="0"/>
              <a:t>1:30 </a:t>
            </a:r>
            <a:r>
              <a:rPr lang="nl-NL" dirty="0"/>
              <a:t>uur =      </a:t>
            </a:r>
            <a:r>
              <a:rPr lang="nl-NL" dirty="0" smtClean="0"/>
              <a:t>90 min)</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4547266"/>
          </a:xfrm>
        </p:spPr>
        <p:txBody>
          <a:bodyPr/>
          <a:lstStyle/>
          <a:p>
            <a:r>
              <a:rPr lang="it-IT" dirty="0" smtClean="0"/>
              <a:t>Introductie (</a:t>
            </a:r>
            <a:r>
              <a:rPr lang="it-IT" dirty="0"/>
              <a:t>ca 5 min)</a:t>
            </a:r>
          </a:p>
          <a:p>
            <a:r>
              <a:rPr lang="it-IT" dirty="0"/>
              <a:t>Spiegelinformatie: resultaten en bespreking (ca </a:t>
            </a:r>
            <a:r>
              <a:rPr lang="it-IT" dirty="0" smtClean="0"/>
              <a:t>60 min + 5 min pauze</a:t>
            </a:r>
            <a:r>
              <a:rPr lang="it-IT" dirty="0"/>
              <a:t>)</a:t>
            </a:r>
          </a:p>
          <a:p>
            <a:pPr lvl="1"/>
            <a:r>
              <a:rPr lang="nl-NL" sz="1800" dirty="0"/>
              <a:t>Kenmerken praktijkpopulaties (ca 5 min)</a:t>
            </a:r>
          </a:p>
          <a:p>
            <a:pPr lvl="1"/>
            <a:r>
              <a:rPr lang="nl-NL" sz="1800" dirty="0"/>
              <a:t>Kennisvragen over FH (enquête) (ca 10 min)</a:t>
            </a:r>
          </a:p>
          <a:p>
            <a:pPr lvl="1"/>
            <a:r>
              <a:rPr lang="nl-NL" sz="1800" dirty="0"/>
              <a:t>Voorkomen, coderen en registreren van patiënten met FH (ca </a:t>
            </a:r>
            <a:r>
              <a:rPr lang="nl-NL" sz="1800" dirty="0" smtClean="0"/>
              <a:t>15 </a:t>
            </a:r>
            <a:r>
              <a:rPr lang="nl-NL" sz="1800" dirty="0"/>
              <a:t>min)</a:t>
            </a:r>
          </a:p>
          <a:p>
            <a:pPr lvl="1"/>
            <a:r>
              <a:rPr lang="nl-NL" sz="1800" dirty="0"/>
              <a:t>Follow-up van patiënten met FH: LDL en medicatie (ca </a:t>
            </a:r>
            <a:r>
              <a:rPr lang="nl-NL" sz="1800" dirty="0" smtClean="0"/>
              <a:t>15 </a:t>
            </a:r>
            <a:r>
              <a:rPr lang="nl-NL" sz="1800" dirty="0"/>
              <a:t>min)</a:t>
            </a:r>
          </a:p>
          <a:p>
            <a:pPr marL="457200" lvl="1" indent="0">
              <a:buNone/>
            </a:pPr>
            <a:endParaRPr lang="nl-NL" sz="800" dirty="0"/>
          </a:p>
          <a:p>
            <a:pPr marL="457200" lvl="1" indent="0">
              <a:buNone/>
            </a:pPr>
            <a:r>
              <a:rPr lang="nl-NL" sz="1800" i="1" dirty="0"/>
              <a:t>Pauze </a:t>
            </a:r>
            <a:r>
              <a:rPr lang="nl-NL" sz="1800" i="1" dirty="0" smtClean="0"/>
              <a:t>(5 </a:t>
            </a:r>
            <a:r>
              <a:rPr lang="nl-NL" sz="1800" i="1" dirty="0"/>
              <a:t>min)</a:t>
            </a:r>
          </a:p>
          <a:p>
            <a:pPr marL="457200" lvl="1" indent="0">
              <a:buNone/>
            </a:pPr>
            <a:endParaRPr lang="nl-NL" sz="800" dirty="0"/>
          </a:p>
          <a:p>
            <a:pPr lvl="1"/>
            <a:r>
              <a:rPr lang="nl-NL" sz="1800" dirty="0"/>
              <a:t>Opsporen van potentiële FH patiënten: index en familieleden (ca 15 min)</a:t>
            </a:r>
          </a:p>
          <a:p>
            <a:pPr marL="285750" indent="-285750"/>
            <a:endParaRPr lang="nl-NL" sz="2000" dirty="0"/>
          </a:p>
          <a:p>
            <a:r>
              <a:rPr lang="it-IT" dirty="0"/>
              <a:t>(Werk)afspraken: concreet </a:t>
            </a:r>
            <a:r>
              <a:rPr lang="it-IT" dirty="0" smtClean="0"/>
              <a:t>actieplan, nameting plannen (</a:t>
            </a:r>
            <a:r>
              <a:rPr lang="it-IT" dirty="0"/>
              <a:t>ca 20 min)</a:t>
            </a:r>
          </a:p>
          <a:p>
            <a:endParaRPr lang="it-IT" dirty="0"/>
          </a:p>
          <a:p>
            <a:endParaRPr lang="it-IT" dirty="0"/>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Familie</a:t>
            </a:r>
            <a:endParaRPr lang="it-IT" dirty="0"/>
          </a:p>
        </p:txBody>
      </p:sp>
      <p:sp>
        <p:nvSpPr>
          <p:cNvPr id="7" name="Tekstvak 6"/>
          <p:cNvSpPr txBox="1"/>
          <p:nvPr/>
        </p:nvSpPr>
        <p:spPr>
          <a:xfrm>
            <a:off x="711200" y="5145024"/>
            <a:ext cx="5982208" cy="369332"/>
          </a:xfrm>
          <a:prstGeom prst="rect">
            <a:avLst/>
          </a:prstGeom>
          <a:noFill/>
        </p:spPr>
        <p:txBody>
          <a:bodyPr wrap="square" rtlCol="0">
            <a:spAutoFit/>
          </a:bodyPr>
          <a:lstStyle/>
          <a:p>
            <a:r>
              <a:rPr lang="nl-NL" dirty="0">
                <a:solidFill>
                  <a:srgbClr val="F07814"/>
                </a:solidFill>
                <a:sym typeface="Wingdings" panose="05000000000000000000" pitchFamily="2" charset="2"/>
              </a:rPr>
              <a:t> </a:t>
            </a:r>
            <a:r>
              <a:rPr lang="nl-NL" dirty="0">
                <a:solidFill>
                  <a:srgbClr val="F07814"/>
                </a:solidFill>
              </a:rPr>
              <a:t>Waarom (niet)?</a:t>
            </a:r>
          </a:p>
        </p:txBody>
      </p:sp>
      <p:graphicFrame>
        <p:nvGraphicFramePr>
          <p:cNvPr id="8" name="Tabel 7"/>
          <p:cNvGraphicFramePr>
            <a:graphicFrameLocks noGrp="1"/>
          </p:cNvGraphicFramePr>
          <p:nvPr>
            <p:extLst>
              <p:ext uri="{D42A27DB-BD31-4B8C-83A1-F6EECF244321}">
                <p14:modId xmlns:p14="http://schemas.microsoft.com/office/powerpoint/2010/main" val="1057866133"/>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een</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patiënt hypercholesterolemie of HVZ in de familie heeft, dan registreer ik dit met de betreffende ICPC </a:t>
            </a:r>
            <a:r>
              <a:rPr kumimoji="0" lang="nl-NL" altLang="nl-NL" sz="200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subcodes</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(resp. A29.06 en A29.01)</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09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32231"/>
            <a:ext cx="5346700" cy="646331"/>
          </a:xfrm>
        </p:spPr>
        <p:txBody>
          <a:bodyPr/>
          <a:lstStyle/>
          <a:p>
            <a:r>
              <a:rPr lang="nl-NL" dirty="0"/>
              <a:t>Voorkomen FH</a:t>
            </a:r>
          </a:p>
        </p:txBody>
      </p:sp>
      <p:sp>
        <p:nvSpPr>
          <p:cNvPr id="3" name="Rechthoek 2"/>
          <p:cNvSpPr/>
          <p:nvPr/>
        </p:nvSpPr>
        <p:spPr>
          <a:xfrm>
            <a:off x="750277" y="975371"/>
            <a:ext cx="10714892" cy="1015663"/>
          </a:xfrm>
          <a:prstGeom prst="rect">
            <a:avLst/>
          </a:prstGeom>
        </p:spPr>
        <p:txBody>
          <a:bodyPr wrap="square">
            <a:spAutoFit/>
          </a:bodyPr>
          <a:lstStyle/>
          <a:p>
            <a:pPr>
              <a:spcAft>
                <a:spcPts val="0"/>
              </a:spcAft>
            </a:pPr>
            <a:r>
              <a:rPr lang="nl-NL" sz="2000" dirty="0">
                <a:ea typeface="Calibri" panose="020F0502020204030204" pitchFamily="34" charset="0"/>
                <a:cs typeface="Arial" panose="020B0604020202020204" pitchFamily="34" charset="0"/>
              </a:rPr>
              <a:t>Het voorkomen (%, y-as) van</a:t>
            </a:r>
            <a:r>
              <a:rPr lang="nl-NL" sz="2000" dirty="0">
                <a:ea typeface="Calibri" panose="020F0502020204030204" pitchFamily="34" charset="0"/>
                <a:cs typeface="Times New Roman" panose="02020603050405020304" pitchFamily="18" charset="0"/>
              </a:rPr>
              <a:t> FH (</a:t>
            </a:r>
            <a:r>
              <a:rPr lang="nl-NL" sz="2000" dirty="0">
                <a:ea typeface="Calibri" panose="020F0502020204030204" pitchFamily="34" charset="0"/>
                <a:cs typeface="Arial" panose="020B0604020202020204" pitchFamily="34" charset="0"/>
              </a:rPr>
              <a:t>T93.04) en Hypercholesterolemie in familie anamnese (A29.06) onder de vaste patiënten.</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p:txBody>
      </p:sp>
      <p:sp>
        <p:nvSpPr>
          <p:cNvPr id="12" name="Tekstvak 11"/>
          <p:cNvSpPr txBox="1"/>
          <p:nvPr/>
        </p:nvSpPr>
        <p:spPr>
          <a:xfrm>
            <a:off x="1171819" y="5790084"/>
            <a:ext cx="4349262" cy="369332"/>
          </a:xfrm>
          <a:prstGeom prst="rect">
            <a:avLst/>
          </a:prstGeom>
          <a:noFill/>
        </p:spPr>
        <p:txBody>
          <a:bodyPr wrap="square" rtlCol="0">
            <a:spAutoFit/>
          </a:bodyPr>
          <a:lstStyle/>
          <a:p>
            <a:r>
              <a:rPr lang="nl-NL" dirty="0" smtClean="0">
                <a:solidFill>
                  <a:srgbClr val="009CB4"/>
                </a:solidFill>
                <a:sym typeface="Wingdings" panose="05000000000000000000" pitchFamily="2" charset="2"/>
              </a:rPr>
              <a:t>Landelijke verwachting 1:300 </a:t>
            </a:r>
            <a:r>
              <a:rPr lang="nl-NL" dirty="0">
                <a:solidFill>
                  <a:srgbClr val="009CB4"/>
                </a:solidFill>
                <a:sym typeface="Wingdings" panose="05000000000000000000" pitchFamily="2" charset="2"/>
              </a:rPr>
              <a:t>= </a:t>
            </a:r>
            <a:r>
              <a:rPr lang="nl-NL" dirty="0" smtClean="0">
                <a:solidFill>
                  <a:srgbClr val="009CB4"/>
                </a:solidFill>
                <a:sym typeface="Wingdings" panose="05000000000000000000" pitchFamily="2" charset="2"/>
              </a:rPr>
              <a:t>0,33%</a:t>
            </a:r>
            <a:endParaRPr lang="nl-NL" dirty="0">
              <a:solidFill>
                <a:srgbClr val="009CB4"/>
              </a:solidFill>
            </a:endParaRPr>
          </a:p>
        </p:txBody>
      </p:sp>
      <p:sp>
        <p:nvSpPr>
          <p:cNvPr id="14" name="Rechthoek 13"/>
          <p:cNvSpPr/>
          <p:nvPr/>
        </p:nvSpPr>
        <p:spPr>
          <a:xfrm>
            <a:off x="10996246" y="5298831"/>
            <a:ext cx="19929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3"/>
          <a:stretch>
            <a:fillRect/>
          </a:stretch>
        </p:blipFill>
        <p:spPr>
          <a:xfrm>
            <a:off x="712295" y="1821244"/>
            <a:ext cx="10790855" cy="3968840"/>
          </a:xfrm>
          <a:prstGeom prst="rect">
            <a:avLst/>
          </a:prstGeom>
        </p:spPr>
      </p:pic>
      <p:sp>
        <p:nvSpPr>
          <p:cNvPr id="21" name="Tekstvak 20"/>
          <p:cNvSpPr txBox="1"/>
          <p:nvPr/>
        </p:nvSpPr>
        <p:spPr>
          <a:xfrm>
            <a:off x="9839850" y="4618892"/>
            <a:ext cx="650929" cy="369332"/>
          </a:xfrm>
          <a:prstGeom prst="rect">
            <a:avLst/>
          </a:prstGeom>
          <a:noFill/>
        </p:spPr>
        <p:txBody>
          <a:bodyPr wrap="square" rtlCol="0">
            <a:spAutoFit/>
          </a:bodyPr>
          <a:lstStyle/>
          <a:p>
            <a:r>
              <a:rPr lang="nl-NL" dirty="0">
                <a:solidFill>
                  <a:schemeClr val="accent5"/>
                </a:solidFill>
              </a:rPr>
              <a:t>0,33</a:t>
            </a:r>
          </a:p>
        </p:txBody>
      </p:sp>
    </p:spTree>
    <p:extLst>
      <p:ext uri="{BB962C8B-B14F-4D97-AF65-F5344CB8AC3E}">
        <p14:creationId xmlns:p14="http://schemas.microsoft.com/office/powerpoint/2010/main" val="327532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73100" y="279124"/>
            <a:ext cx="5809762"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Maar, klopt </a:t>
            </a:r>
            <a:r>
              <a:rPr lang="nl-NL" dirty="0"/>
              <a:t>het ook?</a:t>
            </a:r>
          </a:p>
        </p:txBody>
      </p:sp>
      <p:sp>
        <p:nvSpPr>
          <p:cNvPr id="2" name="Tekstvak 1"/>
          <p:cNvSpPr txBox="1"/>
          <p:nvPr/>
        </p:nvSpPr>
        <p:spPr>
          <a:xfrm>
            <a:off x="711199" y="1299112"/>
            <a:ext cx="11117385" cy="4708981"/>
          </a:xfrm>
          <a:prstGeom prst="rect">
            <a:avLst/>
          </a:prstGeom>
          <a:noFill/>
        </p:spPr>
        <p:txBody>
          <a:bodyPr wrap="square" rtlCol="0">
            <a:spAutoFit/>
          </a:bodyPr>
          <a:lstStyle/>
          <a:p>
            <a:pPr marL="342900" indent="-342900">
              <a:buFont typeface="Arial" panose="020B0604020202020204" pitchFamily="34" charset="0"/>
              <a:buChar char="•"/>
            </a:pPr>
            <a:r>
              <a:rPr lang="nl-NL" sz="2000" dirty="0"/>
              <a:t>Dus: Wijkgroep 0,33% FH t.o.v. </a:t>
            </a:r>
            <a:r>
              <a:rPr lang="nl-NL" sz="2000" dirty="0" smtClean="0"/>
              <a:t>0,33% </a:t>
            </a:r>
            <a:r>
              <a:rPr lang="nl-NL" sz="2000" dirty="0"/>
              <a:t>verwacht (</a:t>
            </a:r>
            <a:r>
              <a:rPr lang="nl-NL" sz="2000" dirty="0" smtClean="0"/>
              <a:t>1:300). </a:t>
            </a:r>
            <a:endParaRPr lang="nl-NL" sz="2000" dirty="0"/>
          </a:p>
          <a:p>
            <a:pPr marL="342900" indent="-342900">
              <a:buFont typeface="Arial" panose="020B0604020202020204" pitchFamily="34" charset="0"/>
              <a:buChar char="•"/>
            </a:pPr>
            <a:r>
              <a:rPr lang="nl-NL" sz="2000" dirty="0"/>
              <a:t>Máár: Klopt de codering/registratie van FH? </a:t>
            </a:r>
          </a:p>
          <a:p>
            <a:endParaRPr lang="nl-NL" sz="2000" dirty="0"/>
          </a:p>
          <a:p>
            <a:r>
              <a:rPr lang="nl-NL" sz="2000" dirty="0"/>
              <a:t>Resultaten </a:t>
            </a:r>
            <a:r>
              <a:rPr lang="nl-NL" sz="2000" dirty="0" smtClean="0"/>
              <a:t>HIS-data van veel meer praktijken, 5 jaar, inclusief </a:t>
            </a:r>
            <a:r>
              <a:rPr lang="nl-NL" sz="2000" dirty="0"/>
              <a:t>analyse vrije teksten (SOEP):</a:t>
            </a:r>
          </a:p>
          <a:p>
            <a:pPr marL="285750" indent="-285750">
              <a:buFont typeface="Arial" panose="020B0604020202020204" pitchFamily="34" charset="0"/>
              <a:buChar char="•"/>
            </a:pPr>
            <a:r>
              <a:rPr lang="nl-NL" sz="2000" dirty="0"/>
              <a:t>Niet alle FH patiënten zijn als zodanig gecodeerd:</a:t>
            </a:r>
          </a:p>
          <a:p>
            <a:r>
              <a:rPr lang="nl-NL" sz="2000" dirty="0"/>
              <a:t>	Van de patiënten waarbij in SOEP “FH” diagnose genoteerd is (</a:t>
            </a:r>
            <a:r>
              <a:rPr lang="nl-NL" sz="2000" dirty="0" smtClean="0"/>
              <a:t>n=XXX) </a:t>
            </a:r>
            <a:r>
              <a:rPr lang="nl-NL" sz="2000" dirty="0"/>
              <a:t>had</a:t>
            </a:r>
          </a:p>
          <a:p>
            <a:pPr marL="1200150" lvl="2" indent="-285750">
              <a:buFont typeface="Arial" panose="020B0604020202020204" pitchFamily="34" charset="0"/>
              <a:buChar char="•"/>
            </a:pPr>
            <a:r>
              <a:rPr lang="nl-NL" sz="2000" dirty="0"/>
              <a:t>85% een T93 ICPC code (vetwisselingsstoornis al of niet gespecificeerd met </a:t>
            </a:r>
            <a:r>
              <a:rPr lang="nl-NL" sz="2000" dirty="0" err="1"/>
              <a:t>subcode</a:t>
            </a:r>
            <a:r>
              <a:rPr lang="nl-NL" sz="2000" dirty="0"/>
              <a:t>) </a:t>
            </a:r>
          </a:p>
          <a:p>
            <a:pPr marL="1200150" lvl="2" indent="-285750">
              <a:buFont typeface="Arial" panose="020B0604020202020204" pitchFamily="34" charset="0"/>
              <a:buChar char="•"/>
            </a:pPr>
            <a:r>
              <a:rPr lang="nl-NL" sz="2000" dirty="0"/>
              <a:t>46% inderdaad T93.04 ICPC code (FH)</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Soms is T93.04 (FH) waarschijnlijk onterecht gecodeerd:</a:t>
            </a:r>
          </a:p>
          <a:p>
            <a:pPr marL="742950" lvl="1" indent="-285750">
              <a:buFont typeface="Arial" panose="020B0604020202020204" pitchFamily="34" charset="0"/>
              <a:buChar char="•"/>
            </a:pPr>
            <a:r>
              <a:rPr lang="nl-NL" sz="2000" dirty="0"/>
              <a:t>Geen verhoogd LDL/TC, geen </a:t>
            </a:r>
            <a:r>
              <a:rPr lang="nl-NL" sz="2000" dirty="0" err="1"/>
              <a:t>lipidenverlagende</a:t>
            </a:r>
            <a:r>
              <a:rPr lang="nl-NL" sz="2000" dirty="0"/>
              <a:t> middelen, geen </a:t>
            </a:r>
            <a:r>
              <a:rPr lang="nl-NL" sz="2000" dirty="0" smtClean="0"/>
              <a:t>FH in vrije </a:t>
            </a:r>
            <a:r>
              <a:rPr lang="nl-NL" sz="2000" dirty="0"/>
              <a:t>tekst </a:t>
            </a:r>
            <a:r>
              <a:rPr lang="nl-NL" sz="2000" dirty="0" smtClean="0"/>
              <a:t>   </a:t>
            </a:r>
            <a:r>
              <a:rPr lang="nl-NL" sz="1400" i="1" dirty="0" smtClean="0">
                <a:solidFill>
                  <a:schemeClr val="bg1">
                    <a:lumMod val="50000"/>
                  </a:schemeClr>
                </a:solidFill>
              </a:rPr>
              <a:t>(</a:t>
            </a:r>
            <a:r>
              <a:rPr lang="nl-NL" sz="1400" i="1" dirty="0">
                <a:solidFill>
                  <a:schemeClr val="bg1">
                    <a:lumMod val="50000"/>
                  </a:schemeClr>
                </a:solidFill>
              </a:rPr>
              <a:t>mogelijk wel correspondentie in HIS, die </a:t>
            </a:r>
            <a:r>
              <a:rPr lang="nl-NL" sz="1400" i="1" dirty="0" smtClean="0">
                <a:solidFill>
                  <a:schemeClr val="bg1">
                    <a:lumMod val="50000"/>
                  </a:schemeClr>
                </a:solidFill>
              </a:rPr>
              <a:t>was niet beschikbaar voor deze analyse)</a:t>
            </a:r>
            <a:endParaRPr lang="nl-NL" sz="1400" i="1" dirty="0">
              <a:solidFill>
                <a:schemeClr val="bg1">
                  <a:lumMod val="50000"/>
                </a:schemeClr>
              </a:solidFill>
            </a:endParaRPr>
          </a:p>
          <a:p>
            <a:pPr marL="742950" lvl="1" indent="-285750">
              <a:buFont typeface="Arial" panose="020B0604020202020204" pitchFamily="34" charset="0"/>
              <a:buChar char="•"/>
            </a:pPr>
            <a:r>
              <a:rPr lang="nl-NL" sz="2000" dirty="0"/>
              <a:t>Soms in vrije tekst het tegenovergestelde: ‘patiënt geen FH, maar zijn broer wel’</a:t>
            </a:r>
          </a:p>
          <a:p>
            <a:pPr lvl="1"/>
            <a:endParaRPr lang="nl-NL" sz="2000" dirty="0"/>
          </a:p>
          <a:p>
            <a:pPr marL="742950" lvl="1" indent="-285750">
              <a:buFont typeface="Arial" panose="020B0604020202020204" pitchFamily="34" charset="0"/>
              <a:buChar char="•"/>
            </a:pPr>
            <a:endParaRPr lang="nl-NL" sz="2000" dirty="0"/>
          </a:p>
        </p:txBody>
      </p:sp>
      <p:sp>
        <p:nvSpPr>
          <p:cNvPr id="7" name="Tekstvak 6"/>
          <p:cNvSpPr txBox="1"/>
          <p:nvPr/>
        </p:nvSpPr>
        <p:spPr>
          <a:xfrm>
            <a:off x="6729042" y="6452088"/>
            <a:ext cx="4314096" cy="276999"/>
          </a:xfrm>
          <a:prstGeom prst="rect">
            <a:avLst/>
          </a:prstGeom>
          <a:noFill/>
        </p:spPr>
        <p:txBody>
          <a:bodyPr wrap="square" rtlCol="0">
            <a:spAutoFit/>
          </a:bodyPr>
          <a:lstStyle/>
          <a:p>
            <a:r>
              <a:rPr lang="nl-NL" sz="1200" dirty="0"/>
              <a:t>Bron: … database, </a:t>
            </a:r>
            <a:r>
              <a:rPr lang="nl-NL" sz="1200" dirty="0" smtClean="0"/>
              <a:t>data over vijf jaar. </a:t>
            </a:r>
            <a:endParaRPr lang="nl-NL" sz="1200" dirty="0"/>
          </a:p>
        </p:txBody>
      </p:sp>
    </p:spTree>
    <p:extLst>
      <p:ext uri="{BB962C8B-B14F-4D97-AF65-F5344CB8AC3E}">
        <p14:creationId xmlns:p14="http://schemas.microsoft.com/office/powerpoint/2010/main" val="23694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530" y="352388"/>
            <a:ext cx="9247872" cy="646331"/>
          </a:xfrm>
        </p:spPr>
        <p:txBody>
          <a:bodyPr/>
          <a:lstStyle/>
          <a:p>
            <a:r>
              <a:rPr lang="nl-NL" dirty="0"/>
              <a:t>Coderen: casuïstiek</a:t>
            </a:r>
          </a:p>
        </p:txBody>
      </p:sp>
      <p:sp>
        <p:nvSpPr>
          <p:cNvPr id="3" name="Rechthoek 2"/>
          <p:cNvSpPr/>
          <p:nvPr/>
        </p:nvSpPr>
        <p:spPr>
          <a:xfrm>
            <a:off x="280416" y="1064115"/>
            <a:ext cx="11082528" cy="3277820"/>
          </a:xfrm>
          <a:prstGeom prst="rect">
            <a:avLst/>
          </a:prstGeom>
        </p:spPr>
        <p:txBody>
          <a:bodyPr wrap="square">
            <a:spAutoFit/>
          </a:bodyPr>
          <a:lstStyle/>
          <a:p>
            <a:pPr marL="228600">
              <a:spcAft>
                <a:spcPts val="0"/>
              </a:spcAft>
            </a:pPr>
            <a:r>
              <a:rPr lang="nl-NL" sz="2300" b="1" dirty="0">
                <a:solidFill>
                  <a:schemeClr val="tx1">
                    <a:lumMod val="65000"/>
                    <a:lumOff val="35000"/>
                  </a:schemeClr>
                </a:solidFill>
                <a:ea typeface="Calibri" panose="020F0502020204030204" pitchFamily="34" charset="0"/>
                <a:cs typeface="Arial" panose="020B0604020202020204" pitchFamily="34" charset="0"/>
              </a:rPr>
              <a:t>Hoe </a:t>
            </a:r>
            <a:r>
              <a:rPr lang="nl-NL" sz="2300" b="1" dirty="0" smtClean="0">
                <a:solidFill>
                  <a:schemeClr val="tx1">
                    <a:lumMod val="65000"/>
                    <a:lumOff val="35000"/>
                  </a:schemeClr>
                </a:solidFill>
                <a:ea typeface="Calibri" panose="020F0502020204030204" pitchFamily="34" charset="0"/>
                <a:cs typeface="Arial" panose="020B0604020202020204" pitchFamily="34" charset="0"/>
              </a:rPr>
              <a:t>coderen we vetstofwisselingsstoornissen</a:t>
            </a:r>
            <a:r>
              <a:rPr lang="nl-NL" sz="2300" b="1" dirty="0">
                <a:solidFill>
                  <a:schemeClr val="tx1">
                    <a:lumMod val="65000"/>
                    <a:lumOff val="35000"/>
                  </a:schemeClr>
                </a:solidFill>
                <a:ea typeface="Calibri" panose="020F0502020204030204" pitchFamily="34" charset="0"/>
                <a:cs typeface="Arial" panose="020B0604020202020204" pitchFamily="34" charset="0"/>
              </a:rPr>
              <a:t>? </a:t>
            </a:r>
            <a:r>
              <a:rPr lang="nl-NL" sz="2300" dirty="0">
                <a:solidFill>
                  <a:schemeClr val="tx1">
                    <a:lumMod val="65000"/>
                    <a:lumOff val="35000"/>
                  </a:schemeClr>
                </a:solidFill>
                <a:ea typeface="Calibri" panose="020F0502020204030204" pitchFamily="34" charset="0"/>
                <a:cs typeface="Arial" panose="020B0604020202020204" pitchFamily="34" charset="0"/>
              </a:rPr>
              <a:t>(zie ICPC codes in kader)</a:t>
            </a:r>
          </a:p>
          <a:p>
            <a:pPr marL="228600">
              <a:spcAft>
                <a:spcPts val="0"/>
              </a:spcAft>
            </a:pPr>
            <a:endParaRPr lang="nl-NL" sz="2300" dirty="0">
              <a:solidFill>
                <a:schemeClr val="tx1">
                  <a:lumMod val="65000"/>
                  <a:lumOff val="35000"/>
                </a:schemeClr>
              </a:solidFill>
              <a:ea typeface="Calibri" panose="020F0502020204030204" pitchFamily="34" charset="0"/>
              <a:cs typeface="Arial" panose="020B0604020202020204" pitchFamily="34" charset="0"/>
            </a:endParaRPr>
          </a:p>
          <a:p>
            <a:pPr marL="228600">
              <a:spcAft>
                <a:spcPts val="0"/>
              </a:spcAft>
            </a:pPr>
            <a:r>
              <a:rPr lang="nl-NL" sz="2300" dirty="0">
                <a:solidFill>
                  <a:schemeClr val="tx1">
                    <a:lumMod val="65000"/>
                    <a:lumOff val="35000"/>
                  </a:schemeClr>
                </a:solidFill>
                <a:ea typeface="Calibri" panose="020F0502020204030204" pitchFamily="34" charset="0"/>
                <a:cs typeface="Arial" panose="020B0604020202020204" pitchFamily="34" charset="0"/>
              </a:rPr>
              <a:t>Casuïstiek voorbeelden:</a:t>
            </a:r>
          </a:p>
          <a:p>
            <a:pPr marL="228600">
              <a:spcAft>
                <a:spcPts val="0"/>
              </a:spcAft>
            </a:pPr>
            <a:r>
              <a:rPr lang="nl-NL" sz="2300" dirty="0">
                <a:solidFill>
                  <a:schemeClr val="tx1">
                    <a:lumMod val="65000"/>
                    <a:lumOff val="35000"/>
                  </a:schemeClr>
                </a:solidFill>
                <a:ea typeface="Calibri" panose="020F0502020204030204" pitchFamily="34" charset="0"/>
                <a:cs typeface="Arial" panose="020B0604020202020204" pitchFamily="34" charset="0"/>
              </a:rPr>
              <a:t>Mw. A. Hypercholesterolemie blijkt later FH</a:t>
            </a:r>
          </a:p>
          <a:p>
            <a:pPr marL="228600">
              <a:spcAft>
                <a:spcPts val="0"/>
              </a:spcAft>
            </a:pPr>
            <a:r>
              <a:rPr lang="nl-NL" sz="2300" dirty="0">
                <a:solidFill>
                  <a:schemeClr val="tx1">
                    <a:lumMod val="65000"/>
                    <a:lumOff val="35000"/>
                  </a:schemeClr>
                </a:solidFill>
                <a:ea typeface="Calibri" panose="020F0502020204030204" pitchFamily="34" charset="0"/>
                <a:cs typeface="Arial" panose="020B0604020202020204" pitchFamily="34" charset="0"/>
              </a:rPr>
              <a:t>Dhr. B. heeft familielid met FH, maar heeft zelf geen FH</a:t>
            </a:r>
          </a:p>
          <a:p>
            <a:pPr marL="228600">
              <a:spcAft>
                <a:spcPts val="0"/>
              </a:spcAft>
            </a:pPr>
            <a:endParaRPr lang="nl-NL" sz="2300" dirty="0">
              <a:solidFill>
                <a:schemeClr val="tx1">
                  <a:lumMod val="65000"/>
                  <a:lumOff val="35000"/>
                </a:schemeClr>
              </a:solidFill>
              <a:ea typeface="Calibri" panose="020F0502020204030204" pitchFamily="34" charset="0"/>
              <a:cs typeface="Arial" panose="020B0604020202020204" pitchFamily="34" charset="0"/>
            </a:endParaRPr>
          </a:p>
          <a:p>
            <a:pPr marL="571500" indent="-342900">
              <a:spcAft>
                <a:spcPts val="0"/>
              </a:spcAft>
              <a:buFont typeface="Arial" panose="020B0604020202020204" pitchFamily="34" charset="0"/>
              <a:buChar char="•"/>
            </a:pPr>
            <a:r>
              <a:rPr lang="nl-NL" sz="2300" dirty="0">
                <a:solidFill>
                  <a:schemeClr val="tx1">
                    <a:lumMod val="65000"/>
                    <a:lumOff val="35000"/>
                  </a:schemeClr>
                </a:solidFill>
                <a:ea typeface="Calibri" panose="020F0502020204030204" pitchFamily="34" charset="0"/>
                <a:cs typeface="Arial" panose="020B0604020202020204" pitchFamily="34" charset="0"/>
              </a:rPr>
              <a:t>Wanneer T93 zonder </a:t>
            </a:r>
            <a:r>
              <a:rPr lang="nl-NL" sz="2300" dirty="0" err="1">
                <a:solidFill>
                  <a:schemeClr val="tx1">
                    <a:lumMod val="65000"/>
                    <a:lumOff val="35000"/>
                  </a:schemeClr>
                </a:solidFill>
                <a:ea typeface="Calibri" panose="020F0502020204030204" pitchFamily="34" charset="0"/>
                <a:cs typeface="Arial" panose="020B0604020202020204" pitchFamily="34" charset="0"/>
              </a:rPr>
              <a:t>subcode</a:t>
            </a:r>
            <a:r>
              <a:rPr lang="nl-NL" sz="2300" dirty="0">
                <a:solidFill>
                  <a:schemeClr val="tx1">
                    <a:lumMod val="65000"/>
                    <a:lumOff val="35000"/>
                  </a:schemeClr>
                </a:solidFill>
                <a:ea typeface="Calibri" panose="020F0502020204030204" pitchFamily="34" charset="0"/>
                <a:cs typeface="Arial" panose="020B0604020202020204" pitchFamily="34" charset="0"/>
              </a:rPr>
              <a:t> specificatie? Wanneer met specificatie?  </a:t>
            </a:r>
          </a:p>
          <a:p>
            <a:pPr marL="571500" indent="-342900">
              <a:spcAft>
                <a:spcPts val="0"/>
              </a:spcAft>
              <a:buFont typeface="Arial" panose="020B0604020202020204" pitchFamily="34" charset="0"/>
              <a:buChar char="•"/>
            </a:pPr>
            <a:r>
              <a:rPr lang="nl-NL" sz="2300" dirty="0">
                <a:solidFill>
                  <a:schemeClr val="tx1">
                    <a:lumMod val="65000"/>
                    <a:lumOff val="35000"/>
                  </a:schemeClr>
                </a:solidFill>
                <a:ea typeface="Calibri" panose="020F0502020204030204" pitchFamily="34" charset="0"/>
                <a:cs typeface="Arial" panose="020B0604020202020204" pitchFamily="34" charset="0"/>
              </a:rPr>
              <a:t>Wanneer FH (T93.04)? </a:t>
            </a:r>
          </a:p>
          <a:p>
            <a:pPr marL="571500" indent="-342900">
              <a:spcAft>
                <a:spcPts val="0"/>
              </a:spcAft>
              <a:buFont typeface="Arial" panose="020B0604020202020204" pitchFamily="34" charset="0"/>
              <a:buChar char="•"/>
            </a:pPr>
            <a:r>
              <a:rPr lang="nl-NL" sz="2300" dirty="0">
                <a:solidFill>
                  <a:schemeClr val="tx1">
                    <a:lumMod val="65000"/>
                    <a:lumOff val="35000"/>
                  </a:schemeClr>
                </a:solidFill>
                <a:ea typeface="Calibri" panose="020F0502020204030204" pitchFamily="34" charset="0"/>
                <a:cs typeface="Arial" panose="020B0604020202020204" pitchFamily="34" charset="0"/>
              </a:rPr>
              <a:t>Codeert u familieanamnese? Hoe?</a:t>
            </a:r>
            <a:endParaRPr lang="nl-NL" sz="20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5" name="Rechthoek 4"/>
          <p:cNvSpPr/>
          <p:nvPr/>
        </p:nvSpPr>
        <p:spPr>
          <a:xfrm>
            <a:off x="5943600" y="3734601"/>
            <a:ext cx="6096000" cy="2554545"/>
          </a:xfrm>
          <a:prstGeom prst="rect">
            <a:avLst/>
          </a:prstGeom>
          <a:ln w="19050">
            <a:solidFill>
              <a:srgbClr val="009CB4"/>
            </a:solidFill>
          </a:ln>
        </p:spPr>
        <p:txBody>
          <a:bodyPr>
            <a:spAutoFit/>
          </a:bodyPr>
          <a:lstStyle/>
          <a:p>
            <a:pPr>
              <a:spcAft>
                <a:spcPts val="0"/>
              </a:spcAft>
            </a:pPr>
            <a:r>
              <a:rPr lang="nl-NL" sz="2000" u="sng" dirty="0">
                <a:ea typeface="Calibri" panose="020F0502020204030204" pitchFamily="34" charset="0"/>
                <a:cs typeface="Arial" panose="020B0604020202020204" pitchFamily="34" charset="0"/>
              </a:rPr>
              <a:t>Relevante ICPC codes</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Arial" panose="020B0604020202020204" pitchFamily="34" charset="0"/>
              </a:rPr>
              <a:t>T93. Vetstofwisselingsstoornissen </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T93.01 Hypercholesterolemie</a:t>
            </a:r>
          </a:p>
          <a:p>
            <a:pPr>
              <a:spcAft>
                <a:spcPts val="0"/>
              </a:spcAft>
            </a:pPr>
            <a:r>
              <a:rPr lang="nl-NL" sz="2000" dirty="0">
                <a:ea typeface="Calibri" panose="020F0502020204030204" pitchFamily="34" charset="0"/>
                <a:cs typeface="Times New Roman" panose="02020603050405020304" pitchFamily="18" charset="0"/>
              </a:rPr>
              <a:t>T93.02 </a:t>
            </a:r>
            <a:r>
              <a:rPr lang="nl-NL" sz="2000" dirty="0" err="1">
                <a:ea typeface="Calibri" panose="020F0502020204030204" pitchFamily="34" charset="0"/>
                <a:cs typeface="Times New Roman" panose="02020603050405020304" pitchFamily="18" charset="0"/>
              </a:rPr>
              <a:t>Hypertriglyceridemie</a:t>
            </a:r>
            <a:endParaRPr lang="nl-NL" sz="2000" dirty="0">
              <a:ea typeface="Calibri" panose="020F0502020204030204" pitchFamily="34" charset="0"/>
              <a:cs typeface="Times New Roman" panose="02020603050405020304" pitchFamily="18" charset="0"/>
            </a:endParaRPr>
          </a:p>
          <a:p>
            <a:pPr>
              <a:spcAft>
                <a:spcPts val="0"/>
              </a:spcAft>
            </a:pPr>
            <a:r>
              <a:rPr lang="nl-NL" sz="2000" dirty="0">
                <a:ea typeface="Calibri" panose="020F0502020204030204" pitchFamily="34" charset="0"/>
                <a:cs typeface="Times New Roman" panose="02020603050405020304" pitchFamily="18" charset="0"/>
              </a:rPr>
              <a:t>T93.03 Gemengde hyperlipidemie</a:t>
            </a:r>
          </a:p>
          <a:p>
            <a:pPr>
              <a:spcAft>
                <a:spcPts val="0"/>
              </a:spcAft>
            </a:pPr>
            <a:r>
              <a:rPr lang="nl-NL" sz="2000" b="1" dirty="0">
                <a:solidFill>
                  <a:srgbClr val="009CB4"/>
                </a:solidFill>
                <a:ea typeface="Calibri" panose="020F0502020204030204" pitchFamily="34" charset="0"/>
                <a:cs typeface="Times New Roman" panose="02020603050405020304" pitchFamily="18" charset="0"/>
              </a:rPr>
              <a:t>T93.04</a:t>
            </a:r>
            <a:r>
              <a:rPr lang="nl-NL" sz="2000" dirty="0">
                <a:solidFill>
                  <a:srgbClr val="009CB4"/>
                </a:solidFill>
                <a:ea typeface="Calibri" panose="020F0502020204030204" pitchFamily="34" charset="0"/>
                <a:cs typeface="Times New Roman" panose="02020603050405020304" pitchFamily="18" charset="0"/>
              </a:rPr>
              <a:t> Familiaire hypercholesterolemie </a:t>
            </a:r>
          </a:p>
          <a:p>
            <a:pPr>
              <a:spcAft>
                <a:spcPts val="0"/>
              </a:spcAft>
            </a:pPr>
            <a:r>
              <a:rPr lang="nl-NL" sz="2000" dirty="0">
                <a:ea typeface="Calibri" panose="020F0502020204030204" pitchFamily="34" charset="0"/>
                <a:cs typeface="Times New Roman" panose="02020603050405020304" pitchFamily="18" charset="0"/>
              </a:rPr>
              <a:t>A29.01 Hart- en vaatziekten in </a:t>
            </a:r>
            <a:r>
              <a:rPr lang="nl-NL" sz="2000" dirty="0" err="1">
                <a:ea typeface="Calibri" panose="020F0502020204030204" pitchFamily="34" charset="0"/>
                <a:cs typeface="Times New Roman" panose="02020603050405020304" pitchFamily="18" charset="0"/>
              </a:rPr>
              <a:t>familie-anamnese</a:t>
            </a:r>
            <a:endParaRPr lang="nl-NL" sz="2000" dirty="0">
              <a:ea typeface="Calibri" panose="020F0502020204030204" pitchFamily="34" charset="0"/>
              <a:cs typeface="Times New Roman" panose="02020603050405020304" pitchFamily="18" charset="0"/>
            </a:endParaRPr>
          </a:p>
          <a:p>
            <a:r>
              <a:rPr lang="nl-NL" sz="2000" dirty="0">
                <a:ea typeface="Calibri" panose="020F0502020204030204" pitchFamily="34" charset="0"/>
                <a:cs typeface="Times New Roman" panose="02020603050405020304" pitchFamily="18" charset="0"/>
              </a:rPr>
              <a:t>A29.06 Hypercholesterolemie in familieanamnese</a:t>
            </a:r>
            <a:endParaRPr lang="nl-NL" sz="2000" dirty="0"/>
          </a:p>
        </p:txBody>
      </p:sp>
      <p:sp>
        <p:nvSpPr>
          <p:cNvPr id="4" name="Tekstvak 3"/>
          <p:cNvSpPr txBox="1"/>
          <p:nvPr/>
        </p:nvSpPr>
        <p:spPr>
          <a:xfrm>
            <a:off x="304800" y="4730496"/>
            <a:ext cx="5230368" cy="1154162"/>
          </a:xfrm>
          <a:prstGeom prst="rect">
            <a:avLst/>
          </a:prstGeom>
          <a:noFill/>
        </p:spPr>
        <p:txBody>
          <a:bodyPr wrap="square" rtlCol="0">
            <a:spAutoFit/>
          </a:bodyPr>
          <a:lstStyle/>
          <a:p>
            <a:r>
              <a:rPr lang="nl-NL" sz="2300" dirty="0">
                <a:solidFill>
                  <a:srgbClr val="F07814"/>
                </a:solidFill>
                <a:sym typeface="Wingdings" panose="05000000000000000000" pitchFamily="2" charset="2"/>
              </a:rPr>
              <a:t> Wat betekent deze spiegelinformatie voor </a:t>
            </a:r>
            <a:r>
              <a:rPr lang="nl-NL" sz="2300" dirty="0" smtClean="0">
                <a:solidFill>
                  <a:srgbClr val="F07814"/>
                </a:solidFill>
                <a:sym typeface="Wingdings" panose="05000000000000000000" pitchFamily="2" charset="2"/>
              </a:rPr>
              <a:t>jou, voor het </a:t>
            </a:r>
            <a:r>
              <a:rPr lang="nl-NL" sz="2300" dirty="0">
                <a:solidFill>
                  <a:srgbClr val="F07814"/>
                </a:solidFill>
                <a:sym typeface="Wingdings" panose="05000000000000000000" pitchFamily="2" charset="2"/>
              </a:rPr>
              <a:t>coderen/ registreren van FH?</a:t>
            </a:r>
            <a:endParaRPr lang="nl-NL" sz="2300" dirty="0">
              <a:solidFill>
                <a:srgbClr val="F07814"/>
              </a:solidFill>
            </a:endParaRPr>
          </a:p>
        </p:txBody>
      </p:sp>
    </p:spTree>
    <p:extLst>
      <p:ext uri="{BB962C8B-B14F-4D97-AF65-F5344CB8AC3E}">
        <p14:creationId xmlns:p14="http://schemas.microsoft.com/office/powerpoint/2010/main" val="24698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Codeer advies</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5" name="Rechthoek 4"/>
          <p:cNvSpPr/>
          <p:nvPr/>
        </p:nvSpPr>
        <p:spPr>
          <a:xfrm>
            <a:off x="711200" y="1351374"/>
            <a:ext cx="10695940" cy="2923877"/>
          </a:xfrm>
          <a:prstGeom prst="rect">
            <a:avLst/>
          </a:prstGeom>
        </p:spPr>
        <p:txBody>
          <a:bodyPr wrap="square">
            <a:spAutoFit/>
          </a:bodyPr>
          <a:lstStyle/>
          <a:p>
            <a:pPr>
              <a:spcAft>
                <a:spcPts val="0"/>
              </a:spcAft>
            </a:pPr>
            <a:r>
              <a:rPr lang="nl-NL" sz="2300" dirty="0">
                <a:latin typeface="+mj-lt"/>
                <a:ea typeface="Calibri" panose="020F0502020204030204" pitchFamily="34" charset="0"/>
                <a:cs typeface="Arial" panose="020B0604020202020204" pitchFamily="34" charset="0"/>
              </a:rPr>
              <a:t>T93. Vetstofwisselingsstoornissen </a:t>
            </a:r>
            <a:endParaRPr lang="nl-NL" sz="2300" dirty="0">
              <a:latin typeface="+mj-lt"/>
              <a:ea typeface="Calibri" panose="020F0502020204030204" pitchFamily="34" charset="0"/>
              <a:cs typeface="Times New Roman" panose="02020603050405020304" pitchFamily="18" charset="0"/>
            </a:endParaRPr>
          </a:p>
          <a:p>
            <a:pPr>
              <a:spcAft>
                <a:spcPts val="0"/>
              </a:spcAft>
            </a:pPr>
            <a:r>
              <a:rPr lang="nl-NL" sz="2300" dirty="0">
                <a:latin typeface="+mj-lt"/>
                <a:ea typeface="Calibri" panose="020F0502020204030204" pitchFamily="34" charset="0"/>
                <a:cs typeface="Times New Roman" panose="02020603050405020304" pitchFamily="18" charset="0"/>
              </a:rPr>
              <a:t>T93.01 Hypercholesterolemie</a:t>
            </a:r>
          </a:p>
          <a:p>
            <a:pPr>
              <a:spcAft>
                <a:spcPts val="0"/>
              </a:spcAft>
            </a:pPr>
            <a:r>
              <a:rPr lang="nl-NL" sz="2300" dirty="0">
                <a:latin typeface="+mj-lt"/>
                <a:ea typeface="Calibri" panose="020F0502020204030204" pitchFamily="34" charset="0"/>
                <a:cs typeface="Times New Roman" panose="02020603050405020304" pitchFamily="18" charset="0"/>
              </a:rPr>
              <a:t>T93.02 </a:t>
            </a:r>
            <a:r>
              <a:rPr lang="nl-NL" sz="2300" dirty="0" err="1">
                <a:latin typeface="+mj-lt"/>
                <a:ea typeface="Calibri" panose="020F0502020204030204" pitchFamily="34" charset="0"/>
                <a:cs typeface="Times New Roman" panose="02020603050405020304" pitchFamily="18" charset="0"/>
              </a:rPr>
              <a:t>Hypertriglyceridemie</a:t>
            </a:r>
            <a:endParaRPr lang="nl-NL" sz="2300" dirty="0">
              <a:latin typeface="+mj-lt"/>
              <a:ea typeface="Calibri" panose="020F0502020204030204" pitchFamily="34" charset="0"/>
              <a:cs typeface="Times New Roman" panose="02020603050405020304" pitchFamily="18" charset="0"/>
            </a:endParaRPr>
          </a:p>
          <a:p>
            <a:pPr>
              <a:spcAft>
                <a:spcPts val="0"/>
              </a:spcAft>
            </a:pPr>
            <a:r>
              <a:rPr lang="nl-NL" sz="2300" dirty="0">
                <a:latin typeface="+mj-lt"/>
                <a:ea typeface="Calibri" panose="020F0502020204030204" pitchFamily="34" charset="0"/>
                <a:cs typeface="Times New Roman" panose="02020603050405020304" pitchFamily="18" charset="0"/>
              </a:rPr>
              <a:t>T93.03 Gemengde hyperlipidemie</a:t>
            </a:r>
          </a:p>
          <a:p>
            <a:pPr>
              <a:spcAft>
                <a:spcPts val="0"/>
              </a:spcAft>
            </a:pPr>
            <a:r>
              <a:rPr lang="nl-NL" sz="2300" b="1" dirty="0">
                <a:latin typeface="+mj-lt"/>
                <a:ea typeface="Calibri" panose="020F0502020204030204" pitchFamily="34" charset="0"/>
                <a:cs typeface="Times New Roman" panose="02020603050405020304" pitchFamily="18" charset="0"/>
              </a:rPr>
              <a:t>T93.04 Familiaire hypercholesterolemie </a:t>
            </a:r>
            <a:r>
              <a:rPr lang="nl-NL" sz="2300" b="1" dirty="0">
                <a:solidFill>
                  <a:srgbClr val="F07814"/>
                </a:solidFill>
                <a:latin typeface="+mj-lt"/>
                <a:ea typeface="Calibri" panose="020F0502020204030204" pitchFamily="34" charset="0"/>
                <a:cs typeface="Times New Roman" panose="02020603050405020304" pitchFamily="18" charset="0"/>
                <a:sym typeface="Wingdings" panose="05000000000000000000" pitchFamily="2" charset="2"/>
              </a:rPr>
              <a:t></a:t>
            </a:r>
            <a:r>
              <a:rPr lang="nl-NL" sz="2300" b="1" dirty="0">
                <a:latin typeface="+mj-lt"/>
                <a:ea typeface="Calibri" panose="020F0502020204030204" pitchFamily="34" charset="0"/>
                <a:cs typeface="Times New Roman" panose="02020603050405020304" pitchFamily="18" charset="0"/>
                <a:sym typeface="Wingdings" panose="05000000000000000000" pitchFamily="2" charset="2"/>
              </a:rPr>
              <a:t> Bij klinische/genetische diagnose</a:t>
            </a:r>
            <a:endParaRPr lang="nl-NL" sz="2300" dirty="0">
              <a:latin typeface="+mj-lt"/>
              <a:ea typeface="Calibri" panose="020F0502020204030204" pitchFamily="34" charset="0"/>
              <a:cs typeface="Times New Roman" panose="02020603050405020304" pitchFamily="18" charset="0"/>
            </a:endParaRPr>
          </a:p>
          <a:p>
            <a:pPr>
              <a:spcAft>
                <a:spcPts val="0"/>
              </a:spcAft>
            </a:pPr>
            <a:r>
              <a:rPr lang="nl-NL" sz="2300" dirty="0">
                <a:latin typeface="+mj-lt"/>
                <a:ea typeface="Calibri" panose="020F0502020204030204" pitchFamily="34" charset="0"/>
                <a:cs typeface="Times New Roman" panose="02020603050405020304" pitchFamily="18" charset="0"/>
              </a:rPr>
              <a:t>A29.06 Hypercholesterolemie in familieanamnese </a:t>
            </a:r>
            <a:r>
              <a:rPr lang="nl-NL" sz="2300" dirty="0">
                <a:solidFill>
                  <a:srgbClr val="F07814"/>
                </a:solidFill>
                <a:latin typeface="+mj-lt"/>
                <a:ea typeface="Calibri" panose="020F0502020204030204" pitchFamily="34" charset="0"/>
                <a:cs typeface="Times New Roman" panose="02020603050405020304" pitchFamily="18" charset="0"/>
                <a:sym typeface="Wingdings" panose="05000000000000000000" pitchFamily="2" charset="2"/>
              </a:rPr>
              <a:t></a:t>
            </a:r>
            <a:r>
              <a:rPr lang="nl-NL" sz="2300" dirty="0">
                <a:latin typeface="+mj-lt"/>
                <a:ea typeface="Calibri" panose="020F0502020204030204" pitchFamily="34" charset="0"/>
                <a:cs typeface="Times New Roman" panose="02020603050405020304" pitchFamily="18" charset="0"/>
                <a:sym typeface="Wingdings" panose="05000000000000000000" pitchFamily="2" charset="2"/>
              </a:rPr>
              <a:t> Indien </a:t>
            </a:r>
            <a:r>
              <a:rPr lang="nl-NL" sz="2300" b="1" dirty="0">
                <a:latin typeface="+mj-lt"/>
                <a:ea typeface="Calibri" panose="020F0502020204030204" pitchFamily="34" charset="0"/>
                <a:cs typeface="Times New Roman" panose="02020603050405020304" pitchFamily="18" charset="0"/>
                <a:sym typeface="Wingdings" panose="05000000000000000000" pitchFamily="2" charset="2"/>
              </a:rPr>
              <a:t>FH in de familie</a:t>
            </a:r>
            <a:r>
              <a:rPr lang="nl-NL" sz="2300" dirty="0">
                <a:latin typeface="+mj-lt"/>
                <a:ea typeface="Calibri" panose="020F0502020204030204" pitchFamily="34" charset="0"/>
                <a:cs typeface="Times New Roman" panose="02020603050405020304" pitchFamily="18" charset="0"/>
                <a:sym typeface="Wingdings" panose="05000000000000000000" pitchFamily="2" charset="2"/>
              </a:rPr>
              <a:t>, dit vermelden in episodetekst: ‘FH in familie’ evt. met welk familielid.</a:t>
            </a:r>
            <a:endParaRPr lang="nl-NL" sz="2300" dirty="0">
              <a:latin typeface="+mj-lt"/>
              <a:ea typeface="Calibri" panose="020F0502020204030204" pitchFamily="34" charset="0"/>
              <a:cs typeface="Times New Roman" panose="02020603050405020304" pitchFamily="18" charset="0"/>
            </a:endParaRPr>
          </a:p>
          <a:p>
            <a:pPr>
              <a:spcAft>
                <a:spcPts val="0"/>
              </a:spcAft>
            </a:pPr>
            <a:r>
              <a:rPr lang="nl-NL" sz="2300"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501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3585597"/>
          </a:xfrm>
          <a:prstGeom prst="rect">
            <a:avLst/>
          </a:prstGeom>
        </p:spPr>
        <p:txBody>
          <a:bodyPr wrap="square">
            <a:spAutoFit/>
          </a:bodyPr>
          <a:lstStyle/>
          <a:p>
            <a:pPr marL="342900" lvl="0" indent="-342900">
              <a:buFont typeface="Arial" panose="020B0604020202020204" pitchFamily="34" charset="0"/>
              <a:buChar char="•"/>
            </a:pPr>
            <a:r>
              <a:rPr lang="nl-NL" sz="2300" dirty="0"/>
              <a:t>Kenmerken praktijkpopulaties</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Kennisvragen over FH (enquête)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smtClean="0"/>
              <a:t>Aantal, </a:t>
            </a:r>
            <a:r>
              <a:rPr lang="nl-NL" sz="2300" dirty="0"/>
              <a:t>coderen en registreren van patiënten met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b="1" dirty="0"/>
              <a:t>Behandeling en follow-up van patiënten met FH: LDL en medicatie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Opsporen van </a:t>
            </a:r>
            <a:r>
              <a:rPr lang="nl-NL" sz="2300" dirty="0" smtClean="0"/>
              <a:t>FH </a:t>
            </a:r>
            <a:r>
              <a:rPr lang="nl-NL" sz="2300" dirty="0"/>
              <a:t>patiënten: index en familieleden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3692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Behandeling FH  </a:t>
            </a:r>
          </a:p>
        </p:txBody>
      </p:sp>
    </p:spTree>
    <p:extLst>
      <p:ext uri="{BB962C8B-B14F-4D97-AF65-F5344CB8AC3E}">
        <p14:creationId xmlns:p14="http://schemas.microsoft.com/office/powerpoint/2010/main" val="119332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37795"/>
            <a:ext cx="9765654" cy="646331"/>
          </a:xfrm>
        </p:spPr>
        <p:txBody>
          <a:bodyPr/>
          <a:lstStyle/>
          <a:p>
            <a:r>
              <a:rPr lang="it-IT" dirty="0" smtClean="0"/>
              <a:t>Vanaf welke leeftijd</a:t>
            </a:r>
            <a:endParaRPr lang="it-IT" dirty="0"/>
          </a:p>
        </p:txBody>
      </p:sp>
      <p:sp>
        <p:nvSpPr>
          <p:cNvPr id="3" name="Rechthoek 2"/>
          <p:cNvSpPr/>
          <p:nvPr/>
        </p:nvSpPr>
        <p:spPr>
          <a:xfrm>
            <a:off x="711200" y="1121906"/>
            <a:ext cx="10258096" cy="1938992"/>
          </a:xfrm>
          <a:prstGeom prst="rect">
            <a:avLst/>
          </a:prstGeom>
        </p:spPr>
        <p:txBody>
          <a:bodyPr wrap="square">
            <a:spAutoFit/>
          </a:bodyPr>
          <a:lstStyle/>
          <a:p>
            <a:r>
              <a:rPr lang="nl-NL" sz="2000" b="1" dirty="0"/>
              <a:t>Vanaf welke leeftijd </a:t>
            </a:r>
            <a:r>
              <a:rPr lang="nl-NL" sz="2000" dirty="0"/>
              <a:t>is het bij een patiënt met FH zinvol en mogelijk te starten met </a:t>
            </a:r>
            <a:r>
              <a:rPr lang="nl-NL" sz="2000" b="1" dirty="0"/>
              <a:t>medicatie</a:t>
            </a:r>
            <a:r>
              <a:rPr lang="nl-NL" sz="2000" dirty="0"/>
              <a:t>?</a:t>
            </a:r>
          </a:p>
          <a:p>
            <a:endParaRPr lang="nl-NL" sz="2000" dirty="0"/>
          </a:p>
          <a:p>
            <a:endParaRPr lang="nl-NL" sz="2000" dirty="0"/>
          </a:p>
          <a:p>
            <a:endParaRPr lang="nl-NL" sz="2000" dirty="0"/>
          </a:p>
          <a:p>
            <a:endParaRPr lang="nl-NL" sz="2000" dirty="0"/>
          </a:p>
        </p:txBody>
      </p:sp>
      <p:sp>
        <p:nvSpPr>
          <p:cNvPr id="5" name="Tekstvak 4"/>
          <p:cNvSpPr txBox="1"/>
          <p:nvPr/>
        </p:nvSpPr>
        <p:spPr>
          <a:xfrm>
            <a:off x="711200" y="4877410"/>
            <a:ext cx="8503138" cy="923330"/>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F07814"/>
                </a:solidFill>
                <a:sym typeface="Wingdings" panose="05000000000000000000" pitchFamily="2" charset="2"/>
              </a:rPr>
              <a:t>Waarom? </a:t>
            </a:r>
          </a:p>
          <a:p>
            <a:endParaRPr lang="nl-NL" dirty="0">
              <a:sym typeface="Wingdings" panose="05000000000000000000" pitchFamily="2" charset="2"/>
            </a:endParaRPr>
          </a:p>
          <a:p>
            <a:r>
              <a:rPr lang="nl-NL" dirty="0">
                <a:sym typeface="Wingdings" panose="05000000000000000000" pitchFamily="2" charset="2"/>
              </a:rPr>
              <a:t>Zie toelichting op de volgende dia  </a:t>
            </a:r>
            <a:endParaRPr lang="nl-NL" dirty="0"/>
          </a:p>
        </p:txBody>
      </p:sp>
      <p:pic>
        <p:nvPicPr>
          <p:cNvPr id="7" name="Afbeelding 6"/>
          <p:cNvPicPr>
            <a:picLocks noChangeAspect="1"/>
          </p:cNvPicPr>
          <p:nvPr/>
        </p:nvPicPr>
        <p:blipFill>
          <a:blip r:embed="rId3"/>
          <a:stretch>
            <a:fillRect/>
          </a:stretch>
        </p:blipFill>
        <p:spPr>
          <a:xfrm>
            <a:off x="771751" y="1920720"/>
            <a:ext cx="9858086" cy="2048434"/>
          </a:xfrm>
          <a:prstGeom prst="rect">
            <a:avLst/>
          </a:prstGeom>
        </p:spPr>
      </p:pic>
      <p:sp>
        <p:nvSpPr>
          <p:cNvPr id="4" name="Rechthoek 3"/>
          <p:cNvSpPr/>
          <p:nvPr/>
        </p:nvSpPr>
        <p:spPr>
          <a:xfrm>
            <a:off x="3294185" y="2766646"/>
            <a:ext cx="550984" cy="996462"/>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7444154" y="2766646"/>
            <a:ext cx="550984" cy="996462"/>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9425354" y="2766646"/>
            <a:ext cx="550984" cy="996462"/>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5462954" y="2766646"/>
            <a:ext cx="550984" cy="9964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5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12576" y="1219148"/>
            <a:ext cx="10182469" cy="455422"/>
          </a:xfrm>
          <a:noFill/>
        </p:spPr>
        <p:txBody>
          <a:bodyPr/>
          <a:lstStyle/>
          <a:p>
            <a:r>
              <a:rPr lang="nl-NL" sz="1600" dirty="0">
                <a:solidFill>
                  <a:srgbClr val="FF0000"/>
                </a:solidFill>
              </a:rPr>
              <a:t>Het effect van behandeling is afhankelijk van het moment van opsporen: </a:t>
            </a:r>
          </a:p>
        </p:txBody>
      </p:sp>
      <p:pic>
        <p:nvPicPr>
          <p:cNvPr id="6" name="Afbeelding 5"/>
          <p:cNvPicPr>
            <a:picLocks noChangeAspect="1"/>
          </p:cNvPicPr>
          <p:nvPr/>
        </p:nvPicPr>
        <p:blipFill rotWithShape="1">
          <a:blip r:embed="rId3"/>
          <a:srcRect t="53529" r="1943"/>
          <a:stretch/>
        </p:blipFill>
        <p:spPr>
          <a:xfrm>
            <a:off x="6282632" y="1849283"/>
            <a:ext cx="5745245" cy="2288084"/>
          </a:xfrm>
          <a:prstGeom prst="rect">
            <a:avLst/>
          </a:prstGeom>
        </p:spPr>
      </p:pic>
      <p:pic>
        <p:nvPicPr>
          <p:cNvPr id="7" name="Afbeelding 6"/>
          <p:cNvPicPr>
            <a:picLocks noChangeAspect="1"/>
          </p:cNvPicPr>
          <p:nvPr/>
        </p:nvPicPr>
        <p:blipFill rotWithShape="1">
          <a:blip r:embed="rId3"/>
          <a:srcRect t="4960" r="3003" b="48233"/>
          <a:stretch/>
        </p:blipFill>
        <p:spPr>
          <a:xfrm>
            <a:off x="347336" y="1816530"/>
            <a:ext cx="5803880" cy="2353590"/>
          </a:xfrm>
          <a:prstGeom prst="rect">
            <a:avLst/>
          </a:prstGeom>
        </p:spPr>
      </p:pic>
      <p:sp>
        <p:nvSpPr>
          <p:cNvPr id="15" name="Tekstvak 14"/>
          <p:cNvSpPr txBox="1"/>
          <p:nvPr/>
        </p:nvSpPr>
        <p:spPr>
          <a:xfrm rot="16200000">
            <a:off x="-609035" y="2690955"/>
            <a:ext cx="1587401" cy="369332"/>
          </a:xfrm>
          <a:prstGeom prst="rect">
            <a:avLst/>
          </a:prstGeom>
          <a:noFill/>
        </p:spPr>
        <p:txBody>
          <a:bodyPr wrap="square" rtlCol="0">
            <a:spAutoFit/>
          </a:bodyPr>
          <a:lstStyle/>
          <a:p>
            <a:r>
              <a:rPr lang="nl-NL" dirty="0">
                <a:solidFill>
                  <a:schemeClr val="bg1">
                    <a:lumMod val="50000"/>
                  </a:schemeClr>
                </a:solidFill>
              </a:rPr>
              <a:t>Kans op HVZ</a:t>
            </a:r>
          </a:p>
        </p:txBody>
      </p:sp>
      <p:sp>
        <p:nvSpPr>
          <p:cNvPr id="16" name="Tekstvak 15"/>
          <p:cNvSpPr txBox="1"/>
          <p:nvPr/>
        </p:nvSpPr>
        <p:spPr>
          <a:xfrm>
            <a:off x="1632903" y="4066421"/>
            <a:ext cx="877214" cy="307777"/>
          </a:xfrm>
          <a:prstGeom prst="rect">
            <a:avLst/>
          </a:prstGeom>
          <a:noFill/>
        </p:spPr>
        <p:txBody>
          <a:bodyPr wrap="square" rtlCol="0">
            <a:spAutoFit/>
          </a:bodyPr>
          <a:lstStyle/>
          <a:p>
            <a:r>
              <a:rPr lang="nl-NL" sz="1400" dirty="0">
                <a:solidFill>
                  <a:schemeClr val="bg1">
                    <a:lumMod val="50000"/>
                  </a:schemeClr>
                </a:solidFill>
              </a:rPr>
              <a:t>Leeftijd</a:t>
            </a:r>
          </a:p>
        </p:txBody>
      </p:sp>
      <p:sp>
        <p:nvSpPr>
          <p:cNvPr id="17" name="Tekstvak 16"/>
          <p:cNvSpPr txBox="1"/>
          <p:nvPr/>
        </p:nvSpPr>
        <p:spPr>
          <a:xfrm>
            <a:off x="4550567" y="4076326"/>
            <a:ext cx="877214" cy="307777"/>
          </a:xfrm>
          <a:prstGeom prst="rect">
            <a:avLst/>
          </a:prstGeom>
          <a:noFill/>
        </p:spPr>
        <p:txBody>
          <a:bodyPr wrap="square" rtlCol="0">
            <a:spAutoFit/>
          </a:bodyPr>
          <a:lstStyle/>
          <a:p>
            <a:r>
              <a:rPr lang="nl-NL" sz="1400" dirty="0">
                <a:solidFill>
                  <a:schemeClr val="bg1">
                    <a:lumMod val="50000"/>
                  </a:schemeClr>
                </a:solidFill>
              </a:rPr>
              <a:t>Leeftijd</a:t>
            </a:r>
          </a:p>
        </p:txBody>
      </p:sp>
      <p:sp>
        <p:nvSpPr>
          <p:cNvPr id="18" name="Tekstvak 17"/>
          <p:cNvSpPr txBox="1"/>
          <p:nvPr/>
        </p:nvSpPr>
        <p:spPr>
          <a:xfrm>
            <a:off x="7526846" y="4076326"/>
            <a:ext cx="877214" cy="307777"/>
          </a:xfrm>
          <a:prstGeom prst="rect">
            <a:avLst/>
          </a:prstGeom>
          <a:noFill/>
        </p:spPr>
        <p:txBody>
          <a:bodyPr wrap="square" rtlCol="0">
            <a:spAutoFit/>
          </a:bodyPr>
          <a:lstStyle/>
          <a:p>
            <a:r>
              <a:rPr lang="nl-NL" sz="1400" dirty="0">
                <a:solidFill>
                  <a:schemeClr val="bg1">
                    <a:lumMod val="50000"/>
                  </a:schemeClr>
                </a:solidFill>
              </a:rPr>
              <a:t>Leeftijd</a:t>
            </a:r>
          </a:p>
        </p:txBody>
      </p:sp>
      <p:sp>
        <p:nvSpPr>
          <p:cNvPr id="19" name="Tekstvak 18"/>
          <p:cNvSpPr txBox="1"/>
          <p:nvPr/>
        </p:nvSpPr>
        <p:spPr>
          <a:xfrm>
            <a:off x="10533763" y="4061301"/>
            <a:ext cx="877214" cy="307777"/>
          </a:xfrm>
          <a:prstGeom prst="rect">
            <a:avLst/>
          </a:prstGeom>
          <a:noFill/>
        </p:spPr>
        <p:txBody>
          <a:bodyPr wrap="square" rtlCol="0">
            <a:spAutoFit/>
          </a:bodyPr>
          <a:lstStyle/>
          <a:p>
            <a:r>
              <a:rPr lang="nl-NL" sz="1400" dirty="0">
                <a:solidFill>
                  <a:schemeClr val="bg1">
                    <a:lumMod val="50000"/>
                  </a:schemeClr>
                </a:solidFill>
              </a:rPr>
              <a:t>Leeftijd</a:t>
            </a:r>
          </a:p>
        </p:txBody>
      </p:sp>
      <p:sp>
        <p:nvSpPr>
          <p:cNvPr id="20" name="Tekstvak 19"/>
          <p:cNvSpPr txBox="1"/>
          <p:nvPr/>
        </p:nvSpPr>
        <p:spPr>
          <a:xfrm>
            <a:off x="4826000" y="6278297"/>
            <a:ext cx="7366001" cy="461665"/>
          </a:xfrm>
          <a:prstGeom prst="rect">
            <a:avLst/>
          </a:prstGeom>
          <a:noFill/>
        </p:spPr>
        <p:txBody>
          <a:bodyPr wrap="square" rtlCol="0">
            <a:spAutoFit/>
          </a:bodyPr>
          <a:lstStyle/>
          <a:p>
            <a:r>
              <a:rPr lang="nl-NL" sz="1200" dirty="0"/>
              <a:t>Bron: LEEFH: Hartstichting; </a:t>
            </a:r>
            <a:r>
              <a:rPr lang="nl-NL" sz="1200" dirty="0" err="1"/>
              <a:t>Familial</a:t>
            </a:r>
            <a:r>
              <a:rPr lang="nl-NL" sz="1200" dirty="0"/>
              <a:t> </a:t>
            </a:r>
            <a:r>
              <a:rPr lang="nl-NL" sz="1200" dirty="0" err="1"/>
              <a:t>Hypercholestolemia</a:t>
            </a:r>
            <a:r>
              <a:rPr lang="nl-NL" sz="1200" dirty="0"/>
              <a:t>: Screening, diagnosis </a:t>
            </a:r>
            <a:r>
              <a:rPr lang="nl-NL" sz="1200" dirty="0" err="1"/>
              <a:t>and</a:t>
            </a:r>
            <a:r>
              <a:rPr lang="nl-NL" sz="1200" dirty="0"/>
              <a:t> management of </a:t>
            </a:r>
            <a:r>
              <a:rPr lang="nl-NL" sz="1200" dirty="0" err="1"/>
              <a:t>pediatric</a:t>
            </a:r>
            <a:r>
              <a:rPr lang="nl-NL" sz="1200" dirty="0"/>
              <a:t> </a:t>
            </a:r>
            <a:r>
              <a:rPr lang="nl-NL" sz="1200" dirty="0" err="1"/>
              <a:t>and</a:t>
            </a:r>
            <a:r>
              <a:rPr lang="nl-NL" sz="1200" dirty="0"/>
              <a:t> adult </a:t>
            </a:r>
            <a:r>
              <a:rPr lang="nl-NL" sz="1200" dirty="0" err="1"/>
              <a:t>patients</a:t>
            </a:r>
            <a:r>
              <a:rPr lang="nl-NL" sz="1200" dirty="0"/>
              <a:t> – Goldberg e.a. 2011. Huijgen (2016), </a:t>
            </a:r>
            <a:r>
              <a:rPr lang="nl-NL" sz="1200" dirty="0" err="1"/>
              <a:t>Versmissen</a:t>
            </a:r>
            <a:r>
              <a:rPr lang="nl-NL" sz="1200" dirty="0"/>
              <a:t> (2008), </a:t>
            </a:r>
            <a:r>
              <a:rPr lang="nl-NL" sz="1200" dirty="0" err="1"/>
              <a:t>Besseling</a:t>
            </a:r>
            <a:r>
              <a:rPr lang="nl-NL" sz="1200" dirty="0"/>
              <a:t> (2016). </a:t>
            </a:r>
          </a:p>
        </p:txBody>
      </p:sp>
      <p:sp>
        <p:nvSpPr>
          <p:cNvPr id="22" name="Titel 1">
            <a:extLst>
              <a:ext uri="{FF2B5EF4-FFF2-40B4-BE49-F238E27FC236}">
                <a16:creationId xmlns:a16="http://schemas.microsoft.com/office/drawing/2014/main" id="{ED2A03F7-E2D1-4619-BBE0-B279D0280712}"/>
              </a:ext>
            </a:extLst>
          </p:cNvPr>
          <p:cNvSpPr txBox="1">
            <a:spLocks/>
          </p:cNvSpPr>
          <p:nvPr/>
        </p:nvSpPr>
        <p:spPr>
          <a:xfrm>
            <a:off x="711200" y="226072"/>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dirty="0"/>
              <a:t>Tijdig opsporen loont</a:t>
            </a:r>
          </a:p>
        </p:txBody>
      </p:sp>
      <p:pic>
        <p:nvPicPr>
          <p:cNvPr id="4" name="Afbeelding 3"/>
          <p:cNvPicPr>
            <a:picLocks noChangeAspect="1"/>
          </p:cNvPicPr>
          <p:nvPr/>
        </p:nvPicPr>
        <p:blipFill>
          <a:blip r:embed="rId4"/>
          <a:stretch>
            <a:fillRect/>
          </a:stretch>
        </p:blipFill>
        <p:spPr>
          <a:xfrm>
            <a:off x="7808200" y="982162"/>
            <a:ext cx="4011516" cy="634039"/>
          </a:xfrm>
          <a:prstGeom prst="rect">
            <a:avLst/>
          </a:prstGeom>
        </p:spPr>
      </p:pic>
      <p:sp>
        <p:nvSpPr>
          <p:cNvPr id="5" name="Rechthoek 4"/>
          <p:cNvSpPr/>
          <p:nvPr/>
        </p:nvSpPr>
        <p:spPr>
          <a:xfrm>
            <a:off x="855784" y="4617857"/>
            <a:ext cx="10867293" cy="1477328"/>
          </a:xfrm>
          <a:prstGeom prst="rect">
            <a:avLst/>
          </a:prstGeom>
        </p:spPr>
        <p:txBody>
          <a:bodyPr wrap="square">
            <a:spAutoFit/>
          </a:bodyPr>
          <a:lstStyle/>
          <a:p>
            <a:r>
              <a:rPr lang="nl-NL" dirty="0"/>
              <a:t>Behandeling: 	Gezond dieet en levensstijl</a:t>
            </a:r>
          </a:p>
          <a:p>
            <a:r>
              <a:rPr lang="nl-NL" dirty="0"/>
              <a:t>		Statines, cholesterol-absorptie remmers, PCSK9-remmers</a:t>
            </a:r>
          </a:p>
          <a:p>
            <a:r>
              <a:rPr lang="nl-NL" dirty="0"/>
              <a:t>		</a:t>
            </a:r>
            <a:r>
              <a:rPr lang="nl-NL" i="1" dirty="0" err="1"/>
              <a:t>Z.n</a:t>
            </a:r>
            <a:r>
              <a:rPr lang="nl-NL" i="1" dirty="0"/>
              <a:t>. duurdere middelen bij deze hoog-risicogroep</a:t>
            </a:r>
            <a:endParaRPr lang="nl-NL" dirty="0"/>
          </a:p>
          <a:p>
            <a:r>
              <a:rPr lang="nl-NL" dirty="0"/>
              <a:t>		</a:t>
            </a:r>
            <a:r>
              <a:rPr lang="nl-NL" i="1" dirty="0"/>
              <a:t>Voorschrijven bij kinderen voorbehouden aan kinderartsen met specialistische kennis	</a:t>
            </a:r>
          </a:p>
        </p:txBody>
      </p:sp>
    </p:spTree>
    <p:extLst>
      <p:ext uri="{BB962C8B-B14F-4D97-AF65-F5344CB8AC3E}">
        <p14:creationId xmlns:p14="http://schemas.microsoft.com/office/powerpoint/2010/main" val="177389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Volwassenen</a:t>
            </a:r>
            <a:endParaRPr lang="it-IT" dirty="0"/>
          </a:p>
        </p:txBody>
      </p:sp>
      <p:sp>
        <p:nvSpPr>
          <p:cNvPr id="3" name="Tekstvak 2"/>
          <p:cNvSpPr txBox="1"/>
          <p:nvPr/>
        </p:nvSpPr>
        <p:spPr>
          <a:xfrm>
            <a:off x="711200" y="4381698"/>
            <a:ext cx="10509896" cy="1015663"/>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F07814"/>
                </a:solidFill>
                <a:sym typeface="Wingdings" panose="05000000000000000000" pitchFamily="2" charset="2"/>
              </a:rPr>
              <a:t>Waarom (niet)? </a:t>
            </a:r>
          </a:p>
          <a:p>
            <a:endParaRPr lang="nl-NL" sz="1200" dirty="0">
              <a:sym typeface="Wingdings" panose="05000000000000000000" pitchFamily="2" charset="2"/>
            </a:endParaRPr>
          </a:p>
          <a:p>
            <a:endParaRPr lang="nl-NL" sz="1200" dirty="0"/>
          </a:p>
          <a:p>
            <a:pPr marL="285750" indent="-285750">
              <a:buFont typeface="Wingdings" panose="05000000000000000000" pitchFamily="2" charset="2"/>
              <a:buChar char="à"/>
            </a:pPr>
            <a:r>
              <a:rPr lang="nl-NL" dirty="0">
                <a:solidFill>
                  <a:srgbClr val="F07814"/>
                </a:solidFill>
                <a:sym typeface="Wingdings" panose="05000000000000000000" pitchFamily="2" charset="2"/>
              </a:rPr>
              <a:t>Wat betekent dit voor uw beleid bij FH patiënten?</a:t>
            </a:r>
            <a:endParaRPr lang="nl-NL" dirty="0">
              <a:solidFill>
                <a:srgbClr val="F07814"/>
              </a:solidFill>
            </a:endParaRPr>
          </a:p>
        </p:txBody>
      </p:sp>
      <p:graphicFrame>
        <p:nvGraphicFramePr>
          <p:cNvPr id="7" name="Tabel 6"/>
          <p:cNvGraphicFramePr>
            <a:graphicFrameLocks noGrp="1"/>
          </p:cNvGraphicFramePr>
          <p:nvPr>
            <p:extLst>
              <p:ext uri="{D42A27DB-BD31-4B8C-83A1-F6EECF244321}">
                <p14:modId xmlns:p14="http://schemas.microsoft.com/office/powerpoint/2010/main" val="2142086104"/>
              </p:ext>
            </p:extLst>
          </p:nvPr>
        </p:nvGraphicFramePr>
        <p:xfrm>
          <a:off x="789344" y="2091825"/>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8" name="Rectangle 1"/>
          <p:cNvSpPr>
            <a:spLocks noChangeArrowheads="1"/>
          </p:cNvSpPr>
          <p:nvPr/>
        </p:nvSpPr>
        <p:spPr bwMode="auto">
          <a:xfrm>
            <a:off x="711200" y="1095915"/>
            <a:ext cx="1000935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bij een volwassen patiënt FH vastgesteld</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wordt, dan behandel ik die in principe zelf</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6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951043"/>
          </a:xfrm>
        </p:spPr>
        <p:txBody>
          <a:bodyPr/>
          <a:lstStyle/>
          <a:p>
            <a:r>
              <a:rPr lang="nl-NL" dirty="0"/>
              <a:t>Waarom FH?</a:t>
            </a:r>
          </a:p>
        </p:txBody>
      </p:sp>
      <p:sp>
        <p:nvSpPr>
          <p:cNvPr id="3" name="Tijdelijke aanduiding voor inhoud 2"/>
          <p:cNvSpPr>
            <a:spLocks noGrp="1"/>
          </p:cNvSpPr>
          <p:nvPr>
            <p:ph sz="half" idx="2"/>
          </p:nvPr>
        </p:nvSpPr>
        <p:spPr>
          <a:xfrm>
            <a:off x="694943" y="1275176"/>
            <a:ext cx="11766687" cy="4269839"/>
          </a:xfrm>
        </p:spPr>
        <p:txBody>
          <a:bodyPr/>
          <a:lstStyle/>
          <a:p>
            <a:r>
              <a:rPr lang="nl-NL" dirty="0" err="1"/>
              <a:t>Afgekaderd</a:t>
            </a:r>
            <a:r>
              <a:rPr lang="nl-NL" dirty="0"/>
              <a:t> en </a:t>
            </a:r>
            <a:r>
              <a:rPr lang="nl-NL" b="1" dirty="0"/>
              <a:t>potentieel grote gezondheidswinst </a:t>
            </a:r>
            <a:r>
              <a:rPr lang="nl-NL" dirty="0"/>
              <a:t>voor patiënten en hun families:</a:t>
            </a:r>
          </a:p>
          <a:p>
            <a:pPr lvl="1"/>
            <a:r>
              <a:rPr lang="nl-NL" dirty="0" smtClean="0"/>
              <a:t>1:300. </a:t>
            </a:r>
            <a:r>
              <a:rPr lang="nl-NL" dirty="0"/>
              <a:t>Dus: ca </a:t>
            </a:r>
            <a:r>
              <a:rPr lang="nl-NL" dirty="0" smtClean="0"/>
              <a:t>7 </a:t>
            </a:r>
            <a:r>
              <a:rPr lang="nl-NL" dirty="0"/>
              <a:t>per normpraktijk </a:t>
            </a:r>
          </a:p>
          <a:p>
            <a:pPr lvl="2"/>
            <a:r>
              <a:rPr lang="nl-NL" dirty="0"/>
              <a:t>50% eerstegraads familieleden heeft ook FH</a:t>
            </a:r>
          </a:p>
          <a:p>
            <a:pPr lvl="2"/>
            <a:r>
              <a:rPr lang="nl-NL" dirty="0"/>
              <a:t>Per index patiënt: tot 7 familieleden met FH gevonden bij </a:t>
            </a:r>
            <a:r>
              <a:rPr lang="nl-NL" i="1" dirty="0"/>
              <a:t>actieve </a:t>
            </a:r>
            <a:r>
              <a:rPr lang="nl-NL" dirty="0"/>
              <a:t>opsporing</a:t>
            </a:r>
          </a:p>
          <a:p>
            <a:pPr lvl="1"/>
            <a:endParaRPr lang="nl-NL" dirty="0"/>
          </a:p>
          <a:p>
            <a:pPr lvl="1"/>
            <a:r>
              <a:rPr lang="nl-NL" dirty="0"/>
              <a:t>Zonder therapie (heterozygoot): HVZ rond 40</a:t>
            </a:r>
            <a:r>
              <a:rPr lang="nl-NL" baseline="30000" dirty="0"/>
              <a:t>ste</a:t>
            </a:r>
            <a:r>
              <a:rPr lang="nl-NL" dirty="0"/>
              <a:t> jaar</a:t>
            </a:r>
          </a:p>
          <a:p>
            <a:pPr lvl="1"/>
            <a:endParaRPr lang="nl-NL" dirty="0" smtClean="0"/>
          </a:p>
          <a:p>
            <a:r>
              <a:rPr lang="nl-NL" dirty="0" smtClean="0"/>
              <a:t>Urgentie: landelijk ca </a:t>
            </a:r>
            <a:r>
              <a:rPr lang="nl-NL" dirty="0"/>
              <a:t>30.000 van de 60.000 </a:t>
            </a:r>
            <a:r>
              <a:rPr lang="nl-NL" b="1" dirty="0" smtClean="0"/>
              <a:t>nog </a:t>
            </a:r>
            <a:r>
              <a:rPr lang="nl-NL" b="1" u="sng" dirty="0"/>
              <a:t>niet</a:t>
            </a:r>
            <a:r>
              <a:rPr lang="nl-NL" b="1" dirty="0"/>
              <a:t> opgespoord</a:t>
            </a:r>
            <a:r>
              <a:rPr lang="nl-NL" dirty="0"/>
              <a:t>. </a:t>
            </a:r>
          </a:p>
          <a:p>
            <a:pPr lvl="1"/>
            <a:r>
              <a:rPr lang="nl-NL" dirty="0" smtClean="0"/>
              <a:t>Bijv.: </a:t>
            </a:r>
            <a:r>
              <a:rPr lang="nl-NL" dirty="0"/>
              <a:t>Opsporing: </a:t>
            </a:r>
            <a:r>
              <a:rPr lang="nl-NL" b="1" dirty="0"/>
              <a:t>stad A’dam 38%</a:t>
            </a:r>
            <a:r>
              <a:rPr lang="nl-NL" dirty="0"/>
              <a:t> </a:t>
            </a:r>
            <a:r>
              <a:rPr lang="nl-NL" i="1" dirty="0"/>
              <a:t>vs.</a:t>
            </a:r>
            <a:r>
              <a:rPr lang="nl-NL" dirty="0"/>
              <a:t> 40-54% rondom A’dam en landelijk 45</a:t>
            </a:r>
            <a:r>
              <a:rPr lang="nl-NL" dirty="0" smtClean="0"/>
              <a:t>%*</a:t>
            </a:r>
          </a:p>
          <a:p>
            <a:pPr lvl="1"/>
            <a:endParaRPr lang="nl-NL" dirty="0"/>
          </a:p>
          <a:p>
            <a:pPr lvl="1"/>
            <a:endParaRPr lang="nl-NL" dirty="0"/>
          </a:p>
          <a:p>
            <a:endParaRPr lang="nl-NL" dirty="0"/>
          </a:p>
        </p:txBody>
      </p:sp>
      <p:sp>
        <p:nvSpPr>
          <p:cNvPr id="6" name="Rechthoek 5"/>
          <p:cNvSpPr/>
          <p:nvPr/>
        </p:nvSpPr>
        <p:spPr>
          <a:xfrm>
            <a:off x="5539273" y="6381750"/>
            <a:ext cx="2763898" cy="276999"/>
          </a:xfrm>
          <a:prstGeom prst="rect">
            <a:avLst/>
          </a:prstGeom>
        </p:spPr>
        <p:txBody>
          <a:bodyPr wrap="none">
            <a:spAutoFit/>
          </a:bodyPr>
          <a:lstStyle/>
          <a:p>
            <a:pPr lvl="1"/>
            <a:r>
              <a:rPr lang="nl-NL" sz="1200" dirty="0"/>
              <a:t>*Bron: LEEFH, cijfers t/m 2018</a:t>
            </a:r>
          </a:p>
        </p:txBody>
      </p:sp>
    </p:spTree>
    <p:extLst>
      <p:ext uri="{BB962C8B-B14F-4D97-AF65-F5344CB8AC3E}">
        <p14:creationId xmlns:p14="http://schemas.microsoft.com/office/powerpoint/2010/main" val="14679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Belang behandeling</a:t>
            </a:r>
            <a:endParaRPr lang="it-IT" dirty="0"/>
          </a:p>
        </p:txBody>
      </p:sp>
      <p:sp>
        <p:nvSpPr>
          <p:cNvPr id="7" name="Tekstvak 6"/>
          <p:cNvSpPr txBox="1"/>
          <p:nvPr/>
        </p:nvSpPr>
        <p:spPr>
          <a:xfrm>
            <a:off x="851337" y="5108028"/>
            <a:ext cx="10079422" cy="923330"/>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F07814"/>
                </a:solidFill>
                <a:sym typeface="Wingdings" panose="05000000000000000000" pitchFamily="2" charset="2"/>
              </a:rPr>
              <a:t>Waarom (niet)? </a:t>
            </a:r>
            <a:endParaRPr lang="nl-NL" dirty="0" smtClean="0">
              <a:solidFill>
                <a:srgbClr val="F07814"/>
              </a:solidFill>
              <a:sym typeface="Wingdings" panose="05000000000000000000" pitchFamily="2" charset="2"/>
            </a:endParaRPr>
          </a:p>
          <a:p>
            <a:r>
              <a:rPr lang="nl-NL" dirty="0" smtClean="0">
                <a:solidFill>
                  <a:srgbClr val="F07814"/>
                </a:solidFill>
                <a:sym typeface="Wingdings" panose="05000000000000000000" pitchFamily="2" charset="2"/>
              </a:rPr>
              <a:t> </a:t>
            </a:r>
            <a:endParaRPr lang="nl-NL" dirty="0">
              <a:solidFill>
                <a:srgbClr val="F07814"/>
              </a:solidFill>
              <a:sym typeface="Wingdings" panose="05000000000000000000" pitchFamily="2" charset="2"/>
            </a:endParaRPr>
          </a:p>
          <a:p>
            <a:pPr marL="285750" indent="-285750">
              <a:buFont typeface="Wingdings" panose="05000000000000000000" pitchFamily="2" charset="2"/>
              <a:buChar char="à"/>
            </a:pPr>
            <a:r>
              <a:rPr lang="nl-NL" dirty="0">
                <a:solidFill>
                  <a:srgbClr val="F07814"/>
                </a:solidFill>
                <a:sym typeface="Wingdings" panose="05000000000000000000" pitchFamily="2" charset="2"/>
              </a:rPr>
              <a:t>Hoe doe je dat </a:t>
            </a:r>
            <a:r>
              <a:rPr lang="nl-NL" dirty="0" smtClean="0">
                <a:solidFill>
                  <a:srgbClr val="F07814"/>
                </a:solidFill>
                <a:sym typeface="Wingdings" panose="05000000000000000000" pitchFamily="2" charset="2"/>
              </a:rPr>
              <a:t>precies? </a:t>
            </a:r>
            <a:endParaRPr lang="nl-NL" dirty="0">
              <a:solidFill>
                <a:srgbClr val="F07814"/>
              </a:solidFill>
            </a:endParaRPr>
          </a:p>
        </p:txBody>
      </p:sp>
      <p:graphicFrame>
        <p:nvGraphicFramePr>
          <p:cNvPr id="8" name="Tabel 7"/>
          <p:cNvGraphicFramePr>
            <a:graphicFrameLocks noGrp="1"/>
          </p:cNvGraphicFramePr>
          <p:nvPr>
            <p:extLst>
              <p:ext uri="{D42A27DB-BD31-4B8C-83A1-F6EECF244321}">
                <p14:modId xmlns:p14="http://schemas.microsoft.com/office/powerpoint/2010/main" val="3564992760"/>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Bij mijn FH patiënten benadruk ik extra het belang van lipidenverlagende medicatie en een gezonde leefstijl</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7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9124"/>
            <a:ext cx="5809762" cy="646331"/>
          </a:xfrm>
        </p:spPr>
        <p:txBody>
          <a:bodyPr/>
          <a:lstStyle/>
          <a:p>
            <a:r>
              <a:rPr lang="nl-NL" dirty="0"/>
              <a:t>Follow-up</a:t>
            </a:r>
          </a:p>
        </p:txBody>
      </p:sp>
    </p:spTree>
    <p:extLst>
      <p:ext uri="{BB962C8B-B14F-4D97-AF65-F5344CB8AC3E}">
        <p14:creationId xmlns:p14="http://schemas.microsoft.com/office/powerpoint/2010/main" val="13998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Opvolgen</a:t>
            </a:r>
            <a:endParaRPr lang="it-IT" dirty="0"/>
          </a:p>
        </p:txBody>
      </p:sp>
      <p:sp>
        <p:nvSpPr>
          <p:cNvPr id="3" name="Tekstvak 2"/>
          <p:cNvSpPr txBox="1"/>
          <p:nvPr/>
        </p:nvSpPr>
        <p:spPr>
          <a:xfrm>
            <a:off x="851337" y="5108028"/>
            <a:ext cx="10079422" cy="923330"/>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F07814"/>
                </a:solidFill>
                <a:sym typeface="Wingdings" panose="05000000000000000000" pitchFamily="2" charset="2"/>
              </a:rPr>
              <a:t>Waarom (niet)?  </a:t>
            </a:r>
            <a:endParaRPr lang="nl-NL" dirty="0" smtClean="0">
              <a:solidFill>
                <a:srgbClr val="F07814"/>
              </a:solidFill>
              <a:sym typeface="Wingdings" panose="05000000000000000000" pitchFamily="2" charset="2"/>
            </a:endParaRPr>
          </a:p>
          <a:p>
            <a:pPr marL="285750" indent="-285750">
              <a:buFont typeface="Wingdings" panose="05000000000000000000" pitchFamily="2" charset="2"/>
              <a:buChar char="à"/>
            </a:pPr>
            <a:endParaRPr lang="nl-NL" dirty="0">
              <a:solidFill>
                <a:srgbClr val="F07814"/>
              </a:solidFill>
              <a:sym typeface="Wingdings" panose="05000000000000000000" pitchFamily="2" charset="2"/>
            </a:endParaRPr>
          </a:p>
          <a:p>
            <a:pPr marL="285750" indent="-285750">
              <a:buFont typeface="Wingdings" panose="05000000000000000000" pitchFamily="2" charset="2"/>
              <a:buChar char="à"/>
            </a:pPr>
            <a:r>
              <a:rPr lang="nl-NL" dirty="0">
                <a:solidFill>
                  <a:srgbClr val="F07814"/>
                </a:solidFill>
                <a:sym typeface="Wingdings" panose="05000000000000000000" pitchFamily="2" charset="2"/>
              </a:rPr>
              <a:t>Hoe doe je dat </a:t>
            </a:r>
            <a:r>
              <a:rPr lang="nl-NL" dirty="0" smtClean="0">
                <a:solidFill>
                  <a:srgbClr val="F07814"/>
                </a:solidFill>
                <a:sym typeface="Wingdings" panose="05000000000000000000" pitchFamily="2" charset="2"/>
              </a:rPr>
              <a:t>dan precies? </a:t>
            </a:r>
            <a:endParaRPr lang="nl-NL" dirty="0">
              <a:solidFill>
                <a:srgbClr val="F07814"/>
              </a:solidFill>
            </a:endParaRPr>
          </a:p>
        </p:txBody>
      </p:sp>
      <p:graphicFrame>
        <p:nvGraphicFramePr>
          <p:cNvPr id="7" name="Tabel 6"/>
          <p:cNvGraphicFramePr>
            <a:graphicFrameLocks noGrp="1"/>
          </p:cNvGraphicFramePr>
          <p:nvPr>
            <p:extLst>
              <p:ext uri="{D42A27DB-BD31-4B8C-83A1-F6EECF244321}">
                <p14:modId xmlns:p14="http://schemas.microsoft.com/office/powerpoint/2010/main" val="564693445"/>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8"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Mijn FH patiënten houd ik extra in de gaten wat betreft de follow-up van LDL en lipidenverlagende medicatie</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4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9124"/>
            <a:ext cx="9127392" cy="646331"/>
          </a:xfrm>
        </p:spPr>
        <p:txBody>
          <a:bodyPr/>
          <a:lstStyle/>
          <a:p>
            <a:r>
              <a:rPr lang="nl-NL" dirty="0"/>
              <a:t>FH patiënt </a:t>
            </a:r>
            <a:r>
              <a:rPr lang="nl-NL" dirty="0" smtClean="0"/>
              <a:t>in </a:t>
            </a:r>
            <a:r>
              <a:rPr lang="nl-NL" dirty="0"/>
              <a:t>beeld?</a:t>
            </a:r>
          </a:p>
        </p:txBody>
      </p:sp>
      <p:grpSp>
        <p:nvGrpSpPr>
          <p:cNvPr id="14" name="Groep 13"/>
          <p:cNvGrpSpPr/>
          <p:nvPr/>
        </p:nvGrpSpPr>
        <p:grpSpPr>
          <a:xfrm>
            <a:off x="984738" y="1913104"/>
            <a:ext cx="4712677" cy="4320767"/>
            <a:chOff x="984738" y="1936550"/>
            <a:chExt cx="4712677" cy="4320767"/>
          </a:xfrm>
        </p:grpSpPr>
        <p:pic>
          <p:nvPicPr>
            <p:cNvPr id="7" name="Afbeelding 6"/>
            <p:cNvPicPr>
              <a:picLocks noChangeAspect="1"/>
            </p:cNvPicPr>
            <p:nvPr/>
          </p:nvPicPr>
          <p:blipFill rotWithShape="1">
            <a:blip r:embed="rId3"/>
            <a:srcRect l="14865" t="76119" r="12939" b="2255"/>
            <a:stretch/>
          </p:blipFill>
          <p:spPr>
            <a:xfrm>
              <a:off x="984738" y="4458910"/>
              <a:ext cx="4712677" cy="1798407"/>
            </a:xfrm>
            <a:prstGeom prst="rect">
              <a:avLst/>
            </a:prstGeom>
          </p:spPr>
        </p:pic>
        <p:pic>
          <p:nvPicPr>
            <p:cNvPr id="8" name="Afbeelding 7"/>
            <p:cNvPicPr>
              <a:picLocks noChangeAspect="1"/>
            </p:cNvPicPr>
            <p:nvPr/>
          </p:nvPicPr>
          <p:blipFill rotWithShape="1">
            <a:blip r:embed="rId3"/>
            <a:srcRect l="11541" t="19934" r="17103" b="27626"/>
            <a:stretch/>
          </p:blipFill>
          <p:spPr>
            <a:xfrm>
              <a:off x="1215292" y="1936550"/>
              <a:ext cx="2840893" cy="2659691"/>
            </a:xfrm>
            <a:prstGeom prst="rect">
              <a:avLst/>
            </a:prstGeom>
          </p:spPr>
        </p:pic>
      </p:grpSp>
      <p:sp>
        <p:nvSpPr>
          <p:cNvPr id="9" name="Tekstvak 8"/>
          <p:cNvSpPr txBox="1"/>
          <p:nvPr/>
        </p:nvSpPr>
        <p:spPr>
          <a:xfrm>
            <a:off x="711200" y="982276"/>
            <a:ext cx="4583723" cy="707886"/>
          </a:xfrm>
          <a:prstGeom prst="rect">
            <a:avLst/>
          </a:prstGeom>
          <a:noFill/>
        </p:spPr>
        <p:txBody>
          <a:bodyPr wrap="square" rtlCol="0">
            <a:spAutoFit/>
          </a:bodyPr>
          <a:lstStyle/>
          <a:p>
            <a:r>
              <a:rPr lang="nl-NL" sz="2000" dirty="0"/>
              <a:t>Welk % van uw FH patiënten had in het afgelopen jaar een </a:t>
            </a:r>
            <a:r>
              <a:rPr lang="nl-NL" sz="2000" b="1" dirty="0"/>
              <a:t>LDL meting</a:t>
            </a:r>
            <a:r>
              <a:rPr lang="nl-NL" sz="2000" dirty="0"/>
              <a:t>? </a:t>
            </a:r>
          </a:p>
        </p:txBody>
      </p:sp>
      <p:sp>
        <p:nvSpPr>
          <p:cNvPr id="10" name="Tekstvak 9"/>
          <p:cNvSpPr txBox="1"/>
          <p:nvPr/>
        </p:nvSpPr>
        <p:spPr>
          <a:xfrm>
            <a:off x="6666524" y="960294"/>
            <a:ext cx="5021384" cy="1015663"/>
          </a:xfrm>
          <a:prstGeom prst="rect">
            <a:avLst/>
          </a:prstGeom>
          <a:noFill/>
        </p:spPr>
        <p:txBody>
          <a:bodyPr wrap="square" rtlCol="0">
            <a:spAutoFit/>
          </a:bodyPr>
          <a:lstStyle/>
          <a:p>
            <a:r>
              <a:rPr lang="nl-NL" sz="2000" dirty="0"/>
              <a:t>Welk % van uw FH patiënten had in het afgelopen jaar een voorschrift voor een </a:t>
            </a:r>
            <a:r>
              <a:rPr lang="nl-NL" sz="2000" b="1" dirty="0" err="1"/>
              <a:t>lipidenverlagend</a:t>
            </a:r>
            <a:r>
              <a:rPr lang="nl-NL" sz="2000" b="1" dirty="0"/>
              <a:t> middel </a:t>
            </a:r>
            <a:r>
              <a:rPr lang="nl-NL" sz="2000" dirty="0"/>
              <a:t>(ATC C10)? </a:t>
            </a:r>
          </a:p>
        </p:txBody>
      </p:sp>
      <p:grpSp>
        <p:nvGrpSpPr>
          <p:cNvPr id="17" name="Groep 16"/>
          <p:cNvGrpSpPr/>
          <p:nvPr/>
        </p:nvGrpSpPr>
        <p:grpSpPr>
          <a:xfrm>
            <a:off x="6666523" y="1946031"/>
            <a:ext cx="5525477" cy="4243754"/>
            <a:chOff x="6666523" y="1969477"/>
            <a:chExt cx="5525477" cy="4243754"/>
          </a:xfrm>
        </p:grpSpPr>
        <p:pic>
          <p:nvPicPr>
            <p:cNvPr id="13" name="Afbeelding 12"/>
            <p:cNvPicPr>
              <a:picLocks noChangeAspect="1"/>
            </p:cNvPicPr>
            <p:nvPr/>
          </p:nvPicPr>
          <p:blipFill rotWithShape="1">
            <a:blip r:embed="rId4"/>
            <a:srcRect l="11543" t="75720" r="5508" b="3526"/>
            <a:stretch/>
          </p:blipFill>
          <p:spPr>
            <a:xfrm>
              <a:off x="6666523" y="4410104"/>
              <a:ext cx="5525477" cy="1803127"/>
            </a:xfrm>
            <a:prstGeom prst="rect">
              <a:avLst/>
            </a:prstGeom>
          </p:spPr>
        </p:pic>
        <p:pic>
          <p:nvPicPr>
            <p:cNvPr id="16" name="Afbeelding 15"/>
            <p:cNvPicPr>
              <a:picLocks noChangeAspect="1"/>
            </p:cNvPicPr>
            <p:nvPr/>
          </p:nvPicPr>
          <p:blipFill rotWithShape="1">
            <a:blip r:embed="rId4"/>
            <a:srcRect l="5877" t="21140" r="18695" b="27406"/>
            <a:stretch/>
          </p:blipFill>
          <p:spPr>
            <a:xfrm>
              <a:off x="7162801" y="1969477"/>
              <a:ext cx="2848708" cy="2534498"/>
            </a:xfrm>
            <a:prstGeom prst="rect">
              <a:avLst/>
            </a:prstGeom>
          </p:spPr>
        </p:pic>
      </p:grpSp>
      <p:sp>
        <p:nvSpPr>
          <p:cNvPr id="3" name="Tekstvak 2"/>
          <p:cNvSpPr txBox="1"/>
          <p:nvPr/>
        </p:nvSpPr>
        <p:spPr>
          <a:xfrm>
            <a:off x="6729042" y="6452088"/>
            <a:ext cx="3892063" cy="276999"/>
          </a:xfrm>
          <a:prstGeom prst="rect">
            <a:avLst/>
          </a:prstGeom>
          <a:noFill/>
        </p:spPr>
        <p:txBody>
          <a:bodyPr wrap="square" rtlCol="0">
            <a:spAutoFit/>
          </a:bodyPr>
          <a:lstStyle/>
          <a:p>
            <a:r>
              <a:rPr lang="nl-NL" sz="1200" dirty="0"/>
              <a:t>Bron: … database, </a:t>
            </a:r>
            <a:r>
              <a:rPr lang="nl-NL" sz="1200" dirty="0" smtClean="0"/>
              <a:t>5 jaar gegevens</a:t>
            </a:r>
            <a:endParaRPr lang="nl-NL" sz="1200" dirty="0"/>
          </a:p>
        </p:txBody>
      </p:sp>
    </p:spTree>
    <p:extLst>
      <p:ext uri="{BB962C8B-B14F-4D97-AF65-F5344CB8AC3E}">
        <p14:creationId xmlns:p14="http://schemas.microsoft.com/office/powerpoint/2010/main" val="369192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73100" y="279124"/>
            <a:ext cx="10733454" cy="6463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smtClean="0"/>
              <a:t>Jullie FH patiënten        en hun kenmerken</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138740715"/>
              </p:ext>
            </p:extLst>
          </p:nvPr>
        </p:nvGraphicFramePr>
        <p:xfrm>
          <a:off x="673100" y="925455"/>
          <a:ext cx="11118072" cy="4522304"/>
        </p:xfrm>
        <a:graphic>
          <a:graphicData uri="http://schemas.openxmlformats.org/drawingml/2006/table">
            <a:tbl>
              <a:tblPr firstRow="1" firstCol="1" bandRow="1">
                <a:tableStyleId>{5C22544A-7EE6-4342-B048-85BDC9FD1C3A}</a:tableStyleId>
              </a:tblPr>
              <a:tblGrid>
                <a:gridCol w="1833493">
                  <a:extLst>
                    <a:ext uri="{9D8B030D-6E8A-4147-A177-3AD203B41FA5}">
                      <a16:colId xmlns:a16="http://schemas.microsoft.com/office/drawing/2014/main" val="2031782877"/>
                    </a:ext>
                  </a:extLst>
                </a:gridCol>
                <a:gridCol w="1033776">
                  <a:extLst>
                    <a:ext uri="{9D8B030D-6E8A-4147-A177-3AD203B41FA5}">
                      <a16:colId xmlns:a16="http://schemas.microsoft.com/office/drawing/2014/main" val="3732707100"/>
                    </a:ext>
                  </a:extLst>
                </a:gridCol>
                <a:gridCol w="844062">
                  <a:extLst>
                    <a:ext uri="{9D8B030D-6E8A-4147-A177-3AD203B41FA5}">
                      <a16:colId xmlns:a16="http://schemas.microsoft.com/office/drawing/2014/main" val="1259922268"/>
                    </a:ext>
                  </a:extLst>
                </a:gridCol>
                <a:gridCol w="879231">
                  <a:extLst>
                    <a:ext uri="{9D8B030D-6E8A-4147-A177-3AD203B41FA5}">
                      <a16:colId xmlns:a16="http://schemas.microsoft.com/office/drawing/2014/main" val="414212464"/>
                    </a:ext>
                  </a:extLst>
                </a:gridCol>
                <a:gridCol w="1137138">
                  <a:extLst>
                    <a:ext uri="{9D8B030D-6E8A-4147-A177-3AD203B41FA5}">
                      <a16:colId xmlns:a16="http://schemas.microsoft.com/office/drawing/2014/main" val="3193307100"/>
                    </a:ext>
                  </a:extLst>
                </a:gridCol>
                <a:gridCol w="1324708">
                  <a:extLst>
                    <a:ext uri="{9D8B030D-6E8A-4147-A177-3AD203B41FA5}">
                      <a16:colId xmlns:a16="http://schemas.microsoft.com/office/drawing/2014/main" val="3226099386"/>
                    </a:ext>
                  </a:extLst>
                </a:gridCol>
                <a:gridCol w="808892">
                  <a:extLst>
                    <a:ext uri="{9D8B030D-6E8A-4147-A177-3AD203B41FA5}">
                      <a16:colId xmlns:a16="http://schemas.microsoft.com/office/drawing/2014/main" val="2273527654"/>
                    </a:ext>
                  </a:extLst>
                </a:gridCol>
                <a:gridCol w="963168">
                  <a:extLst>
                    <a:ext uri="{9D8B030D-6E8A-4147-A177-3AD203B41FA5}">
                      <a16:colId xmlns:a16="http://schemas.microsoft.com/office/drawing/2014/main" val="2118661234"/>
                    </a:ext>
                  </a:extLst>
                </a:gridCol>
                <a:gridCol w="902208">
                  <a:extLst>
                    <a:ext uri="{9D8B030D-6E8A-4147-A177-3AD203B41FA5}">
                      <a16:colId xmlns:a16="http://schemas.microsoft.com/office/drawing/2014/main" val="4106906031"/>
                    </a:ext>
                  </a:extLst>
                </a:gridCol>
                <a:gridCol w="1391396">
                  <a:extLst>
                    <a:ext uri="{9D8B030D-6E8A-4147-A177-3AD203B41FA5}">
                      <a16:colId xmlns:a16="http://schemas.microsoft.com/office/drawing/2014/main" val="2219202531"/>
                    </a:ext>
                  </a:extLst>
                </a:gridCol>
              </a:tblGrid>
              <a:tr h="1541593">
                <a:tc>
                  <a:txBody>
                    <a:bodyPr/>
                    <a:lstStyle/>
                    <a:p>
                      <a:pPr algn="l">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b="0" dirty="0">
                          <a:effectLst/>
                        </a:rPr>
                        <a:t>FH (T93.04</a:t>
                      </a:r>
                      <a:r>
                        <a:rPr lang="nl-NL" sz="1800" b="0" dirty="0">
                          <a:effectLst/>
                          <a:latin typeface="Calibri" panose="020F0502020204030204" pitchFamily="34" charset="0"/>
                          <a:cs typeface="Times New Roman" panose="02020603050405020304" pitchFamily="18" charset="0"/>
                        </a:rPr>
                        <a:t>)</a:t>
                      </a:r>
                      <a:endParaRPr lang="nl-NL" sz="1800" b="0" dirty="0">
                        <a:effectLst/>
                      </a:endParaRPr>
                    </a:p>
                  </a:txBody>
                  <a:tcPr marL="68580" marR="68580" marT="0" marB="0">
                    <a:solidFill>
                      <a:srgbClr val="003741"/>
                    </a:solidFill>
                  </a:tcPr>
                </a:tc>
                <a:tc>
                  <a:txBody>
                    <a:bodyPr/>
                    <a:lstStyle/>
                    <a:p>
                      <a:pPr algn="l">
                        <a:lnSpc>
                          <a:spcPct val="107000"/>
                        </a:lnSpc>
                        <a:spcAft>
                          <a:spcPts val="0"/>
                        </a:spcAft>
                      </a:pPr>
                      <a:r>
                        <a:rPr lang="nl-NL" sz="1800" b="0" dirty="0">
                          <a:effectLst/>
                        </a:rPr>
                        <a:t>HVZ*</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b="0" dirty="0">
                          <a:effectLst/>
                        </a:rPr>
                        <a:t>CVRM K49.01</a:t>
                      </a:r>
                    </a:p>
                    <a:p>
                      <a:pPr algn="l">
                        <a:lnSpc>
                          <a:spcPct val="107000"/>
                        </a:lnSpc>
                        <a:spcAft>
                          <a:spcPts val="0"/>
                        </a:spcAft>
                      </a:pPr>
                      <a:r>
                        <a:rPr lang="nl-NL" sz="1800" b="0" dirty="0">
                          <a:effectLst/>
                        </a:rPr>
                        <a:t>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b="0" dirty="0">
                          <a:effectLst/>
                        </a:rPr>
                        <a:t>Hoofdbehandelaar</a:t>
                      </a:r>
                    </a:p>
                    <a:p>
                      <a:pPr algn="l">
                        <a:lnSpc>
                          <a:spcPct val="107000"/>
                        </a:lnSpc>
                        <a:spcAft>
                          <a:spcPts val="0"/>
                        </a:spcAft>
                      </a:pPr>
                      <a:r>
                        <a:rPr lang="nl-NL" sz="1800" b="0" dirty="0">
                          <a:effectLst/>
                        </a:rPr>
                        <a:t>CVRM =</a:t>
                      </a:r>
                    </a:p>
                    <a:p>
                      <a:pPr algn="l">
                        <a:lnSpc>
                          <a:spcPct val="107000"/>
                        </a:lnSpc>
                        <a:spcAft>
                          <a:spcPts val="0"/>
                        </a:spcAft>
                      </a:pPr>
                      <a:r>
                        <a:rPr lang="nl-NL" sz="1800" b="0" dirty="0">
                          <a:effectLst/>
                        </a:rPr>
                        <a:t>huisarts</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b="0" dirty="0">
                          <a:effectLst/>
                        </a:rPr>
                        <a:t>Hoofdbehandelaar</a:t>
                      </a:r>
                    </a:p>
                    <a:p>
                      <a:pPr algn="l">
                        <a:lnSpc>
                          <a:spcPct val="107000"/>
                        </a:lnSpc>
                        <a:spcAft>
                          <a:spcPts val="0"/>
                        </a:spcAft>
                      </a:pPr>
                      <a:r>
                        <a:rPr lang="nl-NL" sz="1800" b="0" dirty="0">
                          <a:effectLst/>
                        </a:rPr>
                        <a:t>CVRM = specialist</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800" b="0" dirty="0">
                          <a:effectLst/>
                        </a:rPr>
                        <a:t>LDL-meting </a:t>
                      </a:r>
                      <a:r>
                        <a:rPr lang="nl-NL" sz="1800" b="0" dirty="0">
                          <a:solidFill>
                            <a:schemeClr val="bg1"/>
                          </a:solidFill>
                          <a:effectLst/>
                        </a:rPr>
                        <a:t>bekend in</a:t>
                      </a:r>
                      <a:r>
                        <a:rPr lang="nl-NL" sz="1800" b="0" baseline="0" dirty="0">
                          <a:solidFill>
                            <a:schemeClr val="bg1"/>
                          </a:solidFill>
                          <a:effectLst/>
                        </a:rPr>
                        <a:t> afgelopen jaar</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pPr algn="r">
                        <a:lnSpc>
                          <a:spcPct val="107000"/>
                        </a:lnSpc>
                        <a:spcAft>
                          <a:spcPts val="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7000"/>
                        </a:lnSpc>
                        <a:spcAft>
                          <a:spcPts val="0"/>
                        </a:spcAft>
                      </a:pPr>
                      <a:r>
                        <a:rPr lang="nl-NL" sz="1800" b="0" dirty="0">
                          <a:effectLst/>
                        </a:rPr>
                        <a:t>Lipiden-</a:t>
                      </a:r>
                    </a:p>
                    <a:p>
                      <a:pPr algn="l">
                        <a:lnSpc>
                          <a:spcPct val="107000"/>
                        </a:lnSpc>
                        <a:spcAft>
                          <a:spcPts val="0"/>
                        </a:spcAft>
                      </a:pPr>
                      <a:r>
                        <a:rPr lang="nl-NL" sz="1800" b="0" dirty="0">
                          <a:effectLst/>
                        </a:rPr>
                        <a:t>verlagende middel</a:t>
                      </a:r>
                      <a:r>
                        <a:rPr lang="nl-NL" sz="1800" b="0" baseline="0" dirty="0">
                          <a:effectLst/>
                        </a:rPr>
                        <a:t> </a:t>
                      </a:r>
                      <a:r>
                        <a:rPr lang="nl-NL" sz="1800" b="0" baseline="0" dirty="0">
                          <a:solidFill>
                            <a:schemeClr val="bg1"/>
                          </a:solidFill>
                          <a:effectLst/>
                        </a:rPr>
                        <a:t>voorschrift in afgelopen jaar</a:t>
                      </a:r>
                      <a:r>
                        <a:rPr lang="nl-NL" sz="1800" b="0" baseline="0" dirty="0">
                          <a:solidFill>
                            <a:srgbClr val="FF0000"/>
                          </a:solidFill>
                          <a:effectLst/>
                        </a:rPr>
                        <a:t> </a:t>
                      </a:r>
                      <a:r>
                        <a:rPr lang="nl-NL" sz="1800" b="0" dirty="0">
                          <a:effectLst/>
                        </a:rPr>
                        <a:t>(ATC C10)</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pPr algn="r">
                        <a:lnSpc>
                          <a:spcPct val="107000"/>
                        </a:lnSpc>
                        <a:spcAft>
                          <a:spcPts val="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504916"/>
                  </a:ext>
                </a:extLst>
              </a:tr>
              <a:tr h="355494">
                <a:tc>
                  <a:txBody>
                    <a:bodyPr/>
                    <a:lstStyle/>
                    <a:p>
                      <a:pPr algn="l">
                        <a:lnSpc>
                          <a:spcPct val="107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effectLst/>
                        </a:rPr>
                        <a:t>aantal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aantal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dirty="0">
                          <a:effectLst/>
                        </a:rPr>
                        <a:t>aantal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aantal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aantal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aantal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a:effectLst/>
                        </a:rPr>
                        <a:t>aantal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1800" dirty="0">
                          <a:effectLst/>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223647"/>
                  </a:ext>
                </a:extLst>
              </a:tr>
              <a:tr h="355494">
                <a:tc>
                  <a:txBody>
                    <a:bodyPr/>
                    <a:lstStyle/>
                    <a:p>
                      <a:pPr algn="l">
                        <a:lnSpc>
                          <a:spcPct val="107000"/>
                        </a:lnSpc>
                        <a:spcAft>
                          <a:spcPts val="0"/>
                        </a:spcAft>
                      </a:pPr>
                      <a:r>
                        <a:rPr lang="nl-NL" sz="1800" b="0" dirty="0">
                          <a:effectLst/>
                        </a:rPr>
                        <a:t>P. 1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64</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46</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677545"/>
                  </a:ext>
                </a:extLst>
              </a:tr>
              <a:tr h="355494">
                <a:tc>
                  <a:txBody>
                    <a:bodyPr/>
                    <a:lstStyle/>
                    <a:p>
                      <a:pPr algn="l">
                        <a:lnSpc>
                          <a:spcPct val="107000"/>
                        </a:lnSpc>
                        <a:spcAft>
                          <a:spcPts val="0"/>
                        </a:spcAft>
                      </a:pPr>
                      <a:r>
                        <a:rPr lang="nl-NL" sz="1800" b="0" dirty="0">
                          <a:effectLst/>
                        </a:rPr>
                        <a:t>P. 2</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32</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53</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9912372"/>
                  </a:ext>
                </a:extLst>
              </a:tr>
              <a:tr h="355494">
                <a:tc>
                  <a:txBody>
                    <a:bodyPr/>
                    <a:lstStyle/>
                    <a:p>
                      <a:pPr algn="l">
                        <a:lnSpc>
                          <a:spcPct val="107000"/>
                        </a:lnSpc>
                        <a:spcAft>
                          <a:spcPts val="0"/>
                        </a:spcAft>
                      </a:pPr>
                      <a:r>
                        <a:rPr lang="nl-NL" sz="1800" b="0" dirty="0">
                          <a:effectLst/>
                        </a:rPr>
                        <a:t>P. 3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64</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91</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404955"/>
                  </a:ext>
                </a:extLst>
              </a:tr>
              <a:tr h="355494">
                <a:tc>
                  <a:txBody>
                    <a:bodyPr/>
                    <a:lstStyle/>
                    <a:p>
                      <a:pPr algn="l">
                        <a:lnSpc>
                          <a:spcPct val="107000"/>
                        </a:lnSpc>
                        <a:spcAft>
                          <a:spcPts val="0"/>
                        </a:spcAft>
                      </a:pPr>
                      <a:r>
                        <a:rPr lang="nl-NL" sz="1800" b="0" dirty="0">
                          <a:effectLst/>
                        </a:rPr>
                        <a:t>P. 4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64</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72</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027665"/>
                  </a:ext>
                </a:extLst>
              </a:tr>
              <a:tr h="355494">
                <a:tc>
                  <a:txBody>
                    <a:bodyPr/>
                    <a:lstStyle/>
                    <a:p>
                      <a:pPr algn="l">
                        <a:lnSpc>
                          <a:spcPct val="107000"/>
                        </a:lnSpc>
                        <a:spcAft>
                          <a:spcPts val="0"/>
                        </a:spcAft>
                      </a:pPr>
                      <a:r>
                        <a:rPr lang="nl-NL" sz="1800" b="0" dirty="0">
                          <a:effectLst/>
                        </a:rPr>
                        <a:t>P. 5</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38</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50</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6931177"/>
                  </a:ext>
                </a:extLst>
              </a:tr>
              <a:tr h="355494">
                <a:tc>
                  <a:txBody>
                    <a:bodyPr/>
                    <a:lstStyle/>
                    <a:p>
                      <a:pPr algn="l">
                        <a:lnSpc>
                          <a:spcPct val="107000"/>
                        </a:lnSpc>
                        <a:spcAft>
                          <a:spcPts val="0"/>
                        </a:spcAft>
                      </a:pPr>
                      <a:r>
                        <a:rPr lang="nl-NL" sz="1800" b="0" dirty="0">
                          <a:effectLst/>
                        </a:rPr>
                        <a:t>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a:effectLst/>
                        </a:rPr>
                        <a:t> </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a:effectLst/>
                        </a:rPr>
                        <a:t> </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675302"/>
                  </a:ext>
                </a:extLst>
              </a:tr>
              <a:tr h="355494">
                <a:tc>
                  <a:txBody>
                    <a:bodyPr/>
                    <a:lstStyle/>
                    <a:p>
                      <a:pPr algn="l">
                        <a:lnSpc>
                          <a:spcPct val="107000"/>
                        </a:lnSpc>
                        <a:spcAft>
                          <a:spcPts val="0"/>
                        </a:spcAft>
                      </a:pPr>
                      <a:r>
                        <a:rPr lang="nl-NL" sz="1800" b="0">
                          <a:effectLst/>
                        </a:rPr>
                        <a:t>Wijkgroep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51</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nl-NL" sz="2300" dirty="0" smtClean="0">
                          <a:effectLst/>
                        </a:rPr>
                        <a:t>62</a:t>
                      </a:r>
                      <a:endParaRPr lang="nl-NL"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670648"/>
                  </a:ext>
                </a:extLst>
              </a:tr>
            </a:tbl>
          </a:graphicData>
        </a:graphic>
      </p:graphicFrame>
      <p:sp>
        <p:nvSpPr>
          <p:cNvPr id="7" name="Rechthoek 6"/>
          <p:cNvSpPr/>
          <p:nvPr/>
        </p:nvSpPr>
        <p:spPr>
          <a:xfrm>
            <a:off x="673100" y="5632425"/>
            <a:ext cx="10545884" cy="461665"/>
          </a:xfrm>
          <a:prstGeom prst="rect">
            <a:avLst/>
          </a:prstGeom>
        </p:spPr>
        <p:txBody>
          <a:bodyPr wrap="square">
            <a:spAutoFit/>
          </a:bodyPr>
          <a:lstStyle/>
          <a:p>
            <a:r>
              <a:rPr lang="nl-NL" sz="1200" b="1" dirty="0">
                <a:latin typeface="Calibri" panose="020F0502020204030204" pitchFamily="34" charset="0"/>
                <a:ea typeface="Calibri" panose="020F0502020204030204" pitchFamily="34" charset="0"/>
                <a:cs typeface="Times New Roman" panose="02020603050405020304" pitchFamily="18" charset="0"/>
              </a:rPr>
              <a:t>*HVZ</a:t>
            </a:r>
            <a:r>
              <a:rPr lang="nl-NL" sz="1200" dirty="0">
                <a:latin typeface="Calibri" panose="020F0502020204030204" pitchFamily="34" charset="0"/>
                <a:ea typeface="Calibri" panose="020F0502020204030204" pitchFamily="34" charset="0"/>
                <a:cs typeface="Times New Roman" panose="02020603050405020304" pitchFamily="18" charset="0"/>
              </a:rPr>
              <a:t>, oftewel: K74 Angina pectoris, K75 Acuut myocardinfarct, K76 Andere/chronische ischemische hartziekte, K89 </a:t>
            </a:r>
            <a:r>
              <a:rPr lang="nl-NL" sz="1200" dirty="0" err="1">
                <a:latin typeface="Calibri" panose="020F0502020204030204" pitchFamily="34" charset="0"/>
                <a:ea typeface="Calibri" panose="020F0502020204030204" pitchFamily="34" charset="0"/>
                <a:cs typeface="Times New Roman" panose="02020603050405020304" pitchFamily="18" charset="0"/>
              </a:rPr>
              <a:t>Passagère</a:t>
            </a:r>
            <a:r>
              <a:rPr lang="nl-NL" sz="1200" dirty="0">
                <a:latin typeface="Calibri" panose="020F0502020204030204" pitchFamily="34" charset="0"/>
                <a:ea typeface="Calibri" panose="020F0502020204030204" pitchFamily="34" charset="0"/>
                <a:cs typeface="Times New Roman" panose="02020603050405020304" pitchFamily="18" charset="0"/>
              </a:rPr>
              <a:t> cerebrale ischemie/TIA, K90/K90.00 CVA, niet gespecificeerd, K90.03 Cerebraal infarct, K92.01 Claudicatio </a:t>
            </a:r>
            <a:r>
              <a:rPr lang="nl-NL" sz="1200" dirty="0" err="1">
                <a:latin typeface="Calibri" panose="020F0502020204030204" pitchFamily="34" charset="0"/>
                <a:ea typeface="Calibri" panose="020F0502020204030204" pitchFamily="34" charset="0"/>
                <a:cs typeface="Times New Roman" panose="02020603050405020304" pitchFamily="18" charset="0"/>
              </a:rPr>
              <a:t>intermittens</a:t>
            </a:r>
            <a:r>
              <a:rPr lang="nl-NL" sz="1200" dirty="0">
                <a:latin typeface="Calibri" panose="020F0502020204030204" pitchFamily="34" charset="0"/>
                <a:ea typeface="Calibri" panose="020F0502020204030204" pitchFamily="34" charset="0"/>
                <a:cs typeface="Times New Roman" panose="02020603050405020304" pitchFamily="18" charset="0"/>
              </a:rPr>
              <a:t>, K99.01 Aneurysma aorta.</a:t>
            </a:r>
            <a:endParaRPr lang="nl-NL" sz="1200" dirty="0"/>
          </a:p>
        </p:txBody>
      </p:sp>
    </p:spTree>
    <p:extLst>
      <p:ext uri="{BB962C8B-B14F-4D97-AF65-F5344CB8AC3E}">
        <p14:creationId xmlns:p14="http://schemas.microsoft.com/office/powerpoint/2010/main" val="8568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73100" y="279124"/>
            <a:ext cx="5809762" cy="5909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sz="3600" dirty="0"/>
              <a:t>Ter </a:t>
            </a:r>
            <a:r>
              <a:rPr lang="nl-NL" sz="3600" dirty="0" smtClean="0"/>
              <a:t>vergelijk</a:t>
            </a:r>
            <a:endParaRPr lang="nl-NL" sz="3600" i="1" dirty="0"/>
          </a:p>
        </p:txBody>
      </p:sp>
      <p:sp>
        <p:nvSpPr>
          <p:cNvPr id="2" name="Tekstvak 1"/>
          <p:cNvSpPr txBox="1"/>
          <p:nvPr/>
        </p:nvSpPr>
        <p:spPr>
          <a:xfrm>
            <a:off x="711199" y="1299112"/>
            <a:ext cx="11117385" cy="4401205"/>
          </a:xfrm>
          <a:prstGeom prst="rect">
            <a:avLst/>
          </a:prstGeom>
          <a:noFill/>
        </p:spPr>
        <p:txBody>
          <a:bodyPr wrap="square" rtlCol="0">
            <a:spAutoFit/>
          </a:bodyPr>
          <a:lstStyle/>
          <a:p>
            <a:r>
              <a:rPr lang="nl-NL" sz="2000" dirty="0"/>
              <a:t>Resultaten van </a:t>
            </a:r>
            <a:r>
              <a:rPr lang="nl-NL" sz="2000" dirty="0" smtClean="0"/>
              <a:t>data onderzoek met meer praktijken, </a:t>
            </a:r>
            <a:r>
              <a:rPr lang="nl-NL" sz="2000" dirty="0"/>
              <a:t>inclusief analyse vrije teksten (SOEP):</a:t>
            </a:r>
          </a:p>
          <a:p>
            <a:endParaRPr lang="nl-NL" sz="2000" dirty="0"/>
          </a:p>
          <a:p>
            <a:pPr marL="742950" lvl="1"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Follow-up t.a.v. LDL en medicatie over 5 jaar periode:</a:t>
            </a:r>
          </a:p>
          <a:p>
            <a:pPr marL="742950" lvl="1" indent="-285750">
              <a:buFont typeface="Arial" panose="020B0604020202020204" pitchFamily="34" charset="0"/>
              <a:buChar char="•"/>
            </a:pPr>
            <a:r>
              <a:rPr lang="nl-NL" sz="2000" dirty="0"/>
              <a:t>LDL bij 78% van de </a:t>
            </a:r>
            <a:r>
              <a:rPr lang="nl-NL" sz="2000" dirty="0" smtClean="0"/>
              <a:t>ruim 400 </a:t>
            </a:r>
            <a:r>
              <a:rPr lang="nl-NL" sz="2000" dirty="0"/>
              <a:t>FH patiënten (T93.04)</a:t>
            </a:r>
          </a:p>
          <a:p>
            <a:pPr marL="742950" lvl="1" indent="-285750">
              <a:buFont typeface="Arial" panose="020B0604020202020204" pitchFamily="34" charset="0"/>
              <a:buChar char="•"/>
            </a:pPr>
            <a:r>
              <a:rPr lang="nl-NL" sz="2000" dirty="0"/>
              <a:t>Lipiden medicatie bij 52% van </a:t>
            </a:r>
            <a:r>
              <a:rPr lang="nl-NL" sz="2000" dirty="0" smtClean="0"/>
              <a:t>de ruim 400 </a:t>
            </a:r>
            <a:r>
              <a:rPr lang="nl-NL" sz="2000" dirty="0"/>
              <a:t>FH patiënten (T93.04) (ATC C10 voorschrift)</a:t>
            </a:r>
          </a:p>
          <a:p>
            <a:pPr lvl="1"/>
            <a:endParaRPr lang="nl-NL" sz="2000" dirty="0"/>
          </a:p>
          <a:p>
            <a:pPr marL="342900" indent="-342900">
              <a:buFont typeface="Arial" panose="020B0604020202020204" pitchFamily="34" charset="0"/>
              <a:buChar char="•"/>
            </a:pPr>
            <a:r>
              <a:rPr lang="nl-NL" sz="2000" dirty="0"/>
              <a:t>Als naast T93.04 code, “FH” </a:t>
            </a:r>
            <a:r>
              <a:rPr lang="nl-NL" sz="2000" dirty="0" smtClean="0"/>
              <a:t>ook </a:t>
            </a:r>
            <a:r>
              <a:rPr lang="nl-NL" sz="2000" dirty="0"/>
              <a:t>in SOEP stond </a:t>
            </a:r>
            <a:r>
              <a:rPr lang="nl-NL" sz="2000" dirty="0" smtClean="0"/>
              <a:t>(=ca bij 20%), </a:t>
            </a:r>
            <a:r>
              <a:rPr lang="nl-NL" sz="2000" dirty="0"/>
              <a:t>was dit resp. 85% en 63%.</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Als vervolgens de huisarts CVRM-hoofbehandelaar </a:t>
            </a:r>
            <a:r>
              <a:rPr lang="nl-NL" sz="2000" dirty="0" smtClean="0"/>
              <a:t>was, </a:t>
            </a:r>
            <a:r>
              <a:rPr lang="nl-NL" sz="2000" dirty="0"/>
              <a:t>was dit resp. 97% en 92%. </a:t>
            </a:r>
            <a:endParaRPr lang="nl-NL" sz="2000" dirty="0" smtClean="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smtClean="0"/>
          </a:p>
          <a:p>
            <a:endParaRPr lang="nl-NL" sz="2000" dirty="0"/>
          </a:p>
          <a:p>
            <a:pPr lvl="1"/>
            <a:endParaRPr lang="nl-NL" sz="2000" dirty="0"/>
          </a:p>
        </p:txBody>
      </p:sp>
      <p:sp>
        <p:nvSpPr>
          <p:cNvPr id="7" name="Tekstvak 6"/>
          <p:cNvSpPr txBox="1"/>
          <p:nvPr/>
        </p:nvSpPr>
        <p:spPr>
          <a:xfrm>
            <a:off x="6729042" y="6452088"/>
            <a:ext cx="4314096" cy="276999"/>
          </a:xfrm>
          <a:prstGeom prst="rect">
            <a:avLst/>
          </a:prstGeom>
          <a:noFill/>
        </p:spPr>
        <p:txBody>
          <a:bodyPr wrap="square" rtlCol="0">
            <a:spAutoFit/>
          </a:bodyPr>
          <a:lstStyle/>
          <a:p>
            <a:r>
              <a:rPr lang="nl-NL" sz="1200" dirty="0"/>
              <a:t>Bron: … database, </a:t>
            </a:r>
            <a:r>
              <a:rPr lang="nl-NL" sz="1200" dirty="0" smtClean="0"/>
              <a:t>5 jaren.</a:t>
            </a:r>
            <a:endParaRPr lang="nl-NL" sz="1200" dirty="0"/>
          </a:p>
        </p:txBody>
      </p:sp>
    </p:spTree>
    <p:extLst>
      <p:ext uri="{BB962C8B-B14F-4D97-AF65-F5344CB8AC3E}">
        <p14:creationId xmlns:p14="http://schemas.microsoft.com/office/powerpoint/2010/main" val="37454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9124"/>
            <a:ext cx="5809762" cy="646331"/>
          </a:xfrm>
        </p:spPr>
        <p:txBody>
          <a:bodyPr/>
          <a:lstStyle/>
          <a:p>
            <a:r>
              <a:rPr lang="nl-NL" dirty="0"/>
              <a:t>Follow-up</a:t>
            </a:r>
          </a:p>
        </p:txBody>
      </p:sp>
      <p:sp>
        <p:nvSpPr>
          <p:cNvPr id="3" name="Rechthoek 2"/>
          <p:cNvSpPr/>
          <p:nvPr/>
        </p:nvSpPr>
        <p:spPr>
          <a:xfrm>
            <a:off x="673100" y="2342126"/>
            <a:ext cx="10689844" cy="800219"/>
          </a:xfrm>
          <a:prstGeom prst="rect">
            <a:avLst/>
          </a:prstGeom>
        </p:spPr>
        <p:txBody>
          <a:bodyPr wrap="square">
            <a:spAutoFit/>
          </a:bodyPr>
          <a:lstStyle/>
          <a:p>
            <a:pPr marL="342900" indent="-342900">
              <a:buFont typeface="Wingdings" panose="05000000000000000000" pitchFamily="2" charset="2"/>
              <a:buChar char="à"/>
            </a:pPr>
            <a:r>
              <a:rPr lang="nl-NL" sz="2300" dirty="0">
                <a:solidFill>
                  <a:srgbClr val="F07814"/>
                </a:solidFill>
                <a:sym typeface="Wingdings" panose="05000000000000000000" pitchFamily="2" charset="2"/>
              </a:rPr>
              <a:t>Wat betekent deze spiegelinformatie voor uw handelen in de behandeling en follow-up van uw FH patiënten? </a:t>
            </a:r>
            <a:endParaRPr lang="nl-NL" sz="2300" dirty="0"/>
          </a:p>
        </p:txBody>
      </p:sp>
    </p:spTree>
    <p:extLst>
      <p:ext uri="{BB962C8B-B14F-4D97-AF65-F5344CB8AC3E}">
        <p14:creationId xmlns:p14="http://schemas.microsoft.com/office/powerpoint/2010/main" val="350899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Pauze?</a:t>
            </a:r>
          </a:p>
        </p:txBody>
      </p:sp>
    </p:spTree>
    <p:extLst>
      <p:ext uri="{BB962C8B-B14F-4D97-AF65-F5344CB8AC3E}">
        <p14:creationId xmlns:p14="http://schemas.microsoft.com/office/powerpoint/2010/main" val="35417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3585597"/>
          </a:xfrm>
          <a:prstGeom prst="rect">
            <a:avLst/>
          </a:prstGeom>
        </p:spPr>
        <p:txBody>
          <a:bodyPr wrap="square">
            <a:spAutoFit/>
          </a:bodyPr>
          <a:lstStyle/>
          <a:p>
            <a:pPr marL="342900" indent="-342900">
              <a:buFont typeface="Arial" panose="020B0604020202020204" pitchFamily="34" charset="0"/>
              <a:buChar char="•"/>
            </a:pPr>
            <a:r>
              <a:rPr lang="nl-NL" sz="2300" dirty="0"/>
              <a:t>Kenmerken praktijkpopulaties</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Kennisvragen over FH (enquête)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Voorkomen, coderen en registreren van patiënten met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Behandeling en follow-up van patiënten met FH: LDL en medicatie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b="1" dirty="0"/>
              <a:t>Opsporen van potentiële FH patiënten: index en familieleden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64336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Opsporen: casuïstiek</a:t>
            </a:r>
          </a:p>
        </p:txBody>
      </p:sp>
      <p:sp>
        <p:nvSpPr>
          <p:cNvPr id="4" name="Rechthoek 3"/>
          <p:cNvSpPr/>
          <p:nvPr/>
        </p:nvSpPr>
        <p:spPr>
          <a:xfrm>
            <a:off x="711200" y="1518029"/>
            <a:ext cx="10761472" cy="4524315"/>
          </a:xfrm>
          <a:prstGeom prst="rect">
            <a:avLst/>
          </a:prstGeom>
        </p:spPr>
        <p:txBody>
          <a:bodyPr wrap="square">
            <a:spAutoFit/>
          </a:bodyPr>
          <a:lstStyle/>
          <a:p>
            <a:r>
              <a:rPr lang="nl-NL" dirty="0"/>
              <a:t>1. Bij welke LDL en/of totaal cholesterol waarde overweegt u in de praktijk de diagnose FH? </a:t>
            </a:r>
          </a:p>
          <a:p>
            <a:endParaRPr lang="nl-NL" dirty="0"/>
          </a:p>
          <a:p>
            <a:r>
              <a:rPr lang="nl-NL" dirty="0"/>
              <a:t>LDL:  ……………..……………..……………..	Totaal cholesterol: ……………………………………………..</a:t>
            </a:r>
          </a:p>
          <a:p>
            <a:endParaRPr lang="nl-NL" dirty="0"/>
          </a:p>
          <a:p>
            <a:endParaRPr lang="nl-NL" dirty="0"/>
          </a:p>
          <a:p>
            <a:r>
              <a:rPr lang="nl-NL" dirty="0"/>
              <a:t>2. Casus Famke (40 jaar, normale BMI, rookt al 20 jaar, geen kinderen): vanwege chronische vermoeidheid en rookstatus heeft u een algemeen en CVRM lab aangevraagd.  U ziet geen opvallende zaken, behalve haar cholesterol: LDL &gt;5 en totaal cholesterol &gt;8 </a:t>
            </a:r>
            <a:r>
              <a:rPr lang="nl-NL" dirty="0" err="1"/>
              <a:t>mmol</a:t>
            </a:r>
            <a:r>
              <a:rPr lang="nl-NL" dirty="0"/>
              <a:t>/l.  Wat doet u? Licht toe.  </a:t>
            </a:r>
          </a:p>
          <a:p>
            <a:endParaRPr lang="nl-NL" dirty="0"/>
          </a:p>
          <a:p>
            <a:endParaRPr lang="nl-NL" dirty="0"/>
          </a:p>
          <a:p>
            <a:endParaRPr lang="nl-NL" dirty="0"/>
          </a:p>
          <a:p>
            <a:r>
              <a:rPr lang="nl-NL" dirty="0"/>
              <a:t>3. Casus de heer </a:t>
            </a:r>
            <a:r>
              <a:rPr lang="nl-NL" dirty="0" err="1"/>
              <a:t>Chol</a:t>
            </a:r>
            <a:r>
              <a:rPr lang="nl-NL" dirty="0"/>
              <a:t> (36 jaar, vader van Ester (8) en Roland (10)):  meneer </a:t>
            </a:r>
            <a:r>
              <a:rPr lang="nl-NL" dirty="0" err="1"/>
              <a:t>Chol</a:t>
            </a:r>
            <a:r>
              <a:rPr lang="nl-NL" dirty="0"/>
              <a:t> werd al behandeld met statines (LDL 6,1 </a:t>
            </a:r>
            <a:r>
              <a:rPr lang="nl-NL" dirty="0" err="1"/>
              <a:t>mmol</a:t>
            </a:r>
            <a:r>
              <a:rPr lang="nl-NL" dirty="0"/>
              <a:t>/l) en nu is de uitslag van de FH DNA diagnostiek positief. Wat doet u? Licht toe</a:t>
            </a:r>
          </a:p>
          <a:p>
            <a:endParaRPr lang="nl-NL" dirty="0"/>
          </a:p>
          <a:p>
            <a:endParaRPr lang="nl-NL" dirty="0"/>
          </a:p>
        </p:txBody>
      </p:sp>
    </p:spTree>
    <p:extLst>
      <p:ext uri="{BB962C8B-B14F-4D97-AF65-F5344CB8AC3E}">
        <p14:creationId xmlns:p14="http://schemas.microsoft.com/office/powerpoint/2010/main" val="12232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951043"/>
          </a:xfrm>
        </p:spPr>
        <p:txBody>
          <a:bodyPr/>
          <a:lstStyle/>
          <a:p>
            <a:r>
              <a:rPr lang="nl-NL" dirty="0" smtClean="0"/>
              <a:t>Bevolkingsonderzoek    gestopt</a:t>
            </a:r>
            <a:endParaRPr lang="nl-NL" dirty="0"/>
          </a:p>
        </p:txBody>
      </p:sp>
      <p:sp>
        <p:nvSpPr>
          <p:cNvPr id="3" name="Tijdelijke aanduiding voor inhoud 2"/>
          <p:cNvSpPr>
            <a:spLocks noGrp="1"/>
          </p:cNvSpPr>
          <p:nvPr>
            <p:ph sz="half" idx="2"/>
          </p:nvPr>
        </p:nvSpPr>
        <p:spPr>
          <a:xfrm>
            <a:off x="577712" y="1582653"/>
            <a:ext cx="11766687" cy="4269839"/>
          </a:xfrm>
        </p:spPr>
        <p:txBody>
          <a:bodyPr/>
          <a:lstStyle/>
          <a:p>
            <a:r>
              <a:rPr lang="nl-NL" dirty="0" smtClean="0"/>
              <a:t>Bevolkingsonderzoek </a:t>
            </a:r>
            <a:r>
              <a:rPr lang="nl-NL" dirty="0"/>
              <a:t>(</a:t>
            </a:r>
            <a:r>
              <a:rPr lang="nl-NL" dirty="0" err="1"/>
              <a:t>StOEH</a:t>
            </a:r>
            <a:r>
              <a:rPr lang="nl-NL" dirty="0"/>
              <a:t>) wegbezuinigd in 2013: </a:t>
            </a:r>
            <a:endParaRPr lang="nl-NL" dirty="0" smtClean="0"/>
          </a:p>
          <a:p>
            <a:pPr lvl="1"/>
            <a:r>
              <a:rPr lang="nl-NL" dirty="0"/>
              <a:t>Geen actieve opsporing familie meer. </a:t>
            </a:r>
          </a:p>
          <a:p>
            <a:pPr lvl="1"/>
            <a:r>
              <a:rPr lang="nl-NL" dirty="0"/>
              <a:t>Familie </a:t>
            </a:r>
            <a:r>
              <a:rPr lang="nl-NL" dirty="0" smtClean="0"/>
              <a:t>van FH patiënt moet </a:t>
            </a:r>
            <a:r>
              <a:rPr lang="nl-NL" dirty="0"/>
              <a:t>nu zelf (huis)arts vragen om DNA-onderzoek (=verzekerde zorg).</a:t>
            </a:r>
          </a:p>
          <a:p>
            <a:pPr marL="342900" indent="-342900"/>
            <a:endParaRPr lang="nl-NL" dirty="0"/>
          </a:p>
          <a:p>
            <a:r>
              <a:rPr lang="nl-NL" dirty="0" smtClean="0"/>
              <a:t>Sindsdien </a:t>
            </a:r>
            <a:r>
              <a:rPr lang="nl-NL" dirty="0"/>
              <a:t>sterke daling aantal </a:t>
            </a:r>
            <a:r>
              <a:rPr lang="nl-NL" dirty="0" err="1"/>
              <a:t>familie-onderzoeken</a:t>
            </a:r>
            <a:r>
              <a:rPr lang="nl-NL" dirty="0"/>
              <a:t> en aantal gevonden FH patiënten per jaar (gem. van 185 naar 41 FH patiënten per jaar*). </a:t>
            </a:r>
            <a:endParaRPr lang="nl-NL" dirty="0" smtClean="0"/>
          </a:p>
          <a:p>
            <a:endParaRPr lang="nl-NL" dirty="0"/>
          </a:p>
          <a:p>
            <a:pPr marL="342900" indent="-342900"/>
            <a:r>
              <a:rPr lang="nl-NL" dirty="0"/>
              <a:t>Sinds 2014: LEEFH coördineert opsporing en zorg FH families (reguliere zorg)</a:t>
            </a:r>
          </a:p>
          <a:p>
            <a:pPr marL="800100" lvl="1" indent="-342900"/>
            <a:r>
              <a:rPr lang="nl-NL" dirty="0"/>
              <a:t>LEEFH is er ook voor huisartsen! </a:t>
            </a:r>
            <a:r>
              <a:rPr lang="nl-NL" dirty="0">
                <a:solidFill>
                  <a:srgbClr val="FF0000"/>
                </a:solidFill>
                <a:hlinkClick r:id="rId3"/>
              </a:rPr>
              <a:t>www.leefh.nl</a:t>
            </a:r>
            <a:r>
              <a:rPr lang="nl-NL" dirty="0">
                <a:solidFill>
                  <a:srgbClr val="FF0000"/>
                </a:solidFill>
              </a:rPr>
              <a:t> </a:t>
            </a:r>
          </a:p>
          <a:p>
            <a:endParaRPr lang="nl-NL" dirty="0"/>
          </a:p>
        </p:txBody>
      </p:sp>
      <p:sp>
        <p:nvSpPr>
          <p:cNvPr id="4" name="Rechthoek 3"/>
          <p:cNvSpPr/>
          <p:nvPr/>
        </p:nvSpPr>
        <p:spPr>
          <a:xfrm>
            <a:off x="5539273" y="6381750"/>
            <a:ext cx="2763898" cy="276999"/>
          </a:xfrm>
          <a:prstGeom prst="rect">
            <a:avLst/>
          </a:prstGeom>
        </p:spPr>
        <p:txBody>
          <a:bodyPr wrap="none">
            <a:spAutoFit/>
          </a:bodyPr>
          <a:lstStyle/>
          <a:p>
            <a:pPr lvl="1"/>
            <a:r>
              <a:rPr lang="nl-NL" sz="1200" dirty="0"/>
              <a:t>*Bron: LEEFH, cijfers t/m 2018</a:t>
            </a:r>
          </a:p>
        </p:txBody>
      </p:sp>
      <p:pic>
        <p:nvPicPr>
          <p:cNvPr id="5" name="Afbeelding 4"/>
          <p:cNvPicPr>
            <a:picLocks noChangeAspect="1"/>
          </p:cNvPicPr>
          <p:nvPr/>
        </p:nvPicPr>
        <p:blipFill rotWithShape="1">
          <a:blip r:embed="rId4"/>
          <a:srcRect l="11905" t="19014" r="74483" b="62462"/>
          <a:stretch/>
        </p:blipFill>
        <p:spPr>
          <a:xfrm>
            <a:off x="9405258" y="322794"/>
            <a:ext cx="2226464" cy="1704457"/>
          </a:xfrm>
          <a:prstGeom prst="rect">
            <a:avLst/>
          </a:prstGeom>
        </p:spPr>
      </p:pic>
    </p:spTree>
    <p:extLst>
      <p:ext uri="{BB962C8B-B14F-4D97-AF65-F5344CB8AC3E}">
        <p14:creationId xmlns:p14="http://schemas.microsoft.com/office/powerpoint/2010/main" val="20676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099" y="190306"/>
            <a:ext cx="11272715" cy="1200329"/>
          </a:xfrm>
        </p:spPr>
        <p:txBody>
          <a:bodyPr/>
          <a:lstStyle/>
          <a:p>
            <a:r>
              <a:rPr lang="nl-NL" dirty="0"/>
              <a:t>Opsporen FH </a:t>
            </a:r>
            <a:br>
              <a:rPr lang="nl-NL" dirty="0"/>
            </a:br>
            <a:r>
              <a:rPr lang="nl-NL" dirty="0"/>
              <a:t>patiënten in uw praktijk</a:t>
            </a:r>
          </a:p>
        </p:txBody>
      </p:sp>
      <p:sp>
        <p:nvSpPr>
          <p:cNvPr id="3" name="Tijdelijke aanduiding voor inhoud 2"/>
          <p:cNvSpPr>
            <a:spLocks noGrp="1"/>
          </p:cNvSpPr>
          <p:nvPr>
            <p:ph sz="half" idx="1"/>
          </p:nvPr>
        </p:nvSpPr>
        <p:spPr>
          <a:xfrm>
            <a:off x="673099" y="1916255"/>
            <a:ext cx="11272716" cy="3559178"/>
          </a:xfrm>
        </p:spPr>
        <p:txBody>
          <a:bodyPr/>
          <a:lstStyle/>
          <a:p>
            <a:r>
              <a:rPr lang="nl-NL" dirty="0"/>
              <a:t>Op de volgende dia staat een </a:t>
            </a:r>
            <a:r>
              <a:rPr lang="nl-NL" b="1" dirty="0"/>
              <a:t>stroomdiagram</a:t>
            </a:r>
            <a:r>
              <a:rPr lang="nl-NL" dirty="0"/>
              <a:t> van alle patiënten die een LDL&gt;5 </a:t>
            </a:r>
            <a:r>
              <a:rPr lang="nl-NL" dirty="0" err="1"/>
              <a:t>mmol</a:t>
            </a:r>
            <a:r>
              <a:rPr lang="nl-NL" dirty="0"/>
              <a:t>/L hadden in de afgelopen 5 jaar (in de wijkgroep), uitgesplist naar:</a:t>
            </a:r>
          </a:p>
          <a:p>
            <a:pPr marL="342900" indent="-342900">
              <a:buFont typeface="Arial" panose="020B0604020202020204" pitchFamily="34" charset="0"/>
              <a:buChar char="•"/>
            </a:pPr>
            <a:r>
              <a:rPr lang="nl-NL" sz="2000" dirty="0"/>
              <a:t>Of zij destijds medicatie kregen (voorschrift vóór die LDL&gt;5 meting)</a:t>
            </a:r>
          </a:p>
          <a:p>
            <a:pPr marL="342900" indent="-342900">
              <a:buFont typeface="Arial" panose="020B0604020202020204" pitchFamily="34" charset="0"/>
              <a:buChar char="•"/>
            </a:pPr>
            <a:r>
              <a:rPr lang="nl-NL" sz="2000" dirty="0"/>
              <a:t>Of zij daarna nogmaals LDL &gt; 5 hadden</a:t>
            </a:r>
          </a:p>
          <a:p>
            <a:pPr marL="342900" indent="-342900">
              <a:buFont typeface="Arial" panose="020B0604020202020204" pitchFamily="34" charset="0"/>
              <a:buChar char="•"/>
            </a:pPr>
            <a:r>
              <a:rPr lang="nl-NL" sz="2000" dirty="0"/>
              <a:t>Of zij na de eerste LDL &gt; 5 medicatie kregen (voorschrift ná die LDL&gt;5 meting)</a:t>
            </a:r>
          </a:p>
          <a:p>
            <a:endParaRPr lang="nl-NL" dirty="0"/>
          </a:p>
        </p:txBody>
      </p:sp>
    </p:spTree>
    <p:extLst>
      <p:ext uri="{BB962C8B-B14F-4D97-AF65-F5344CB8AC3E}">
        <p14:creationId xmlns:p14="http://schemas.microsoft.com/office/powerpoint/2010/main" val="20472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el 1"/>
          <p:cNvSpPr>
            <a:spLocks noGrp="1"/>
          </p:cNvSpPr>
          <p:nvPr>
            <p:ph type="title"/>
          </p:nvPr>
        </p:nvSpPr>
        <p:spPr>
          <a:xfrm>
            <a:off x="97536" y="-247612"/>
            <a:ext cx="2582164" cy="1949668"/>
          </a:xfrm>
        </p:spPr>
        <p:txBody>
          <a:bodyPr/>
          <a:lstStyle/>
          <a:p>
            <a:r>
              <a:rPr lang="nl-NL" dirty="0">
                <a:solidFill>
                  <a:srgbClr val="009CB4"/>
                </a:solidFill>
              </a:rPr>
              <a:t>FH?</a:t>
            </a:r>
          </a:p>
        </p:txBody>
      </p:sp>
      <p:sp>
        <p:nvSpPr>
          <p:cNvPr id="7" name="Tekstvak 6"/>
          <p:cNvSpPr txBox="1"/>
          <p:nvPr/>
        </p:nvSpPr>
        <p:spPr>
          <a:xfrm>
            <a:off x="6564923" y="357890"/>
            <a:ext cx="3924274" cy="369332"/>
          </a:xfrm>
          <a:prstGeom prst="rect">
            <a:avLst/>
          </a:prstGeom>
          <a:noFill/>
        </p:spPr>
        <p:txBody>
          <a:bodyPr wrap="square" rtlCol="0">
            <a:spAutoFit/>
          </a:bodyPr>
          <a:lstStyle/>
          <a:p>
            <a:r>
              <a:rPr lang="nl-NL" dirty="0" smtClean="0"/>
              <a:t>Wijkgroep resp. per praktijk</a:t>
            </a:r>
            <a:endParaRPr lang="nl-NL" dirty="0"/>
          </a:p>
        </p:txBody>
      </p:sp>
      <p:pic>
        <p:nvPicPr>
          <p:cNvPr id="4" name="Afbeelding 3"/>
          <p:cNvPicPr>
            <a:picLocks noChangeAspect="1"/>
          </p:cNvPicPr>
          <p:nvPr/>
        </p:nvPicPr>
        <p:blipFill>
          <a:blip r:embed="rId3"/>
          <a:stretch>
            <a:fillRect/>
          </a:stretch>
        </p:blipFill>
        <p:spPr>
          <a:xfrm>
            <a:off x="2248769" y="826925"/>
            <a:ext cx="9687384" cy="5907536"/>
          </a:xfrm>
          <a:prstGeom prst="rect">
            <a:avLst/>
          </a:prstGeom>
        </p:spPr>
      </p:pic>
    </p:spTree>
    <p:extLst>
      <p:ext uri="{BB962C8B-B14F-4D97-AF65-F5344CB8AC3E}">
        <p14:creationId xmlns:p14="http://schemas.microsoft.com/office/powerpoint/2010/main" val="405532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Familieleden</a:t>
            </a:r>
            <a:endParaRPr lang="it-IT" dirty="0"/>
          </a:p>
        </p:txBody>
      </p:sp>
      <p:sp>
        <p:nvSpPr>
          <p:cNvPr id="3" name="Tekstvak 2"/>
          <p:cNvSpPr txBox="1"/>
          <p:nvPr/>
        </p:nvSpPr>
        <p:spPr>
          <a:xfrm>
            <a:off x="629921" y="1240968"/>
            <a:ext cx="8879840" cy="4339650"/>
          </a:xfrm>
          <a:prstGeom prst="rect">
            <a:avLst/>
          </a:prstGeom>
          <a:noFill/>
        </p:spPr>
        <p:txBody>
          <a:bodyPr wrap="square" rtlCol="0">
            <a:spAutoFit/>
          </a:bodyPr>
          <a:lstStyle/>
          <a:p>
            <a:r>
              <a:rPr lang="nl-NL" sz="2300" dirty="0" smtClean="0"/>
              <a:t>Resumé: </a:t>
            </a:r>
          </a:p>
          <a:p>
            <a:pPr marL="342900" indent="-342900">
              <a:buFont typeface="Arial" panose="020B0604020202020204" pitchFamily="34" charset="0"/>
              <a:buChar char="•"/>
            </a:pPr>
            <a:r>
              <a:rPr lang="nl-NL" sz="2300" dirty="0" smtClean="0"/>
              <a:t>In 2013 </a:t>
            </a:r>
            <a:r>
              <a:rPr lang="nl-NL" sz="2300" dirty="0"/>
              <a:t>bevolkingsonderzoek </a:t>
            </a:r>
            <a:r>
              <a:rPr lang="nl-NL" sz="2300" dirty="0" err="1" smtClean="0"/>
              <a:t>StOEH</a:t>
            </a:r>
            <a:r>
              <a:rPr lang="nl-NL" sz="2300" dirty="0" smtClean="0"/>
              <a:t> voor FH wegbezuinigd </a:t>
            </a:r>
          </a:p>
          <a:p>
            <a:pPr marL="800100" lvl="1" indent="-342900">
              <a:buFont typeface="Arial" panose="020B0604020202020204" pitchFamily="34" charset="0"/>
              <a:buChar char="•"/>
            </a:pPr>
            <a:r>
              <a:rPr lang="nl-NL" sz="2300" dirty="0" smtClean="0"/>
              <a:t>Familieleden </a:t>
            </a:r>
            <a:r>
              <a:rPr lang="nl-NL" sz="2300" dirty="0"/>
              <a:t>van FH patiënten: niet meer actief benaderd</a:t>
            </a:r>
          </a:p>
          <a:p>
            <a:pPr marL="800100" lvl="1" indent="-342900">
              <a:buFont typeface="Arial" panose="020B0604020202020204" pitchFamily="34" charset="0"/>
              <a:buChar char="•"/>
            </a:pPr>
            <a:r>
              <a:rPr lang="nl-NL" sz="2300" dirty="0"/>
              <a:t>Drastische daling familieonderzoek </a:t>
            </a:r>
            <a:r>
              <a:rPr lang="nl-NL" sz="2300" dirty="0" smtClean="0"/>
              <a:t>en opsporing</a:t>
            </a:r>
            <a:endParaRPr lang="nl-NL" sz="2300" dirty="0"/>
          </a:p>
          <a:p>
            <a:pPr marL="342900" indent="-342900">
              <a:buFont typeface="Arial" panose="020B0604020202020204" pitchFamily="34" charset="0"/>
              <a:buChar char="•"/>
            </a:pPr>
            <a:endParaRPr lang="nl-NL" sz="2300" dirty="0"/>
          </a:p>
          <a:p>
            <a:pPr marL="342900" indent="-342900">
              <a:buFont typeface="Arial" panose="020B0604020202020204" pitchFamily="34" charset="0"/>
              <a:buChar char="•"/>
            </a:pPr>
            <a:r>
              <a:rPr lang="nl-NL" sz="2300" dirty="0"/>
              <a:t>Sinds 2014: LEEFH coördineert opsporing en zorg FH families </a:t>
            </a:r>
            <a:r>
              <a:rPr lang="nl-NL" sz="2300" dirty="0" smtClean="0"/>
              <a:t>(vergoede zorg</a:t>
            </a:r>
            <a:r>
              <a:rPr lang="nl-NL" sz="2300" dirty="0"/>
              <a:t>)</a:t>
            </a:r>
          </a:p>
          <a:p>
            <a:pPr marL="342900" indent="-342900">
              <a:buFont typeface="Arial" panose="020B0604020202020204" pitchFamily="34" charset="0"/>
              <a:buChar char="•"/>
            </a:pPr>
            <a:r>
              <a:rPr lang="nl-NL" sz="2300" dirty="0"/>
              <a:t>LEEFH is er ook </a:t>
            </a:r>
            <a:r>
              <a:rPr lang="nl-NL" sz="2300" dirty="0" smtClean="0"/>
              <a:t>voor huisartsen! </a:t>
            </a:r>
            <a:r>
              <a:rPr lang="nl-NL" sz="2300" dirty="0">
                <a:solidFill>
                  <a:srgbClr val="FF0000"/>
                </a:solidFill>
                <a:hlinkClick r:id="rId3"/>
              </a:rPr>
              <a:t>www.leefh.nl</a:t>
            </a:r>
            <a:r>
              <a:rPr lang="nl-NL" sz="2300" dirty="0">
                <a:solidFill>
                  <a:srgbClr val="FF0000"/>
                </a:solidFill>
              </a:rPr>
              <a:t> </a:t>
            </a:r>
          </a:p>
          <a:p>
            <a:endParaRPr lang="nl-NL" sz="2300" dirty="0" smtClean="0">
              <a:solidFill>
                <a:srgbClr val="F07814"/>
              </a:solidFill>
              <a:sym typeface="Wingdings" panose="05000000000000000000" pitchFamily="2" charset="2"/>
            </a:endParaRPr>
          </a:p>
          <a:p>
            <a:endParaRPr lang="nl-NL" sz="2300" dirty="0">
              <a:solidFill>
                <a:srgbClr val="F07814"/>
              </a:solidFill>
              <a:sym typeface="Wingdings" panose="05000000000000000000" pitchFamily="2" charset="2"/>
            </a:endParaRPr>
          </a:p>
          <a:p>
            <a:r>
              <a:rPr lang="nl-NL" sz="2300" dirty="0" smtClean="0">
                <a:solidFill>
                  <a:srgbClr val="F07814"/>
                </a:solidFill>
                <a:sym typeface="Wingdings" panose="05000000000000000000" pitchFamily="2" charset="2"/>
              </a:rPr>
              <a:t> </a:t>
            </a:r>
            <a:r>
              <a:rPr lang="nl-NL" sz="2300" dirty="0">
                <a:solidFill>
                  <a:srgbClr val="F07814"/>
                </a:solidFill>
                <a:sym typeface="Wingdings" panose="05000000000000000000" pitchFamily="2" charset="2"/>
              </a:rPr>
              <a:t>Hoe </a:t>
            </a:r>
            <a:r>
              <a:rPr lang="nl-NL" sz="2300" dirty="0" smtClean="0">
                <a:solidFill>
                  <a:srgbClr val="F07814"/>
                </a:solidFill>
                <a:sym typeface="Wingdings" panose="05000000000000000000" pitchFamily="2" charset="2"/>
              </a:rPr>
              <a:t>ga je hiermee </a:t>
            </a:r>
            <a:r>
              <a:rPr lang="nl-NL" sz="2300" dirty="0">
                <a:solidFill>
                  <a:srgbClr val="F07814"/>
                </a:solidFill>
                <a:sym typeface="Wingdings" panose="05000000000000000000" pitchFamily="2" charset="2"/>
              </a:rPr>
              <a:t>om als huisarts? </a:t>
            </a:r>
            <a:r>
              <a:rPr lang="nl-NL" sz="2300" dirty="0" smtClean="0">
                <a:solidFill>
                  <a:srgbClr val="F07814"/>
                </a:solidFill>
                <a:sym typeface="Wingdings" panose="05000000000000000000" pitchFamily="2" charset="2"/>
              </a:rPr>
              <a:t>Welke rol m.b.t. familieleden kun je nemen? Zie </a:t>
            </a:r>
            <a:r>
              <a:rPr lang="nl-NL" sz="2300" dirty="0">
                <a:solidFill>
                  <a:srgbClr val="F07814"/>
                </a:solidFill>
                <a:sym typeface="Wingdings" panose="05000000000000000000" pitchFamily="2" charset="2"/>
              </a:rPr>
              <a:t>de volgende 4 stellingen.</a:t>
            </a:r>
            <a:endParaRPr lang="nl-NL" sz="2300" dirty="0">
              <a:solidFill>
                <a:srgbClr val="F07814"/>
              </a:solidFill>
            </a:endParaRPr>
          </a:p>
        </p:txBody>
      </p:sp>
      <p:pic>
        <p:nvPicPr>
          <p:cNvPr id="4" name="Afbeelding 3"/>
          <p:cNvPicPr>
            <a:picLocks noChangeAspect="1"/>
          </p:cNvPicPr>
          <p:nvPr/>
        </p:nvPicPr>
        <p:blipFill rotWithShape="1">
          <a:blip r:embed="rId4"/>
          <a:srcRect l="11905" t="19014" r="74483" b="43409"/>
          <a:stretch/>
        </p:blipFill>
        <p:spPr>
          <a:xfrm>
            <a:off x="9509761" y="1536192"/>
            <a:ext cx="2645664" cy="4108704"/>
          </a:xfrm>
          <a:prstGeom prst="rect">
            <a:avLst/>
          </a:prstGeom>
        </p:spPr>
      </p:pic>
    </p:spTree>
    <p:extLst>
      <p:ext uri="{BB962C8B-B14F-4D97-AF65-F5344CB8AC3E}">
        <p14:creationId xmlns:p14="http://schemas.microsoft.com/office/powerpoint/2010/main" val="351743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StOEH stopgezet</a:t>
            </a:r>
            <a:endParaRPr lang="it-IT" dirty="0"/>
          </a:p>
        </p:txBody>
      </p:sp>
      <p:sp>
        <p:nvSpPr>
          <p:cNvPr id="3" name="Tekstvak 2"/>
          <p:cNvSpPr txBox="1"/>
          <p:nvPr/>
        </p:nvSpPr>
        <p:spPr>
          <a:xfrm>
            <a:off x="851337" y="5108028"/>
            <a:ext cx="10079422" cy="446276"/>
          </a:xfrm>
          <a:prstGeom prst="rect">
            <a:avLst/>
          </a:prstGeom>
          <a:noFill/>
        </p:spPr>
        <p:txBody>
          <a:bodyPr wrap="square" rtlCol="0">
            <a:spAutoFit/>
          </a:bodyPr>
          <a:lstStyle/>
          <a:p>
            <a:pPr marL="342900" indent="-342900">
              <a:buFont typeface="Wingdings" panose="05000000000000000000" pitchFamily="2" charset="2"/>
              <a:buChar char="à"/>
            </a:pPr>
            <a:r>
              <a:rPr lang="nl-NL" sz="2300" dirty="0">
                <a:solidFill>
                  <a:srgbClr val="F07814"/>
                </a:solidFill>
                <a:sym typeface="Wingdings" panose="05000000000000000000" pitchFamily="2" charset="2"/>
              </a:rPr>
              <a:t>Waarom (niet)?</a:t>
            </a:r>
            <a:endParaRPr lang="nl-NL" sz="2300" dirty="0">
              <a:sym typeface="Wingdings" panose="05000000000000000000" pitchFamily="2" charset="2"/>
            </a:endParaRPr>
          </a:p>
        </p:txBody>
      </p:sp>
      <p:graphicFrame>
        <p:nvGraphicFramePr>
          <p:cNvPr id="7" name="Tabel 6"/>
          <p:cNvGraphicFramePr>
            <a:graphicFrameLocks noGrp="1"/>
          </p:cNvGraphicFramePr>
          <p:nvPr>
            <p:extLst>
              <p:ext uri="{D42A27DB-BD31-4B8C-83A1-F6EECF244321}">
                <p14:modId xmlns:p14="http://schemas.microsoft.com/office/powerpoint/2010/main" val="343923097"/>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8"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Ik sta erachter dat het landelijke bevolkingsonderzoek</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nl-NL" altLang="nl-NL" sz="200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StOEH</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waarmee familieleden van FH patiënten actief werden benaderd is stopgezet</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589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FH moeders</a:t>
            </a:r>
            <a:endParaRPr lang="it-IT" dirty="0"/>
          </a:p>
        </p:txBody>
      </p:sp>
      <p:sp>
        <p:nvSpPr>
          <p:cNvPr id="3" name="Tekstvak 2"/>
          <p:cNvSpPr txBox="1"/>
          <p:nvPr/>
        </p:nvSpPr>
        <p:spPr>
          <a:xfrm>
            <a:off x="851337" y="5108028"/>
            <a:ext cx="10079422" cy="800219"/>
          </a:xfrm>
          <a:prstGeom prst="rect">
            <a:avLst/>
          </a:prstGeom>
          <a:noFill/>
        </p:spPr>
        <p:txBody>
          <a:bodyPr wrap="square" rtlCol="0">
            <a:spAutoFit/>
          </a:bodyPr>
          <a:lstStyle/>
          <a:p>
            <a:pPr marL="342900" indent="-342900">
              <a:buFont typeface="Wingdings" panose="05000000000000000000" pitchFamily="2" charset="2"/>
              <a:buChar char="à"/>
            </a:pPr>
            <a:r>
              <a:rPr lang="nl-NL" sz="2300" dirty="0" smtClean="0">
                <a:solidFill>
                  <a:srgbClr val="F07814"/>
                </a:solidFill>
                <a:sym typeface="Wingdings" panose="05000000000000000000" pitchFamily="2" charset="2"/>
              </a:rPr>
              <a:t>Waarom (niet)?</a:t>
            </a:r>
            <a:endParaRPr lang="nl-NL" sz="2300" dirty="0">
              <a:solidFill>
                <a:srgbClr val="F07814"/>
              </a:solidFill>
              <a:sym typeface="Wingdings" panose="05000000000000000000" pitchFamily="2" charset="2"/>
            </a:endParaRPr>
          </a:p>
          <a:p>
            <a:pPr marL="342900" indent="-342900">
              <a:buFont typeface="Wingdings" panose="05000000000000000000" pitchFamily="2" charset="2"/>
              <a:buChar char="à"/>
            </a:pPr>
            <a:r>
              <a:rPr lang="nl-NL" sz="2300" dirty="0">
                <a:solidFill>
                  <a:srgbClr val="F07814"/>
                </a:solidFill>
                <a:sym typeface="Wingdings" panose="05000000000000000000" pitchFamily="2" charset="2"/>
              </a:rPr>
              <a:t>Hoe doe je dat </a:t>
            </a:r>
            <a:r>
              <a:rPr lang="nl-NL" sz="2300" dirty="0" smtClean="0">
                <a:solidFill>
                  <a:srgbClr val="F07814"/>
                </a:solidFill>
                <a:sym typeface="Wingdings" panose="05000000000000000000" pitchFamily="2" charset="2"/>
              </a:rPr>
              <a:t>dan precies?</a:t>
            </a:r>
          </a:p>
        </p:txBody>
      </p:sp>
      <p:graphicFrame>
        <p:nvGraphicFramePr>
          <p:cNvPr id="7" name="Tabel 6"/>
          <p:cNvGraphicFramePr>
            <a:graphicFrameLocks noGrp="1"/>
          </p:cNvGraphicFramePr>
          <p:nvPr>
            <p:extLst>
              <p:ext uri="{D42A27DB-BD31-4B8C-83A1-F6EECF244321}">
                <p14:modId xmlns:p14="http://schemas.microsoft.com/office/powerpoint/2010/main" val="166234204"/>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8"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een FH </a:t>
            </a:r>
            <a:r>
              <a:rPr kumimoji="0" lang="nl-NL" altLang="nl-NL" sz="200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patiënte </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kinderen heeft of krijgt, zal ik bij </a:t>
            </a:r>
            <a:r>
              <a:rPr kumimoji="0" lang="nl-NL" altLang="nl-NL" sz="200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haar </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aandringen om ook haar kinderen</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 laten onderzoeken</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72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Informeer je familie?</a:t>
            </a:r>
            <a:endParaRPr lang="it-IT" dirty="0"/>
          </a:p>
        </p:txBody>
      </p:sp>
      <p:sp>
        <p:nvSpPr>
          <p:cNvPr id="7" name="Tekstvak 6"/>
          <p:cNvSpPr txBox="1"/>
          <p:nvPr/>
        </p:nvSpPr>
        <p:spPr>
          <a:xfrm>
            <a:off x="851337" y="5108028"/>
            <a:ext cx="10079422" cy="800219"/>
          </a:xfrm>
          <a:prstGeom prst="rect">
            <a:avLst/>
          </a:prstGeom>
          <a:noFill/>
        </p:spPr>
        <p:txBody>
          <a:bodyPr wrap="square" rtlCol="0">
            <a:spAutoFit/>
          </a:bodyPr>
          <a:lstStyle/>
          <a:p>
            <a:pPr marL="342900" indent="-342900">
              <a:buFont typeface="Wingdings" panose="05000000000000000000" pitchFamily="2" charset="2"/>
              <a:buChar char="à"/>
            </a:pPr>
            <a:r>
              <a:rPr lang="nl-NL" sz="2300" dirty="0">
                <a:solidFill>
                  <a:srgbClr val="F07814"/>
                </a:solidFill>
                <a:sym typeface="Wingdings" panose="05000000000000000000" pitchFamily="2" charset="2"/>
              </a:rPr>
              <a:t>Waarom (niet</a:t>
            </a:r>
            <a:r>
              <a:rPr lang="nl-NL" sz="2300" dirty="0" smtClean="0">
                <a:solidFill>
                  <a:srgbClr val="F07814"/>
                </a:solidFill>
                <a:sym typeface="Wingdings" panose="05000000000000000000" pitchFamily="2" charset="2"/>
              </a:rPr>
              <a:t>)? Welke dilemma’s ervaar je? Hoe ga je daarmee om?</a:t>
            </a:r>
            <a:endParaRPr lang="nl-NL" sz="2300" dirty="0">
              <a:solidFill>
                <a:srgbClr val="F07814"/>
              </a:solidFill>
              <a:sym typeface="Wingdings" panose="05000000000000000000" pitchFamily="2" charset="2"/>
            </a:endParaRPr>
          </a:p>
          <a:p>
            <a:pPr marL="342900" indent="-342900">
              <a:buFont typeface="Wingdings" panose="05000000000000000000" pitchFamily="2" charset="2"/>
              <a:buChar char="à"/>
            </a:pPr>
            <a:r>
              <a:rPr lang="nl-NL" sz="2300" dirty="0" smtClean="0">
                <a:solidFill>
                  <a:srgbClr val="F07814"/>
                </a:solidFill>
                <a:sym typeface="Wingdings" panose="05000000000000000000" pitchFamily="2" charset="2"/>
              </a:rPr>
              <a:t>En hoe </a:t>
            </a:r>
            <a:r>
              <a:rPr lang="nl-NL" sz="2300" dirty="0">
                <a:solidFill>
                  <a:srgbClr val="F07814"/>
                </a:solidFill>
                <a:sym typeface="Wingdings" panose="05000000000000000000" pitchFamily="2" charset="2"/>
              </a:rPr>
              <a:t>doe je dat dan? </a:t>
            </a:r>
          </a:p>
        </p:txBody>
      </p:sp>
      <p:graphicFrame>
        <p:nvGraphicFramePr>
          <p:cNvPr id="8" name="Tabel 7"/>
          <p:cNvGraphicFramePr>
            <a:graphicFrameLocks noGrp="1"/>
          </p:cNvGraphicFramePr>
          <p:nvPr>
            <p:extLst>
              <p:ext uri="{D42A27DB-BD31-4B8C-83A1-F6EECF244321}">
                <p14:modId xmlns:p14="http://schemas.microsoft.com/office/powerpoint/2010/main" val="3115722304"/>
              </p:ext>
            </p:extLst>
          </p:nvPr>
        </p:nvGraphicFramePr>
        <p:xfrm>
          <a:off x="882331" y="2458854"/>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42194" y="1033491"/>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bij een patiënt de diagnose FH gesteld wordt, dan informeer ik de eerstegraads familieleden in mijn praktijkpopulatie</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over deze diagnose</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491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Informeert patiënt de   familie? </a:t>
            </a:r>
            <a:endParaRPr lang="it-IT" dirty="0"/>
          </a:p>
        </p:txBody>
      </p:sp>
      <p:sp>
        <p:nvSpPr>
          <p:cNvPr id="7" name="Tekstvak 6"/>
          <p:cNvSpPr txBox="1"/>
          <p:nvPr/>
        </p:nvSpPr>
        <p:spPr>
          <a:xfrm>
            <a:off x="851337" y="5108028"/>
            <a:ext cx="10079422" cy="800219"/>
          </a:xfrm>
          <a:prstGeom prst="rect">
            <a:avLst/>
          </a:prstGeom>
          <a:noFill/>
        </p:spPr>
        <p:txBody>
          <a:bodyPr wrap="square" rtlCol="0">
            <a:spAutoFit/>
          </a:bodyPr>
          <a:lstStyle/>
          <a:p>
            <a:pPr marL="342900" indent="-342900">
              <a:buFont typeface="Wingdings" panose="05000000000000000000" pitchFamily="2" charset="2"/>
              <a:buChar char="à"/>
            </a:pPr>
            <a:r>
              <a:rPr lang="nl-NL" sz="2300" dirty="0">
                <a:solidFill>
                  <a:srgbClr val="F07814"/>
                </a:solidFill>
                <a:sym typeface="Wingdings" panose="05000000000000000000" pitchFamily="2" charset="2"/>
              </a:rPr>
              <a:t>Waarom (niet</a:t>
            </a:r>
            <a:r>
              <a:rPr lang="nl-NL" sz="2300" dirty="0" smtClean="0">
                <a:solidFill>
                  <a:srgbClr val="F07814"/>
                </a:solidFill>
                <a:sym typeface="Wingdings" panose="05000000000000000000" pitchFamily="2" charset="2"/>
              </a:rPr>
              <a:t>)?</a:t>
            </a:r>
          </a:p>
          <a:p>
            <a:pPr marL="342900" indent="-342900">
              <a:buFont typeface="Wingdings" panose="05000000000000000000" pitchFamily="2" charset="2"/>
              <a:buChar char="à"/>
            </a:pPr>
            <a:r>
              <a:rPr lang="nl-NL" sz="2300" dirty="0" smtClean="0">
                <a:solidFill>
                  <a:srgbClr val="F07814"/>
                </a:solidFill>
                <a:sym typeface="Wingdings" panose="05000000000000000000" pitchFamily="2" charset="2"/>
              </a:rPr>
              <a:t>Hoe doe je dat ?</a:t>
            </a:r>
            <a:endParaRPr lang="nl-NL" sz="2300" dirty="0">
              <a:solidFill>
                <a:srgbClr val="F07814"/>
              </a:solidFill>
              <a:sym typeface="Wingdings" panose="05000000000000000000" pitchFamily="2" charset="2"/>
            </a:endParaRPr>
          </a:p>
        </p:txBody>
      </p:sp>
      <p:graphicFrame>
        <p:nvGraphicFramePr>
          <p:cNvPr id="8" name="Tabel 7"/>
          <p:cNvGraphicFramePr>
            <a:graphicFrameLocks noGrp="1"/>
          </p:cNvGraphicFramePr>
          <p:nvPr>
            <p:extLst>
              <p:ext uri="{D42A27DB-BD31-4B8C-83A1-F6EECF244321}">
                <p14:modId xmlns:p14="http://schemas.microsoft.com/office/powerpoint/2010/main" val="3155211118"/>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bij een patiënt de diagnose</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FH gesteld wordt, vraag ik haar later nog eens of het haar gelukt is al haar eerstegraads familieleden te informeren over deze diagnose</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16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Zelf diagnostiek?</a:t>
            </a:r>
            <a:endParaRPr lang="it-IT" dirty="0"/>
          </a:p>
        </p:txBody>
      </p:sp>
      <p:sp>
        <p:nvSpPr>
          <p:cNvPr id="7" name="Tekstvak 6"/>
          <p:cNvSpPr txBox="1"/>
          <p:nvPr/>
        </p:nvSpPr>
        <p:spPr>
          <a:xfrm>
            <a:off x="851337" y="5108028"/>
            <a:ext cx="10079422" cy="446276"/>
          </a:xfrm>
          <a:prstGeom prst="rect">
            <a:avLst/>
          </a:prstGeom>
          <a:noFill/>
        </p:spPr>
        <p:txBody>
          <a:bodyPr wrap="square" rtlCol="0">
            <a:spAutoFit/>
          </a:bodyPr>
          <a:lstStyle/>
          <a:p>
            <a:pPr marL="342900" indent="-342900">
              <a:buFont typeface="Wingdings" panose="05000000000000000000" pitchFamily="2" charset="2"/>
              <a:buChar char="à"/>
            </a:pPr>
            <a:r>
              <a:rPr lang="nl-NL" sz="2300" dirty="0">
                <a:solidFill>
                  <a:srgbClr val="F07814"/>
                </a:solidFill>
                <a:sym typeface="Wingdings" panose="05000000000000000000" pitchFamily="2" charset="2"/>
              </a:rPr>
              <a:t>Waarom (niet</a:t>
            </a:r>
            <a:r>
              <a:rPr lang="nl-NL" sz="2300" dirty="0" smtClean="0">
                <a:solidFill>
                  <a:srgbClr val="F07814"/>
                </a:solidFill>
                <a:sym typeface="Wingdings" panose="05000000000000000000" pitchFamily="2" charset="2"/>
              </a:rPr>
              <a:t>)? En hoe doe je dat dan?</a:t>
            </a:r>
            <a:endParaRPr lang="nl-NL" sz="2300" dirty="0">
              <a:solidFill>
                <a:srgbClr val="F07814"/>
              </a:solidFill>
              <a:sym typeface="Wingdings" panose="05000000000000000000" pitchFamily="2" charset="2"/>
            </a:endParaRPr>
          </a:p>
        </p:txBody>
      </p:sp>
      <p:graphicFrame>
        <p:nvGraphicFramePr>
          <p:cNvPr id="8" name="Tabel 7"/>
          <p:cNvGraphicFramePr>
            <a:graphicFrameLocks noGrp="1"/>
          </p:cNvGraphicFramePr>
          <p:nvPr>
            <p:extLst>
              <p:ext uri="{D42A27DB-BD31-4B8C-83A1-F6EECF244321}">
                <p14:modId xmlns:p14="http://schemas.microsoft.com/office/powerpoint/2010/main" val="2858867144"/>
              </p:ext>
            </p:extLst>
          </p:nvPr>
        </p:nvGraphicFramePr>
        <p:xfrm>
          <a:off x="851337" y="2564523"/>
          <a:ext cx="10474861" cy="21364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r>
                        <a:rPr lang="nl-NL" sz="2000" dirty="0" smtClean="0">
                          <a:effectLst/>
                          <a:latin typeface="Calibri" panose="020F0502020204030204" pitchFamily="34" charset="0"/>
                          <a:ea typeface="Calibri" panose="020F0502020204030204" pitchFamily="34" charset="0"/>
                          <a:cs typeface="Calibri" panose="020F0502020204030204" pitchFamily="34" charset="0"/>
                        </a:rPr>
                        <a: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9"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 een eerstegraads</a:t>
            </a:r>
            <a:r>
              <a:rPr kumimoji="0" lang="nl-NL" altLang="nl-NL" sz="200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familielid van een FH patiënt mij verzoekt om FH diagnostiek, dan vraag ik rechtstreeks FH DNA diagnostiek aan</a:t>
            </a: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smtClean="0">
                <a:latin typeface="Arial" panose="020B0604020202020204" pitchFamily="34" charset="0"/>
                <a:ea typeface="Times New Roman" panose="02020603050405020304" pitchFamily="18" charset="0"/>
                <a:cs typeface="Arial" panose="020B0604020202020204" pitchFamily="34" charset="0"/>
              </a:rPr>
              <a:t>XX% </a:t>
            </a:r>
            <a:r>
              <a:rPr lang="nl-NL" altLang="nl-NL" sz="2000" b="1" dirty="0">
                <a:latin typeface="Arial" panose="020B0604020202020204" pitchFamily="34" charset="0"/>
                <a:ea typeface="Times New Roman" panose="02020603050405020304" pitchFamily="18" charset="0"/>
                <a:cs typeface="Arial" panose="020B0604020202020204" pitchFamily="34" charset="0"/>
              </a:rPr>
              <a:t>is het hiermee eens:</a:t>
            </a:r>
            <a:endParaRPr kumimoji="0" lang="nl-NL" altLang="nl-NL" sz="200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997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4687"/>
            <a:ext cx="9765654" cy="646331"/>
          </a:xfrm>
        </p:spPr>
        <p:txBody>
          <a:bodyPr/>
          <a:lstStyle/>
          <a:p>
            <a:r>
              <a:rPr lang="it-IT" dirty="0" smtClean="0"/>
              <a:t>Altijd FH diagnostiek</a:t>
            </a:r>
            <a:endParaRPr lang="it-IT" dirty="0"/>
          </a:p>
        </p:txBody>
      </p:sp>
      <p:sp>
        <p:nvSpPr>
          <p:cNvPr id="3" name="Rechthoek 2"/>
          <p:cNvSpPr/>
          <p:nvPr/>
        </p:nvSpPr>
        <p:spPr>
          <a:xfrm>
            <a:off x="711200" y="931018"/>
            <a:ext cx="10258096" cy="1938992"/>
          </a:xfrm>
          <a:prstGeom prst="rect">
            <a:avLst/>
          </a:prstGeom>
        </p:spPr>
        <p:txBody>
          <a:bodyPr wrap="square">
            <a:spAutoFit/>
          </a:bodyPr>
          <a:lstStyle/>
          <a:p>
            <a:r>
              <a:rPr lang="nl-NL" sz="2000" dirty="0"/>
              <a:t>Bij </a:t>
            </a:r>
            <a:r>
              <a:rPr lang="nl-NL" sz="2000" b="1" dirty="0"/>
              <a:t>eerstegraads familieleden </a:t>
            </a:r>
            <a:r>
              <a:rPr lang="nl-NL" sz="2000" dirty="0"/>
              <a:t>van FH patiënten is </a:t>
            </a:r>
            <a:r>
              <a:rPr lang="nl-NL" sz="2000" b="1" dirty="0"/>
              <a:t>altijd FH diagnostiek </a:t>
            </a:r>
            <a:r>
              <a:rPr lang="nl-NL" sz="2000" dirty="0"/>
              <a:t>geïndiceerd, ook als zij zelf normale cholesterolwaarden hebben</a:t>
            </a:r>
          </a:p>
          <a:p>
            <a:endParaRPr lang="nl-NL" sz="2000" dirty="0"/>
          </a:p>
          <a:p>
            <a:endParaRPr lang="nl-NL" sz="2000" dirty="0"/>
          </a:p>
          <a:p>
            <a:endParaRPr lang="nl-NL" sz="2000" dirty="0"/>
          </a:p>
          <a:p>
            <a:endParaRPr lang="nl-NL" sz="2000" dirty="0"/>
          </a:p>
        </p:txBody>
      </p:sp>
      <p:sp>
        <p:nvSpPr>
          <p:cNvPr id="7" name="Tekstvak 6"/>
          <p:cNvSpPr txBox="1"/>
          <p:nvPr/>
        </p:nvSpPr>
        <p:spPr>
          <a:xfrm>
            <a:off x="6356544" y="6425812"/>
            <a:ext cx="3373610" cy="276999"/>
          </a:xfrm>
          <a:prstGeom prst="rect">
            <a:avLst/>
          </a:prstGeom>
          <a:noFill/>
        </p:spPr>
        <p:txBody>
          <a:bodyPr wrap="square" rtlCol="0">
            <a:spAutoFit/>
          </a:bodyPr>
          <a:lstStyle/>
          <a:p>
            <a:r>
              <a:rPr lang="nl-NL" sz="1200" dirty="0"/>
              <a:t>Bron: LEEFH: FH diagnoseschema</a:t>
            </a:r>
          </a:p>
        </p:txBody>
      </p:sp>
      <p:sp>
        <p:nvSpPr>
          <p:cNvPr id="8" name="Tekstvak 7"/>
          <p:cNvSpPr txBox="1"/>
          <p:nvPr/>
        </p:nvSpPr>
        <p:spPr>
          <a:xfrm>
            <a:off x="711200" y="4877410"/>
            <a:ext cx="8503138" cy="923330"/>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F07814"/>
                </a:solidFill>
                <a:sym typeface="Wingdings" panose="05000000000000000000" pitchFamily="2" charset="2"/>
              </a:rPr>
              <a:t>Waarom is dat inderdaad zo?</a:t>
            </a:r>
            <a:r>
              <a:rPr lang="nl-NL" dirty="0">
                <a:sym typeface="Wingdings" panose="05000000000000000000" pitchFamily="2" charset="2"/>
              </a:rPr>
              <a:t> </a:t>
            </a:r>
          </a:p>
          <a:p>
            <a:endParaRPr lang="nl-NL" dirty="0">
              <a:sym typeface="Wingdings" panose="05000000000000000000" pitchFamily="2" charset="2"/>
            </a:endParaRPr>
          </a:p>
          <a:p>
            <a:r>
              <a:rPr lang="nl-NL" dirty="0">
                <a:sym typeface="Wingdings" panose="05000000000000000000" pitchFamily="2" charset="2"/>
              </a:rPr>
              <a:t>Zie toelichting op de volgende dia  </a:t>
            </a:r>
            <a:endParaRPr lang="nl-NL" dirty="0"/>
          </a:p>
        </p:txBody>
      </p:sp>
      <p:pic>
        <p:nvPicPr>
          <p:cNvPr id="11" name="Afbeelding 10"/>
          <p:cNvPicPr>
            <a:picLocks noChangeAspect="1"/>
          </p:cNvPicPr>
          <p:nvPr/>
        </p:nvPicPr>
        <p:blipFill rotWithShape="1">
          <a:blip r:embed="rId3"/>
          <a:srcRect l="961" t="28007" r="41344" b="2510"/>
          <a:stretch/>
        </p:blipFill>
        <p:spPr>
          <a:xfrm>
            <a:off x="728419" y="1573078"/>
            <a:ext cx="5350903" cy="1767420"/>
          </a:xfrm>
          <a:prstGeom prst="rect">
            <a:avLst/>
          </a:prstGeom>
        </p:spPr>
      </p:pic>
      <p:sp>
        <p:nvSpPr>
          <p:cNvPr id="4" name="Afgeronde rechthoek 3"/>
          <p:cNvSpPr/>
          <p:nvPr/>
        </p:nvSpPr>
        <p:spPr>
          <a:xfrm>
            <a:off x="3059724" y="2391508"/>
            <a:ext cx="457200" cy="808892"/>
          </a:xfrm>
          <a:prstGeom prst="round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p:cNvSpPr/>
          <p:nvPr/>
        </p:nvSpPr>
        <p:spPr>
          <a:xfrm>
            <a:off x="4962769" y="2360945"/>
            <a:ext cx="457200" cy="808892"/>
          </a:xfrm>
          <a:prstGeom prst="round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314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4687"/>
            <a:ext cx="9765654" cy="646331"/>
          </a:xfrm>
        </p:spPr>
        <p:txBody>
          <a:bodyPr/>
          <a:lstStyle/>
          <a:p>
            <a:r>
              <a:rPr lang="it-IT" dirty="0" smtClean="0"/>
              <a:t>Altijd FH diagnostiek</a:t>
            </a:r>
            <a:endParaRPr lang="it-IT" dirty="0"/>
          </a:p>
        </p:txBody>
      </p:sp>
      <p:sp>
        <p:nvSpPr>
          <p:cNvPr id="3" name="Rechthoek 2"/>
          <p:cNvSpPr/>
          <p:nvPr/>
        </p:nvSpPr>
        <p:spPr>
          <a:xfrm>
            <a:off x="711200" y="931018"/>
            <a:ext cx="10258096" cy="1938992"/>
          </a:xfrm>
          <a:prstGeom prst="rect">
            <a:avLst/>
          </a:prstGeom>
        </p:spPr>
        <p:txBody>
          <a:bodyPr wrap="square">
            <a:spAutoFit/>
          </a:bodyPr>
          <a:lstStyle/>
          <a:p>
            <a:r>
              <a:rPr lang="nl-NL" sz="2000" dirty="0"/>
              <a:t>Bij </a:t>
            </a:r>
            <a:r>
              <a:rPr lang="nl-NL" sz="2000" b="1" dirty="0"/>
              <a:t>eerstegraads familieleden </a:t>
            </a:r>
            <a:r>
              <a:rPr lang="nl-NL" sz="2000" dirty="0"/>
              <a:t>van FH patiënten is </a:t>
            </a:r>
            <a:r>
              <a:rPr lang="nl-NL" sz="2000" b="1" dirty="0"/>
              <a:t>altijd FH diagnostiek </a:t>
            </a:r>
            <a:r>
              <a:rPr lang="nl-NL" sz="2000" dirty="0"/>
              <a:t>geïndiceerd, ook als zij zelf normale cholesterolwaarden hebben</a:t>
            </a:r>
          </a:p>
          <a:p>
            <a:endParaRPr lang="nl-NL" sz="2000" dirty="0"/>
          </a:p>
          <a:p>
            <a:endParaRPr lang="nl-NL" sz="2000" dirty="0"/>
          </a:p>
          <a:p>
            <a:endParaRPr lang="nl-NL" sz="2000" dirty="0"/>
          </a:p>
          <a:p>
            <a:endParaRPr lang="nl-NL" sz="2000" dirty="0"/>
          </a:p>
        </p:txBody>
      </p:sp>
      <p:sp>
        <p:nvSpPr>
          <p:cNvPr id="5" name="Tekstvak 4"/>
          <p:cNvSpPr txBox="1"/>
          <p:nvPr/>
        </p:nvSpPr>
        <p:spPr>
          <a:xfrm>
            <a:off x="728419" y="3350737"/>
            <a:ext cx="11272253" cy="707886"/>
          </a:xfrm>
          <a:prstGeom prst="rect">
            <a:avLst/>
          </a:prstGeom>
          <a:noFill/>
        </p:spPr>
        <p:txBody>
          <a:bodyPr wrap="square" rtlCol="0">
            <a:spAutoFit/>
          </a:bodyPr>
          <a:lstStyle/>
          <a:p>
            <a:r>
              <a:rPr lang="nl-NL" sz="2000" dirty="0">
                <a:sym typeface="Wingdings" panose="05000000000000000000" pitchFamily="2" charset="2"/>
              </a:rPr>
              <a:t>Toelichting: Soms geen hoge cholesterolwaarden ondanks FH gendefect, terwijl de kinderen met hetzelfde FH gendefect wél hoog LDL hebben (‘fenotype slaat een generatie over’). </a:t>
            </a:r>
          </a:p>
        </p:txBody>
      </p:sp>
      <p:sp>
        <p:nvSpPr>
          <p:cNvPr id="7" name="Tekstvak 6"/>
          <p:cNvSpPr txBox="1"/>
          <p:nvPr/>
        </p:nvSpPr>
        <p:spPr>
          <a:xfrm>
            <a:off x="6356544" y="6425812"/>
            <a:ext cx="3373610" cy="276999"/>
          </a:xfrm>
          <a:prstGeom prst="rect">
            <a:avLst/>
          </a:prstGeom>
          <a:noFill/>
        </p:spPr>
        <p:txBody>
          <a:bodyPr wrap="square" rtlCol="0">
            <a:spAutoFit/>
          </a:bodyPr>
          <a:lstStyle/>
          <a:p>
            <a:r>
              <a:rPr lang="nl-NL" sz="1200" dirty="0"/>
              <a:t>Bron: LEEFH: FH diagnoseschema</a:t>
            </a:r>
          </a:p>
        </p:txBody>
      </p:sp>
      <p:pic>
        <p:nvPicPr>
          <p:cNvPr id="8" name="Afbeelding 7"/>
          <p:cNvPicPr>
            <a:picLocks noChangeAspect="1"/>
          </p:cNvPicPr>
          <p:nvPr/>
        </p:nvPicPr>
        <p:blipFill rotWithShape="1">
          <a:blip r:embed="rId3"/>
          <a:srcRect l="17531" t="52910" r="11916" b="23019"/>
          <a:stretch/>
        </p:blipFill>
        <p:spPr>
          <a:xfrm>
            <a:off x="3784060" y="4058623"/>
            <a:ext cx="8216612" cy="1576899"/>
          </a:xfrm>
          <a:prstGeom prst="rect">
            <a:avLst/>
          </a:prstGeom>
        </p:spPr>
      </p:pic>
      <p:sp>
        <p:nvSpPr>
          <p:cNvPr id="9" name="Tekstvak 8"/>
          <p:cNvSpPr txBox="1"/>
          <p:nvPr/>
        </p:nvSpPr>
        <p:spPr>
          <a:xfrm>
            <a:off x="1044617" y="4132729"/>
            <a:ext cx="2998514" cy="369332"/>
          </a:xfrm>
          <a:prstGeom prst="rect">
            <a:avLst/>
          </a:prstGeom>
          <a:noFill/>
        </p:spPr>
        <p:txBody>
          <a:bodyPr wrap="square" rtlCol="0">
            <a:spAutoFit/>
          </a:bodyPr>
          <a:lstStyle/>
          <a:p>
            <a:r>
              <a:rPr lang="nl-NL" dirty="0"/>
              <a:t>LEEFH diagnoseschema: </a:t>
            </a:r>
          </a:p>
        </p:txBody>
      </p:sp>
      <p:sp>
        <p:nvSpPr>
          <p:cNvPr id="11" name="Rechthoek 10"/>
          <p:cNvSpPr/>
          <p:nvPr/>
        </p:nvSpPr>
        <p:spPr>
          <a:xfrm>
            <a:off x="742195" y="5769125"/>
            <a:ext cx="10966773" cy="369332"/>
          </a:xfrm>
          <a:prstGeom prst="rect">
            <a:avLst/>
          </a:prstGeom>
        </p:spPr>
        <p:txBody>
          <a:bodyPr wrap="square">
            <a:spAutoFit/>
          </a:bodyPr>
          <a:lstStyle/>
          <a:p>
            <a:r>
              <a:rPr lang="nl-NL" dirty="0">
                <a:solidFill>
                  <a:srgbClr val="F07814"/>
                </a:solidFill>
                <a:sym typeface="Wingdings" panose="05000000000000000000" pitchFamily="2" charset="2"/>
              </a:rPr>
              <a:t> Wat betekent dit voor jouw handelen, als een 1</a:t>
            </a:r>
            <a:r>
              <a:rPr lang="nl-NL" baseline="30000" dirty="0">
                <a:solidFill>
                  <a:srgbClr val="F07814"/>
                </a:solidFill>
                <a:sym typeface="Wingdings" panose="05000000000000000000" pitchFamily="2" charset="2"/>
              </a:rPr>
              <a:t>e</a:t>
            </a:r>
            <a:r>
              <a:rPr lang="nl-NL" dirty="0">
                <a:solidFill>
                  <a:srgbClr val="F07814"/>
                </a:solidFill>
                <a:sym typeface="Wingdings" panose="05000000000000000000" pitchFamily="2" charset="2"/>
              </a:rPr>
              <a:t> </a:t>
            </a:r>
            <a:r>
              <a:rPr lang="nl-NL" dirty="0" err="1">
                <a:solidFill>
                  <a:srgbClr val="F07814"/>
                </a:solidFill>
                <a:sym typeface="Wingdings" panose="05000000000000000000" pitchFamily="2" charset="2"/>
              </a:rPr>
              <a:t>graads</a:t>
            </a:r>
            <a:r>
              <a:rPr lang="nl-NL" dirty="0">
                <a:solidFill>
                  <a:srgbClr val="F07814"/>
                </a:solidFill>
                <a:sym typeface="Wingdings" panose="05000000000000000000" pitchFamily="2" charset="2"/>
              </a:rPr>
              <a:t> familielid je vraagt om DNA-diagnostiek? </a:t>
            </a:r>
            <a:endParaRPr lang="nl-NL" dirty="0"/>
          </a:p>
        </p:txBody>
      </p:sp>
      <p:pic>
        <p:nvPicPr>
          <p:cNvPr id="12" name="Afbeelding 11"/>
          <p:cNvPicPr>
            <a:picLocks noChangeAspect="1"/>
          </p:cNvPicPr>
          <p:nvPr/>
        </p:nvPicPr>
        <p:blipFill rotWithShape="1">
          <a:blip r:embed="rId4"/>
          <a:srcRect l="961" t="28007" r="41344" b="2510"/>
          <a:stretch/>
        </p:blipFill>
        <p:spPr>
          <a:xfrm>
            <a:off x="728419" y="1573078"/>
            <a:ext cx="5350903" cy="1767420"/>
          </a:xfrm>
          <a:prstGeom prst="rect">
            <a:avLst/>
          </a:prstGeom>
        </p:spPr>
      </p:pic>
      <p:sp>
        <p:nvSpPr>
          <p:cNvPr id="4" name="Ovaal 3"/>
          <p:cNvSpPr/>
          <p:nvPr/>
        </p:nvSpPr>
        <p:spPr>
          <a:xfrm>
            <a:off x="8417169" y="4794738"/>
            <a:ext cx="3165231" cy="457200"/>
          </a:xfrm>
          <a:prstGeom prst="ellipse">
            <a:avLst/>
          </a:prstGeom>
          <a:noFill/>
          <a:ln w="28575">
            <a:solidFill>
              <a:srgbClr val="6AB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86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9846"/>
            <a:ext cx="10766044" cy="1325563"/>
          </a:xfrm>
        </p:spPr>
        <p:txBody>
          <a:bodyPr/>
          <a:lstStyle/>
          <a:p>
            <a:r>
              <a:rPr lang="nl-NL" dirty="0" smtClean="0"/>
              <a:t>Rol zorgprofessionals</a:t>
            </a:r>
            <a:endParaRPr lang="nl-NL" dirty="0"/>
          </a:p>
        </p:txBody>
      </p:sp>
      <p:sp>
        <p:nvSpPr>
          <p:cNvPr id="3" name="Tijdelijke aanduiding voor inhoud 2"/>
          <p:cNvSpPr>
            <a:spLocks noGrp="1"/>
          </p:cNvSpPr>
          <p:nvPr>
            <p:ph sz="half" idx="2"/>
          </p:nvPr>
        </p:nvSpPr>
        <p:spPr>
          <a:xfrm>
            <a:off x="694944" y="1907255"/>
            <a:ext cx="10744200" cy="3751308"/>
          </a:xfrm>
        </p:spPr>
        <p:txBody>
          <a:bodyPr/>
          <a:lstStyle/>
          <a:p>
            <a:pPr marL="0" indent="0">
              <a:buNone/>
            </a:pPr>
            <a:r>
              <a:rPr lang="nl-NL" dirty="0" smtClean="0"/>
              <a:t>Zorgprofessionals </a:t>
            </a:r>
            <a:r>
              <a:rPr lang="nl-NL" dirty="0"/>
              <a:t>in de eerste of tweede lijn spelen dus een grote rol in:</a:t>
            </a:r>
          </a:p>
          <a:p>
            <a:r>
              <a:rPr lang="nl-NL" dirty="0"/>
              <a:t>het </a:t>
            </a:r>
            <a:r>
              <a:rPr lang="nl-NL" b="1" dirty="0"/>
              <a:t>vroegtijdig herkennen van FH </a:t>
            </a:r>
            <a:r>
              <a:rPr lang="nl-NL" dirty="0"/>
              <a:t>en het stellen van een diagnose</a:t>
            </a:r>
          </a:p>
          <a:p>
            <a:r>
              <a:rPr lang="nl-NL" dirty="0"/>
              <a:t>het </a:t>
            </a:r>
            <a:r>
              <a:rPr lang="nl-NL" b="1" dirty="0"/>
              <a:t>aanvragen van DNA-onderzoek </a:t>
            </a:r>
            <a:r>
              <a:rPr lang="nl-NL" dirty="0"/>
              <a:t>bij een vastgestelde FH-mutatie in de familie (in de 1e of 2e lijn)</a:t>
            </a:r>
          </a:p>
          <a:p>
            <a:r>
              <a:rPr lang="nl-NL" dirty="0"/>
              <a:t>het </a:t>
            </a:r>
            <a:r>
              <a:rPr lang="nl-NL" b="1" dirty="0"/>
              <a:t>(eenmalig) verwijzen </a:t>
            </a:r>
            <a:r>
              <a:rPr lang="nl-NL" dirty="0"/>
              <a:t>van de patiënt naar een regionaal LEEFH-centrum in de buurt voor advies, behandeling  en voorlichting over het familieonderzoek, bij een gevonden FH-mutatie</a:t>
            </a:r>
          </a:p>
          <a:p>
            <a:r>
              <a:rPr lang="nl-NL" dirty="0"/>
              <a:t>juiste </a:t>
            </a:r>
            <a:r>
              <a:rPr lang="nl-NL" b="1" dirty="0"/>
              <a:t>behandeling</a:t>
            </a:r>
            <a:r>
              <a:rPr lang="nl-NL" dirty="0"/>
              <a:t> van FH-patiënten</a:t>
            </a:r>
          </a:p>
          <a:p>
            <a:endParaRPr lang="nl-NL" dirty="0"/>
          </a:p>
        </p:txBody>
      </p:sp>
      <p:sp>
        <p:nvSpPr>
          <p:cNvPr id="6" name="Rechthoek 5"/>
          <p:cNvSpPr/>
          <p:nvPr/>
        </p:nvSpPr>
        <p:spPr>
          <a:xfrm>
            <a:off x="694944" y="1436666"/>
            <a:ext cx="7655170" cy="369332"/>
          </a:xfrm>
          <a:prstGeom prst="rect">
            <a:avLst/>
          </a:prstGeom>
        </p:spPr>
        <p:txBody>
          <a:bodyPr wrap="square">
            <a:spAutoFit/>
          </a:bodyPr>
          <a:lstStyle/>
          <a:p>
            <a:r>
              <a:rPr lang="nl-NL" u="sng" dirty="0">
                <a:solidFill>
                  <a:schemeClr val="accent1"/>
                </a:solidFill>
              </a:rPr>
              <a:t>https://leefh.nl/zorgprofessionals/rol-huisarts-en-specialist/</a:t>
            </a:r>
          </a:p>
        </p:txBody>
      </p:sp>
      <p:pic>
        <p:nvPicPr>
          <p:cNvPr id="5" name="Afbeelding 4"/>
          <p:cNvPicPr>
            <a:picLocks noChangeAspect="1"/>
          </p:cNvPicPr>
          <p:nvPr/>
        </p:nvPicPr>
        <p:blipFill rotWithShape="1">
          <a:blip r:embed="rId3"/>
          <a:srcRect l="11905" t="19014" r="74483" b="62462"/>
          <a:stretch/>
        </p:blipFill>
        <p:spPr>
          <a:xfrm>
            <a:off x="9850735" y="111779"/>
            <a:ext cx="2226464" cy="1704457"/>
          </a:xfrm>
          <a:prstGeom prst="rect">
            <a:avLst/>
          </a:prstGeom>
        </p:spPr>
      </p:pic>
    </p:spTree>
    <p:extLst>
      <p:ext uri="{BB962C8B-B14F-4D97-AF65-F5344CB8AC3E}">
        <p14:creationId xmlns:p14="http://schemas.microsoft.com/office/powerpoint/2010/main" val="29908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StOEH </a:t>
            </a:r>
            <a:r>
              <a:rPr lang="it-IT" dirty="0">
                <a:sym typeface="Wingdings" panose="05000000000000000000" pitchFamily="2" charset="2"/>
              </a:rPr>
              <a:t> LEEFH</a:t>
            </a:r>
            <a:endParaRPr lang="it-IT" dirty="0"/>
          </a:p>
        </p:txBody>
      </p:sp>
      <p:sp>
        <p:nvSpPr>
          <p:cNvPr id="3" name="Tekstvak 2"/>
          <p:cNvSpPr txBox="1"/>
          <p:nvPr/>
        </p:nvSpPr>
        <p:spPr>
          <a:xfrm>
            <a:off x="629921" y="1240968"/>
            <a:ext cx="9017774" cy="5324535"/>
          </a:xfrm>
          <a:prstGeom prst="rect">
            <a:avLst/>
          </a:prstGeom>
          <a:noFill/>
        </p:spPr>
        <p:txBody>
          <a:bodyPr wrap="square" rtlCol="0">
            <a:spAutoFit/>
          </a:bodyPr>
          <a:lstStyle/>
          <a:p>
            <a:pPr marL="342900" indent="-342900">
              <a:buFont typeface="Wingdings" panose="05000000000000000000" pitchFamily="2" charset="2"/>
              <a:buChar char="à"/>
            </a:pPr>
            <a:r>
              <a:rPr lang="nl-NL" sz="2000" dirty="0" smtClean="0">
                <a:solidFill>
                  <a:srgbClr val="F07814"/>
                </a:solidFill>
              </a:rPr>
              <a:t>Wat kan dit betekenen voor jou als huisarts? </a:t>
            </a:r>
            <a:r>
              <a:rPr lang="nl-NL" sz="2000" dirty="0">
                <a:solidFill>
                  <a:srgbClr val="F07814"/>
                </a:solidFill>
              </a:rPr>
              <a:t>(nu er geen actieve opsporing meer is)</a:t>
            </a:r>
          </a:p>
          <a:p>
            <a:pPr marL="342900" indent="-342900">
              <a:buFont typeface="Wingdings" panose="05000000000000000000" pitchFamily="2" charset="2"/>
              <a:buChar char="à"/>
            </a:pPr>
            <a:endParaRPr lang="nl-NL" sz="2000" dirty="0">
              <a:solidFill>
                <a:srgbClr val="F07814"/>
              </a:solidFill>
            </a:endParaRPr>
          </a:p>
          <a:p>
            <a:pPr marL="285750" indent="-285750">
              <a:buFontTx/>
              <a:buChar char="-"/>
            </a:pPr>
            <a:r>
              <a:rPr lang="nl-NL" sz="2000" dirty="0"/>
              <a:t>Als je FH vaststelt: denk aan 1</a:t>
            </a:r>
            <a:r>
              <a:rPr lang="nl-NL" sz="2000" baseline="30000" dirty="0"/>
              <a:t>e</a:t>
            </a:r>
            <a:r>
              <a:rPr lang="nl-NL" sz="2000" dirty="0"/>
              <a:t> </a:t>
            </a:r>
            <a:r>
              <a:rPr lang="nl-NL" sz="2000" dirty="0" err="1"/>
              <a:t>graadsfamilie</a:t>
            </a:r>
            <a:r>
              <a:rPr lang="nl-NL" sz="2000" dirty="0"/>
              <a:t> (geïnformeerd? kinderen</a:t>
            </a:r>
            <a:r>
              <a:rPr lang="nl-NL" sz="2000" dirty="0" smtClean="0"/>
              <a:t>?)</a:t>
            </a:r>
          </a:p>
          <a:p>
            <a:endParaRPr lang="nl-NL" sz="2000" dirty="0"/>
          </a:p>
          <a:p>
            <a:pPr marL="285750" indent="-285750">
              <a:buFontTx/>
              <a:buChar char="-"/>
            </a:pPr>
            <a:r>
              <a:rPr lang="nl-NL" sz="2000" dirty="0"/>
              <a:t>Je kunt als huisarts door een familielid gevraagd worden om (zelf) DNA-onderzoek aan te vragen (testpakket, soms al deels ingevuld door LEEFH)</a:t>
            </a:r>
          </a:p>
          <a:p>
            <a:pPr marL="285750" indent="-285750">
              <a:buFontTx/>
              <a:buChar char="-"/>
            </a:pPr>
            <a:endParaRPr lang="nl-NL" sz="2000" dirty="0" smtClean="0"/>
          </a:p>
          <a:p>
            <a:pPr marL="285750" indent="-285750">
              <a:buFontTx/>
              <a:buChar char="-"/>
            </a:pPr>
            <a:r>
              <a:rPr lang="nl-NL" sz="2000" dirty="0" smtClean="0"/>
              <a:t>Je </a:t>
            </a:r>
            <a:r>
              <a:rPr lang="nl-NL" sz="2000" dirty="0"/>
              <a:t>kunt als huisarts rechtstreeks DNA diagnostiek </a:t>
            </a:r>
            <a:r>
              <a:rPr lang="nl-NL" sz="2000" dirty="0" smtClean="0"/>
              <a:t>aanvragen</a:t>
            </a:r>
          </a:p>
          <a:p>
            <a:pPr marL="742950" lvl="1" indent="-285750">
              <a:buFontTx/>
              <a:buChar char="-"/>
            </a:pPr>
            <a:r>
              <a:rPr lang="nl-NL" sz="2000" dirty="0" smtClean="0"/>
              <a:t>formulier </a:t>
            </a:r>
            <a:r>
              <a:rPr lang="nl-NL" sz="2000" dirty="0"/>
              <a:t>op </a:t>
            </a:r>
            <a:r>
              <a:rPr lang="nl-NL" sz="2000" dirty="0">
                <a:hlinkClick r:id="rId3"/>
              </a:rPr>
              <a:t>www.leefh.nl</a:t>
            </a:r>
            <a:r>
              <a:rPr lang="nl-NL" sz="2000" dirty="0"/>
              <a:t> . Bij Amsterdam UMC en LEEFH wordt </a:t>
            </a:r>
            <a:r>
              <a:rPr lang="nl-NL" sz="2000" dirty="0" smtClean="0"/>
              <a:t> altijd </a:t>
            </a:r>
            <a:r>
              <a:rPr lang="nl-NL" sz="2000" dirty="0"/>
              <a:t>gecheckt welk DNA-onderzoek nodig is mede o.b.v. landelijke database met bekende FH-families </a:t>
            </a:r>
          </a:p>
          <a:p>
            <a:pPr marL="285750" indent="-285750">
              <a:buFontTx/>
              <a:buChar char="-"/>
            </a:pPr>
            <a:endParaRPr lang="nl-NL" sz="2000" dirty="0"/>
          </a:p>
          <a:p>
            <a:pPr marL="285750" indent="-285750">
              <a:buFontTx/>
              <a:buChar char="-"/>
            </a:pPr>
            <a:r>
              <a:rPr lang="nl-NL" sz="2000" dirty="0" smtClean="0"/>
              <a:t>Neem contact op met LEEFH bij vragen</a:t>
            </a:r>
            <a:endParaRPr lang="nl-NL" sz="2000" dirty="0"/>
          </a:p>
          <a:p>
            <a:pPr marL="285750" indent="-285750">
              <a:buFontTx/>
              <a:buChar char="-"/>
            </a:pPr>
            <a:endParaRPr lang="nl-NL" sz="2000" dirty="0"/>
          </a:p>
          <a:p>
            <a:pPr marL="285750" indent="-285750">
              <a:buFontTx/>
              <a:buChar char="-"/>
            </a:pPr>
            <a:endParaRPr lang="nl-NL" sz="2000" dirty="0"/>
          </a:p>
          <a:p>
            <a:pPr marL="285750" indent="-285750">
              <a:buFontTx/>
              <a:buChar char="-"/>
            </a:pPr>
            <a:endParaRPr lang="nl-NL" sz="2000" dirty="0"/>
          </a:p>
        </p:txBody>
      </p:sp>
      <p:pic>
        <p:nvPicPr>
          <p:cNvPr id="5" name="Afbeelding 4"/>
          <p:cNvPicPr>
            <a:picLocks noChangeAspect="1"/>
          </p:cNvPicPr>
          <p:nvPr/>
        </p:nvPicPr>
        <p:blipFill rotWithShape="1">
          <a:blip r:embed="rId4"/>
          <a:srcRect l="12189" t="18274" r="74085" b="43720"/>
          <a:stretch/>
        </p:blipFill>
        <p:spPr>
          <a:xfrm>
            <a:off x="9472862" y="1240968"/>
            <a:ext cx="2719138" cy="4235116"/>
          </a:xfrm>
          <a:prstGeom prst="rect">
            <a:avLst/>
          </a:prstGeom>
        </p:spPr>
      </p:pic>
    </p:spTree>
    <p:extLst>
      <p:ext uri="{BB962C8B-B14F-4D97-AF65-F5344CB8AC3E}">
        <p14:creationId xmlns:p14="http://schemas.microsoft.com/office/powerpoint/2010/main" val="315236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058" y="134517"/>
            <a:ext cx="11524762" cy="1200329"/>
          </a:xfrm>
        </p:spPr>
        <p:txBody>
          <a:bodyPr/>
          <a:lstStyle/>
          <a:p>
            <a:r>
              <a:rPr lang="nl-NL" dirty="0" smtClean="0"/>
              <a:t>Vuistregel huisartsen: </a:t>
            </a:r>
            <a:br>
              <a:rPr lang="nl-NL" dirty="0" smtClean="0"/>
            </a:br>
            <a:r>
              <a:rPr lang="nl-NL" dirty="0" smtClean="0"/>
              <a:t>Wanneer FH diagnostiek?</a:t>
            </a:r>
            <a:endParaRPr lang="nl-NL" dirty="0"/>
          </a:p>
        </p:txBody>
      </p:sp>
      <p:sp>
        <p:nvSpPr>
          <p:cNvPr id="8" name="Afgeronde rechthoek 7"/>
          <p:cNvSpPr/>
          <p:nvPr/>
        </p:nvSpPr>
        <p:spPr>
          <a:xfrm>
            <a:off x="436058" y="1459903"/>
            <a:ext cx="6086662" cy="950976"/>
          </a:xfrm>
          <a:prstGeom prst="roundRect">
            <a:avLst/>
          </a:prstGeom>
          <a:noFill/>
          <a:ln w="38100">
            <a:solidFill>
              <a:srgbClr val="F0781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AutoNum type="arabicPeriod"/>
            </a:pPr>
            <a:r>
              <a:rPr lang="nl-NL" sz="2300" b="1" dirty="0">
                <a:solidFill>
                  <a:srgbClr val="C00000"/>
                </a:solidFill>
              </a:rPr>
              <a:t>Herhaald LDL &gt; 5 </a:t>
            </a:r>
            <a:r>
              <a:rPr lang="nl-NL" sz="2300" b="1" dirty="0" err="1">
                <a:solidFill>
                  <a:srgbClr val="C00000"/>
                </a:solidFill>
              </a:rPr>
              <a:t>mmol</a:t>
            </a:r>
            <a:r>
              <a:rPr lang="nl-NL" sz="2300" b="1" dirty="0">
                <a:solidFill>
                  <a:srgbClr val="C00000"/>
                </a:solidFill>
              </a:rPr>
              <a:t>/l </a:t>
            </a:r>
            <a:r>
              <a:rPr lang="nl-NL" sz="2300" b="1" dirty="0">
                <a:solidFill>
                  <a:srgbClr val="FF0000"/>
                </a:solidFill>
              </a:rPr>
              <a:t>*</a:t>
            </a:r>
            <a:r>
              <a:rPr lang="nl-NL" sz="2300" b="1" dirty="0">
                <a:solidFill>
                  <a:srgbClr val="C00000"/>
                </a:solidFill>
              </a:rPr>
              <a:t> en</a:t>
            </a:r>
          </a:p>
          <a:p>
            <a:r>
              <a:rPr lang="nl-NL" sz="2300" b="1" dirty="0">
                <a:solidFill>
                  <a:srgbClr val="C00000"/>
                </a:solidFill>
              </a:rPr>
              <a:t>2. Sterke positieve HVZ familieanamnese</a:t>
            </a:r>
          </a:p>
          <a:p>
            <a:r>
              <a:rPr lang="nl-NL" b="1" dirty="0">
                <a:solidFill>
                  <a:schemeClr val="tx1"/>
                </a:solidFill>
              </a:rPr>
              <a:t>Zeldzaam: </a:t>
            </a:r>
            <a:r>
              <a:rPr lang="nl-NL" b="1" dirty="0" err="1">
                <a:solidFill>
                  <a:schemeClr val="tx1"/>
                </a:solidFill>
              </a:rPr>
              <a:t>xanthoma</a:t>
            </a:r>
            <a:r>
              <a:rPr lang="nl-NL" b="1" dirty="0">
                <a:solidFill>
                  <a:schemeClr val="tx1"/>
                </a:solidFill>
              </a:rPr>
              <a:t>, </a:t>
            </a:r>
            <a:r>
              <a:rPr lang="nl-NL" b="1" dirty="0" err="1">
                <a:solidFill>
                  <a:schemeClr val="tx1"/>
                </a:solidFill>
              </a:rPr>
              <a:t>xantelasmata</a:t>
            </a:r>
            <a:r>
              <a:rPr lang="nl-NL" b="1" dirty="0">
                <a:solidFill>
                  <a:schemeClr val="tx1"/>
                </a:solidFill>
              </a:rPr>
              <a:t>, </a:t>
            </a:r>
            <a:r>
              <a:rPr lang="nl-NL" b="1" dirty="0" err="1">
                <a:solidFill>
                  <a:schemeClr val="tx1"/>
                </a:solidFill>
              </a:rPr>
              <a:t>arcus</a:t>
            </a:r>
            <a:r>
              <a:rPr lang="nl-NL" b="1" dirty="0">
                <a:solidFill>
                  <a:schemeClr val="tx1"/>
                </a:solidFill>
              </a:rPr>
              <a:t> </a:t>
            </a:r>
            <a:r>
              <a:rPr lang="nl-NL" b="1" dirty="0" err="1">
                <a:solidFill>
                  <a:schemeClr val="tx1"/>
                </a:solidFill>
              </a:rPr>
              <a:t>lipoïdes</a:t>
            </a:r>
            <a:r>
              <a:rPr lang="nl-NL" b="1" dirty="0">
                <a:solidFill>
                  <a:schemeClr val="tx1"/>
                </a:solidFill>
              </a:rPr>
              <a:t>)</a:t>
            </a:r>
          </a:p>
        </p:txBody>
      </p:sp>
      <p:sp>
        <p:nvSpPr>
          <p:cNvPr id="9" name="Afgeronde rechthoek 8"/>
          <p:cNvSpPr/>
          <p:nvPr/>
        </p:nvSpPr>
        <p:spPr>
          <a:xfrm>
            <a:off x="436058" y="2766741"/>
            <a:ext cx="11317030" cy="668123"/>
          </a:xfrm>
          <a:prstGeom prst="roundRect">
            <a:avLst/>
          </a:prstGeom>
          <a:noFill/>
          <a:ln w="38100">
            <a:solidFill>
              <a:srgbClr val="F0781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600" dirty="0">
                <a:solidFill>
                  <a:schemeClr val="tx1"/>
                </a:solidFill>
                <a:sym typeface="Wingdings" panose="05000000000000000000" pitchFamily="2" charset="2"/>
              </a:rPr>
              <a:t>1. Verwijs voor FH DNA diagnostiek óf vraag het zelf aan: zie </a:t>
            </a:r>
            <a:r>
              <a:rPr lang="nl-NL" sz="1600" u="sng" dirty="0">
                <a:solidFill>
                  <a:srgbClr val="C00000"/>
                </a:solidFill>
                <a:sym typeface="Wingdings" panose="05000000000000000000" pitchFamily="2" charset="2"/>
              </a:rPr>
              <a:t>www.leefh.nl</a:t>
            </a:r>
            <a:r>
              <a:rPr lang="nl-NL" sz="1600" dirty="0">
                <a:solidFill>
                  <a:schemeClr val="tx1"/>
                </a:solidFill>
                <a:sym typeface="Wingdings" panose="05000000000000000000" pitchFamily="2" charset="2"/>
              </a:rPr>
              <a:t> (m.n. bij diagnostiek 1</a:t>
            </a:r>
            <a:r>
              <a:rPr lang="nl-NL" sz="1600" baseline="30000" dirty="0">
                <a:solidFill>
                  <a:schemeClr val="tx1"/>
                </a:solidFill>
                <a:sym typeface="Wingdings" panose="05000000000000000000" pitchFamily="2" charset="2"/>
              </a:rPr>
              <a:t>e</a:t>
            </a:r>
            <a:r>
              <a:rPr lang="nl-NL" sz="1600" dirty="0">
                <a:solidFill>
                  <a:schemeClr val="tx1"/>
                </a:solidFill>
                <a:sym typeface="Wingdings" panose="05000000000000000000" pitchFamily="2" charset="2"/>
              </a:rPr>
              <a:t> </a:t>
            </a:r>
            <a:r>
              <a:rPr lang="nl-NL" sz="1600" dirty="0" err="1">
                <a:solidFill>
                  <a:schemeClr val="tx1"/>
                </a:solidFill>
                <a:sym typeface="Wingdings" panose="05000000000000000000" pitchFamily="2" charset="2"/>
              </a:rPr>
              <a:t>graads</a:t>
            </a:r>
            <a:r>
              <a:rPr lang="nl-NL" sz="1600" dirty="0">
                <a:solidFill>
                  <a:schemeClr val="tx1"/>
                </a:solidFill>
                <a:sym typeface="Wingdings" panose="05000000000000000000" pitchFamily="2" charset="2"/>
              </a:rPr>
              <a:t> familielid)</a:t>
            </a:r>
          </a:p>
          <a:p>
            <a:r>
              <a:rPr lang="nl-NL" sz="1600" dirty="0">
                <a:solidFill>
                  <a:schemeClr val="tx1"/>
                </a:solidFill>
              </a:rPr>
              <a:t>2. Start behandeling (dieet, leefstijl, medicatie): DNA-uitslag kan ca 3 maanden duren</a:t>
            </a:r>
          </a:p>
        </p:txBody>
      </p:sp>
      <p:sp>
        <p:nvSpPr>
          <p:cNvPr id="10" name="Afgeronde rechthoek 9"/>
          <p:cNvSpPr/>
          <p:nvPr/>
        </p:nvSpPr>
        <p:spPr>
          <a:xfrm>
            <a:off x="436059" y="3834343"/>
            <a:ext cx="8165500" cy="2401419"/>
          </a:xfrm>
          <a:prstGeom prst="roundRect">
            <a:avLst/>
          </a:prstGeom>
          <a:noFill/>
          <a:ln w="38100">
            <a:solidFill>
              <a:srgbClr val="F0781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600" b="1" dirty="0">
                <a:solidFill>
                  <a:schemeClr val="tx1"/>
                </a:solidFill>
                <a:sym typeface="Wingdings" panose="05000000000000000000" pitchFamily="2" charset="2"/>
              </a:rPr>
              <a:t>Positieve DNA uitslag: </a:t>
            </a:r>
            <a:r>
              <a:rPr lang="nl-NL" sz="1600" dirty="0">
                <a:solidFill>
                  <a:schemeClr val="tx1"/>
                </a:solidFill>
                <a:sym typeface="Wingdings" panose="05000000000000000000" pitchFamily="2" charset="2"/>
              </a:rPr>
              <a:t>LEEFH belt patiënt, aanvragend (huis)arts krijgt bericht. </a:t>
            </a:r>
          </a:p>
          <a:p>
            <a:pPr marL="342900" indent="-342900">
              <a:buAutoNum type="arabicPeriod"/>
            </a:pPr>
            <a:r>
              <a:rPr lang="nl-NL" sz="1600" dirty="0">
                <a:solidFill>
                  <a:schemeClr val="tx1"/>
                </a:solidFill>
                <a:sym typeface="Wingdings" panose="05000000000000000000" pitchFamily="2" charset="2"/>
              </a:rPr>
              <a:t>Monitor LDL en medicatie: verwijs volwassenen bij onvoldoende resultaat/ complicaties, retour huisarts zodra streefwaarde of stabiele waarde is bereikt. Verwijs kinderen met FH voor medicatie. </a:t>
            </a:r>
          </a:p>
          <a:p>
            <a:pPr marL="342900" indent="-342900">
              <a:buAutoNum type="arabicPeriod"/>
            </a:pPr>
            <a:r>
              <a:rPr lang="nl-NL" sz="1600" dirty="0">
                <a:solidFill>
                  <a:schemeClr val="tx1"/>
                </a:solidFill>
                <a:sym typeface="Wingdings" panose="05000000000000000000" pitchFamily="2" charset="2"/>
              </a:rPr>
              <a:t>Denk aan 1</a:t>
            </a:r>
            <a:r>
              <a:rPr lang="nl-NL" sz="1600" baseline="30000" dirty="0">
                <a:solidFill>
                  <a:schemeClr val="tx1"/>
                </a:solidFill>
                <a:sym typeface="Wingdings" panose="05000000000000000000" pitchFamily="2" charset="2"/>
              </a:rPr>
              <a:t>e</a:t>
            </a:r>
            <a:r>
              <a:rPr lang="nl-NL" sz="1600" dirty="0">
                <a:solidFill>
                  <a:schemeClr val="tx1"/>
                </a:solidFill>
                <a:sym typeface="Wingdings" panose="05000000000000000000" pitchFamily="2" charset="2"/>
              </a:rPr>
              <a:t> </a:t>
            </a:r>
            <a:r>
              <a:rPr lang="nl-NL" sz="1600" dirty="0" err="1">
                <a:solidFill>
                  <a:schemeClr val="tx1"/>
                </a:solidFill>
                <a:sym typeface="Wingdings" panose="05000000000000000000" pitchFamily="2" charset="2"/>
              </a:rPr>
              <a:t>graadsfamilieleden</a:t>
            </a:r>
            <a:r>
              <a:rPr lang="nl-NL" sz="1600" dirty="0">
                <a:solidFill>
                  <a:schemeClr val="tx1"/>
                </a:solidFill>
                <a:sym typeface="Wingdings" panose="05000000000000000000" pitchFamily="2" charset="2"/>
              </a:rPr>
              <a:t>:</a:t>
            </a:r>
          </a:p>
          <a:p>
            <a:pPr marL="742950" lvl="1" indent="-285750">
              <a:buFont typeface="Arial" panose="020B0604020202020204" pitchFamily="34" charset="0"/>
              <a:buChar char="•"/>
            </a:pPr>
            <a:r>
              <a:rPr lang="nl-NL" sz="1600" dirty="0">
                <a:solidFill>
                  <a:schemeClr val="tx1"/>
                </a:solidFill>
                <a:sym typeface="Wingdings" panose="05000000000000000000" pitchFamily="2" charset="2"/>
              </a:rPr>
              <a:t>DNA-diagnostiek geïndiceerd ook bij normale of lage cholesterolwaarden</a:t>
            </a:r>
          </a:p>
          <a:p>
            <a:pPr marL="742950" lvl="1" indent="-285750">
              <a:buFont typeface="Arial" panose="020B0604020202020204" pitchFamily="34" charset="0"/>
              <a:buChar char="•"/>
            </a:pPr>
            <a:r>
              <a:rPr lang="nl-NL" sz="1600" dirty="0">
                <a:solidFill>
                  <a:schemeClr val="tx1"/>
                </a:solidFill>
                <a:sym typeface="Wingdings" panose="05000000000000000000" pitchFamily="2" charset="2"/>
              </a:rPr>
              <a:t>Hulpmiddelen voor uw patiënt om familieleden te informeren: familiebrief op </a:t>
            </a:r>
            <a:r>
              <a:rPr lang="nl-NL" sz="1600" u="sng" dirty="0">
                <a:solidFill>
                  <a:srgbClr val="C00000"/>
                </a:solidFill>
                <a:sym typeface="Wingdings" panose="05000000000000000000" pitchFamily="2" charset="2"/>
              </a:rPr>
              <a:t>leefh.nl</a:t>
            </a:r>
            <a:r>
              <a:rPr lang="nl-NL" sz="1600" dirty="0">
                <a:solidFill>
                  <a:schemeClr val="tx1"/>
                </a:solidFill>
                <a:sym typeface="Wingdings" panose="05000000000000000000" pitchFamily="2" charset="2"/>
              </a:rPr>
              <a:t>, </a:t>
            </a:r>
            <a:r>
              <a:rPr lang="nl-NL" sz="1600" u="sng" dirty="0">
                <a:solidFill>
                  <a:schemeClr val="accent1"/>
                </a:solidFill>
                <a:sym typeface="Wingdings" panose="05000000000000000000" pitchFamily="2" charset="2"/>
              </a:rPr>
              <a:t>thuisarts.nl</a:t>
            </a:r>
            <a:r>
              <a:rPr lang="nl-NL" sz="1600" dirty="0">
                <a:solidFill>
                  <a:schemeClr val="tx1"/>
                </a:solidFill>
                <a:sym typeface="Wingdings" panose="05000000000000000000" pitchFamily="2" charset="2"/>
              </a:rPr>
              <a:t>  </a:t>
            </a:r>
          </a:p>
          <a:p>
            <a:pPr marL="742950" lvl="1" indent="-285750">
              <a:buFont typeface="Arial" panose="020B0604020202020204" pitchFamily="34" charset="0"/>
              <a:buChar char="•"/>
            </a:pPr>
            <a:r>
              <a:rPr lang="nl-NL" sz="1600" dirty="0">
                <a:solidFill>
                  <a:schemeClr val="tx1"/>
                </a:solidFill>
                <a:sym typeface="Wingdings" panose="05000000000000000000" pitchFamily="2" charset="2"/>
              </a:rPr>
              <a:t>Familieleden: LEEFH biedt informatie en hulp</a:t>
            </a:r>
            <a:endParaRPr lang="nl-NL" sz="1600" dirty="0">
              <a:solidFill>
                <a:schemeClr val="tx1"/>
              </a:solidFill>
            </a:endParaRPr>
          </a:p>
        </p:txBody>
      </p:sp>
      <p:cxnSp>
        <p:nvCxnSpPr>
          <p:cNvPr id="12" name="Rechte verbindingslijn met pijl 11"/>
          <p:cNvCxnSpPr/>
          <p:nvPr/>
        </p:nvCxnSpPr>
        <p:spPr>
          <a:xfrm>
            <a:off x="3211888" y="2410879"/>
            <a:ext cx="0" cy="347431"/>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3"/>
          <a:stretch>
            <a:fillRect/>
          </a:stretch>
        </p:blipFill>
        <p:spPr>
          <a:xfrm>
            <a:off x="6522720" y="1602684"/>
            <a:ext cx="4340728" cy="890093"/>
          </a:xfrm>
          <a:prstGeom prst="rect">
            <a:avLst/>
          </a:prstGeom>
        </p:spPr>
      </p:pic>
      <p:sp>
        <p:nvSpPr>
          <p:cNvPr id="13" name="Afgeronde rechthoek 12"/>
          <p:cNvSpPr/>
          <p:nvPr/>
        </p:nvSpPr>
        <p:spPr>
          <a:xfrm>
            <a:off x="8710046" y="3834343"/>
            <a:ext cx="3112577" cy="2401419"/>
          </a:xfrm>
          <a:prstGeom prst="roundRect">
            <a:avLst/>
          </a:prstGeom>
          <a:noFill/>
          <a:ln w="38100">
            <a:solidFill>
              <a:srgbClr val="F0781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b="1" dirty="0">
                <a:solidFill>
                  <a:schemeClr val="tx1"/>
                </a:solidFill>
                <a:sym typeface="Wingdings" panose="05000000000000000000" pitchFamily="2" charset="2"/>
              </a:rPr>
              <a:t>Negatieve DNA uitslag: </a:t>
            </a:r>
            <a:r>
              <a:rPr lang="nl-NL" sz="1400" dirty="0">
                <a:solidFill>
                  <a:schemeClr val="tx1"/>
                </a:solidFill>
                <a:sym typeface="Wingdings" panose="05000000000000000000" pitchFamily="2" charset="2"/>
              </a:rPr>
              <a:t>Aanvragend (huis)arts krijgt bericht: </a:t>
            </a:r>
          </a:p>
          <a:p>
            <a:endParaRPr lang="nl-NL" sz="1400" dirty="0">
              <a:solidFill>
                <a:schemeClr val="tx1"/>
              </a:solidFill>
              <a:sym typeface="Wingdings" panose="05000000000000000000" pitchFamily="2" charset="2"/>
            </a:endParaRPr>
          </a:p>
          <a:p>
            <a:pPr marL="342900" indent="-342900">
              <a:buAutoNum type="arabicPeriod"/>
            </a:pPr>
            <a:r>
              <a:rPr lang="nl-NL" sz="1400" dirty="0">
                <a:solidFill>
                  <a:schemeClr val="tx1"/>
                </a:solidFill>
                <a:sym typeface="Wingdings" panose="05000000000000000000" pitchFamily="2" charset="2"/>
              </a:rPr>
              <a:t>Monitor LDL en medicatie: verwijs volwassenen bij onvoldoende resultaat/ complicaties, retour zodra streefwaarde of stabiele waarde is bereikt. </a:t>
            </a:r>
          </a:p>
          <a:p>
            <a:pPr marL="342900" indent="-342900">
              <a:buAutoNum type="arabicPeriod"/>
            </a:pPr>
            <a:endParaRPr lang="nl-NL" sz="1400" dirty="0">
              <a:solidFill>
                <a:schemeClr val="tx1"/>
              </a:solidFill>
              <a:sym typeface="Wingdings" panose="05000000000000000000" pitchFamily="2" charset="2"/>
            </a:endParaRPr>
          </a:p>
        </p:txBody>
      </p:sp>
      <p:cxnSp>
        <p:nvCxnSpPr>
          <p:cNvPr id="19" name="Gebogen verbindingslijn 18"/>
          <p:cNvCxnSpPr>
            <a:stCxn id="9" idx="2"/>
            <a:endCxn id="10" idx="0"/>
          </p:cNvCxnSpPr>
          <p:nvPr/>
        </p:nvCxnSpPr>
        <p:spPr>
          <a:xfrm rot="5400000">
            <a:off x="5106952" y="2846721"/>
            <a:ext cx="399479" cy="1575764"/>
          </a:xfrm>
          <a:prstGeom prst="bentConnector3">
            <a:avLst/>
          </a:prstGeom>
          <a:ln w="38100">
            <a:solidFill>
              <a:srgbClr val="C0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0" name="Gebogen verbindingslijn 19"/>
          <p:cNvCxnSpPr>
            <a:stCxn id="9" idx="2"/>
            <a:endCxn id="13" idx="0"/>
          </p:cNvCxnSpPr>
          <p:nvPr/>
        </p:nvCxnSpPr>
        <p:spPr>
          <a:xfrm rot="16200000" flipH="1">
            <a:off x="7980715" y="1548722"/>
            <a:ext cx="399479" cy="4171762"/>
          </a:xfrm>
          <a:prstGeom prst="bentConnector3">
            <a:avLst>
              <a:gd name="adj1" fmla="val 50000"/>
            </a:avLst>
          </a:prstGeom>
          <a:ln w="38100">
            <a:solidFill>
              <a:srgbClr val="C0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16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1200329"/>
          </a:xfrm>
        </p:spPr>
        <p:txBody>
          <a:bodyPr/>
          <a:lstStyle/>
          <a:p>
            <a:r>
              <a:rPr lang="it-IT" dirty="0"/>
              <a:t>Lessen en </a:t>
            </a:r>
            <a:br>
              <a:rPr lang="it-IT" dirty="0"/>
            </a:br>
            <a:r>
              <a:rPr lang="it-IT" dirty="0"/>
              <a:t>verbeterdoelen</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200876"/>
          </a:xfrm>
          <a:prstGeom prst="rect">
            <a:avLst/>
          </a:prstGeom>
          <a:noFill/>
        </p:spPr>
        <p:txBody>
          <a:bodyPr wrap="square" rtlCol="0">
            <a:spAutoFit/>
          </a:bodyPr>
          <a:lstStyle/>
          <a:p>
            <a:pPr marL="285750" indent="-285750">
              <a:buFont typeface="Arial" panose="020B0604020202020204" pitchFamily="34" charset="0"/>
              <a:buChar char="•"/>
            </a:pPr>
            <a:r>
              <a:rPr lang="nl-NL" sz="2300" dirty="0"/>
              <a:t>Welke </a:t>
            </a:r>
            <a:r>
              <a:rPr lang="nl-NL" sz="2300" b="1" dirty="0"/>
              <a:t>lessen</a:t>
            </a:r>
            <a:r>
              <a:rPr lang="nl-NL" sz="2300" dirty="0"/>
              <a:t> kunnen getrokken worden?</a:t>
            </a:r>
          </a:p>
          <a:p>
            <a:pPr marL="742950" lvl="1" indent="-285750">
              <a:buFont typeface="Arial" panose="020B0604020202020204" pitchFamily="34" charset="0"/>
              <a:buChar char="•"/>
            </a:pPr>
            <a:r>
              <a:rPr lang="nl-NL" sz="2300" dirty="0"/>
              <a:t>Coderen, registreren</a:t>
            </a:r>
          </a:p>
          <a:p>
            <a:pPr marL="742950" lvl="1" indent="-285750">
              <a:buFont typeface="Arial" panose="020B0604020202020204" pitchFamily="34" charset="0"/>
              <a:buChar char="•"/>
            </a:pPr>
            <a:r>
              <a:rPr lang="nl-NL" sz="2300" dirty="0"/>
              <a:t>Behandeling</a:t>
            </a:r>
          </a:p>
          <a:p>
            <a:pPr marL="742950" lvl="1" indent="-285750">
              <a:buFont typeface="Arial" panose="020B0604020202020204" pitchFamily="34" charset="0"/>
              <a:buChar char="•"/>
            </a:pPr>
            <a:r>
              <a:rPr lang="nl-NL" sz="2300" dirty="0"/>
              <a:t>Opsporing (index en familie)</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dirty="0"/>
              <a:t>Welke </a:t>
            </a:r>
            <a:r>
              <a:rPr lang="nl-NL" sz="2300" b="1" dirty="0"/>
              <a:t>verbeterdoelen</a:t>
            </a:r>
            <a:r>
              <a:rPr lang="nl-NL" sz="2300" dirty="0"/>
              <a:t> zijn er? (voor jezelf, je praktijk, de wijkgroep)</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endParaRPr lang="nl-NL" sz="2300" dirty="0"/>
          </a:p>
          <a:p>
            <a:endParaRPr lang="nl-NL" dirty="0"/>
          </a:p>
        </p:txBody>
      </p:sp>
    </p:spTree>
    <p:extLst>
      <p:ext uri="{BB962C8B-B14F-4D97-AF65-F5344CB8AC3E}">
        <p14:creationId xmlns:p14="http://schemas.microsoft.com/office/powerpoint/2010/main" val="26069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777" y="243954"/>
            <a:ext cx="5587023" cy="646331"/>
          </a:xfrm>
        </p:spPr>
        <p:txBody>
          <a:bodyPr/>
          <a:lstStyle/>
          <a:p>
            <a:r>
              <a:rPr lang="nl-NL" dirty="0"/>
              <a:t>Praktische handvatten    </a:t>
            </a:r>
          </a:p>
        </p:txBody>
      </p:sp>
      <p:sp>
        <p:nvSpPr>
          <p:cNvPr id="3" name="Tijdelijke aanduiding voor inhoud 2"/>
          <p:cNvSpPr>
            <a:spLocks noGrp="1"/>
          </p:cNvSpPr>
          <p:nvPr>
            <p:ph sz="half" idx="1"/>
          </p:nvPr>
        </p:nvSpPr>
        <p:spPr>
          <a:xfrm>
            <a:off x="552937" y="1177702"/>
            <a:ext cx="10173677" cy="3559178"/>
          </a:xfrm>
        </p:spPr>
        <p:txBody>
          <a:bodyPr/>
          <a:lstStyle/>
          <a:p>
            <a:r>
              <a:rPr lang="nl-NL" dirty="0"/>
              <a:t>Suggesties, hulpmiddelen bij mogelijke verbeterpunten t.a.v.: </a:t>
            </a:r>
          </a:p>
          <a:p>
            <a:endParaRPr lang="nl-NL" dirty="0"/>
          </a:p>
          <a:p>
            <a:pPr marL="342900" indent="-342900">
              <a:buFont typeface="Arial" panose="020B0604020202020204" pitchFamily="34" charset="0"/>
              <a:buChar char="•"/>
            </a:pPr>
            <a:r>
              <a:rPr lang="nl-NL" b="1" dirty="0"/>
              <a:t>Coderen: </a:t>
            </a:r>
            <a:r>
              <a:rPr lang="nl-NL" dirty="0"/>
              <a:t>advies voor FH resp. FH bij (eerstegraads) familielid</a:t>
            </a:r>
          </a:p>
          <a:p>
            <a:pPr marL="342900" indent="-342900">
              <a:buFont typeface="Arial" panose="020B0604020202020204" pitchFamily="34" charset="0"/>
              <a:buChar char="•"/>
            </a:pPr>
            <a:r>
              <a:rPr lang="nl-NL" b="1" dirty="0" smtClean="0"/>
              <a:t>Zelf DNA </a:t>
            </a:r>
            <a:r>
              <a:rPr lang="nl-NL" b="1" dirty="0"/>
              <a:t>diagnostiek aanvragen</a:t>
            </a:r>
            <a:r>
              <a:rPr lang="nl-NL" dirty="0"/>
              <a:t>: </a:t>
            </a:r>
            <a:r>
              <a:rPr lang="nl-NL" dirty="0" smtClean="0"/>
              <a:t>formulier op </a:t>
            </a:r>
            <a:r>
              <a:rPr lang="nl-NL" dirty="0" smtClean="0">
                <a:hlinkClick r:id="rId3"/>
              </a:rPr>
              <a:t>www.leefh.nl</a:t>
            </a:r>
            <a:r>
              <a:rPr lang="nl-NL" dirty="0" smtClean="0"/>
              <a:t> . </a:t>
            </a:r>
            <a:endParaRPr lang="nl-NL" dirty="0"/>
          </a:p>
          <a:p>
            <a:pPr marL="342900" indent="-342900">
              <a:buFont typeface="Arial" panose="020B0604020202020204" pitchFamily="34" charset="0"/>
              <a:buChar char="•"/>
            </a:pPr>
            <a:r>
              <a:rPr lang="nl-NL" b="1" dirty="0"/>
              <a:t>Opsporen</a:t>
            </a:r>
            <a:r>
              <a:rPr lang="nl-NL" dirty="0"/>
              <a:t>: Vuistregel wanneer aan FH denken in huisartsenpraktijk?</a:t>
            </a:r>
          </a:p>
          <a:p>
            <a:pPr marL="342900" indent="-342900">
              <a:buFont typeface="Arial" panose="020B0604020202020204" pitchFamily="34" charset="0"/>
              <a:buChar char="•"/>
            </a:pPr>
            <a:r>
              <a:rPr lang="nl-NL" b="1" dirty="0"/>
              <a:t>Uw patiënten nalopen</a:t>
            </a:r>
            <a:r>
              <a:rPr lang="nl-NL" dirty="0"/>
              <a:t>: HIS-query </a:t>
            </a:r>
            <a:r>
              <a:rPr lang="nl-NL" dirty="0" smtClean="0"/>
              <a:t>voor </a:t>
            </a:r>
            <a:r>
              <a:rPr lang="nl-NL" dirty="0" err="1" smtClean="0"/>
              <a:t>patiëntenlijsten</a:t>
            </a:r>
            <a:r>
              <a:rPr lang="nl-NL" dirty="0" smtClean="0"/>
              <a:t> </a:t>
            </a:r>
            <a:endParaRPr lang="nl-NL" dirty="0"/>
          </a:p>
          <a:p>
            <a:pPr marL="342900" indent="-342900">
              <a:buFont typeface="Arial" panose="020B0604020202020204" pitchFamily="34" charset="0"/>
              <a:buChar char="•"/>
            </a:pPr>
            <a:r>
              <a:rPr lang="nl-NL" b="1" dirty="0"/>
              <a:t>Annex 2 (laatste dia)</a:t>
            </a:r>
            <a:r>
              <a:rPr lang="nl-NL" dirty="0"/>
              <a:t>: nuttige links</a:t>
            </a:r>
          </a:p>
          <a:p>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591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772" y="233213"/>
            <a:ext cx="10914595" cy="646331"/>
          </a:xfrm>
        </p:spPr>
        <p:txBody>
          <a:bodyPr/>
          <a:lstStyle/>
          <a:p>
            <a:r>
              <a:rPr lang="nl-NL" dirty="0" smtClean="0"/>
              <a:t>Patiënten nalopen</a:t>
            </a:r>
            <a:endParaRPr lang="nl-NL" sz="2000" dirty="0"/>
          </a:p>
        </p:txBody>
      </p:sp>
      <p:sp>
        <p:nvSpPr>
          <p:cNvPr id="7" name="Tekstvak 6"/>
          <p:cNvSpPr txBox="1"/>
          <p:nvPr/>
        </p:nvSpPr>
        <p:spPr>
          <a:xfrm>
            <a:off x="542441" y="1455847"/>
            <a:ext cx="9949713" cy="3108543"/>
          </a:xfrm>
          <a:prstGeom prst="rect">
            <a:avLst/>
          </a:prstGeom>
          <a:noFill/>
        </p:spPr>
        <p:txBody>
          <a:bodyPr wrap="square" rtlCol="0">
            <a:spAutoFit/>
          </a:bodyPr>
          <a:lstStyle/>
          <a:p>
            <a:r>
              <a:rPr lang="nl-NL" sz="2800" dirty="0"/>
              <a:t>Klopt de diagnose/ICPC? Goed in beeld? </a:t>
            </a:r>
          </a:p>
          <a:p>
            <a:r>
              <a:rPr lang="nl-NL" sz="2800" b="1" dirty="0">
                <a:solidFill>
                  <a:schemeClr val="accent5">
                    <a:lumMod val="75000"/>
                  </a:schemeClr>
                </a:solidFill>
              </a:rPr>
              <a:t>Lijst 1</a:t>
            </a:r>
            <a:r>
              <a:rPr lang="nl-NL" sz="2800" dirty="0"/>
              <a:t>: FH (T93.04)</a:t>
            </a:r>
          </a:p>
          <a:p>
            <a:r>
              <a:rPr lang="nl-NL" sz="2800" b="1" dirty="0">
                <a:solidFill>
                  <a:srgbClr val="009CB4"/>
                </a:solidFill>
              </a:rPr>
              <a:t>Lijst 2</a:t>
            </a:r>
            <a:r>
              <a:rPr lang="nl-NL" sz="2800" dirty="0"/>
              <a:t>: </a:t>
            </a:r>
            <a:r>
              <a:rPr lang="nl-NL" sz="2800" dirty="0" err="1"/>
              <a:t>Hyperchol</a:t>
            </a:r>
            <a:r>
              <a:rPr lang="nl-NL" sz="2800" dirty="0"/>
              <a:t> in familie (A29.06)</a:t>
            </a:r>
          </a:p>
          <a:p>
            <a:endParaRPr lang="nl-NL" sz="2800" dirty="0"/>
          </a:p>
          <a:p>
            <a:r>
              <a:rPr lang="nl-NL" sz="2800" dirty="0"/>
              <a:t>Kan er sprake zijn van FH?</a:t>
            </a:r>
          </a:p>
          <a:p>
            <a:r>
              <a:rPr lang="nl-NL" sz="2800" b="1" dirty="0">
                <a:solidFill>
                  <a:srgbClr val="F07814"/>
                </a:solidFill>
              </a:rPr>
              <a:t>Lijst 3</a:t>
            </a:r>
            <a:r>
              <a:rPr lang="nl-NL" sz="2800" dirty="0"/>
              <a:t>: </a:t>
            </a:r>
            <a:r>
              <a:rPr lang="nl-NL" sz="2800" dirty="0" smtClean="0"/>
              <a:t>geen FH diagnose, wel LDL &gt; 5 </a:t>
            </a:r>
            <a:r>
              <a:rPr lang="nl-NL" sz="2800" dirty="0"/>
              <a:t>zonder medicatie</a:t>
            </a:r>
          </a:p>
          <a:p>
            <a:r>
              <a:rPr lang="nl-NL" sz="2800" b="1" dirty="0">
                <a:solidFill>
                  <a:srgbClr val="FFC000"/>
                </a:solidFill>
              </a:rPr>
              <a:t>Lijst 4</a:t>
            </a:r>
            <a:r>
              <a:rPr lang="nl-NL" sz="2800" dirty="0"/>
              <a:t>: </a:t>
            </a:r>
            <a:r>
              <a:rPr lang="nl-NL" sz="2800" dirty="0" smtClean="0"/>
              <a:t>geen FH diagnose, wel LDL </a:t>
            </a:r>
            <a:r>
              <a:rPr lang="nl-NL" sz="2800" dirty="0"/>
              <a:t>&gt; 5 met medicatie</a:t>
            </a:r>
          </a:p>
        </p:txBody>
      </p:sp>
    </p:spTree>
    <p:extLst>
      <p:ext uri="{BB962C8B-B14F-4D97-AF65-F5344CB8AC3E}">
        <p14:creationId xmlns:p14="http://schemas.microsoft.com/office/powerpoint/2010/main" val="419552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Plan van aanpak </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277820"/>
          </a:xfrm>
          <a:prstGeom prst="rect">
            <a:avLst/>
          </a:prstGeom>
          <a:noFill/>
        </p:spPr>
        <p:txBody>
          <a:bodyPr wrap="square" rtlCol="0">
            <a:spAutoFit/>
          </a:bodyPr>
          <a:lstStyle/>
          <a:p>
            <a:pPr marL="285750" indent="-285750">
              <a:buClr>
                <a:srgbClr val="009CB4"/>
              </a:buClr>
              <a:buFont typeface="Arial" panose="020B0604020202020204" pitchFamily="34" charset="0"/>
              <a:buChar char="•"/>
            </a:pPr>
            <a:r>
              <a:rPr lang="nl-NL" sz="2300" dirty="0"/>
              <a:t>Welke lessen kunnen getrokken worden?</a:t>
            </a:r>
          </a:p>
          <a:p>
            <a:pPr marL="285750" indent="-285750">
              <a:buClr>
                <a:srgbClr val="009CB4"/>
              </a:buClr>
              <a:buFont typeface="Arial" panose="020B0604020202020204" pitchFamily="34" charset="0"/>
              <a:buChar char="•"/>
            </a:pPr>
            <a:r>
              <a:rPr lang="nl-NL" sz="2300" dirty="0"/>
              <a:t>Welke verbeterdoelen zijn er? (voor jezelf, je praktijk, de wijkgroep</a:t>
            </a:r>
            <a:r>
              <a:rPr lang="nl-NL" sz="2300" dirty="0" smtClean="0"/>
              <a:t>): SMART</a:t>
            </a:r>
            <a:endParaRPr lang="nl-NL" sz="2300" dirty="0"/>
          </a:p>
          <a:p>
            <a:pPr marL="285750" indent="-285750">
              <a:buClr>
                <a:srgbClr val="009CB4"/>
              </a:buClr>
              <a:buFont typeface="Arial" panose="020B0604020202020204" pitchFamily="34" charset="0"/>
              <a:buChar char="•"/>
            </a:pPr>
            <a:endParaRPr lang="nl-NL" sz="2300" dirty="0"/>
          </a:p>
          <a:p>
            <a:pPr marL="285750" indent="-285750">
              <a:buClr>
                <a:srgbClr val="009CB4"/>
              </a:buClr>
              <a:buFont typeface="Arial" panose="020B0604020202020204" pitchFamily="34" charset="0"/>
              <a:buChar char="•"/>
            </a:pPr>
            <a:endParaRPr lang="nl-NL" sz="2300" dirty="0"/>
          </a:p>
          <a:p>
            <a:pPr>
              <a:buClr>
                <a:srgbClr val="009CB4"/>
              </a:buClr>
            </a:pPr>
            <a:r>
              <a:rPr lang="nl-NL" sz="2300" b="1" dirty="0">
                <a:solidFill>
                  <a:srgbClr val="F07814"/>
                </a:solidFill>
                <a:sym typeface="Wingdings" panose="05000000000000000000" pitchFamily="2" charset="2"/>
              </a:rPr>
              <a:t> </a:t>
            </a:r>
            <a:r>
              <a:rPr lang="nl-NL" sz="2300" b="1" dirty="0"/>
              <a:t>Concretiseer goede voornemens bij deze </a:t>
            </a:r>
            <a:r>
              <a:rPr lang="nl-NL" sz="2300" b="1" dirty="0" smtClean="0"/>
              <a:t>verbeterdoelen</a:t>
            </a:r>
            <a:endParaRPr lang="nl-NL" sz="2300" dirty="0"/>
          </a:p>
          <a:p>
            <a:pPr marL="285750" indent="-285750">
              <a:buClr>
                <a:srgbClr val="009CB4"/>
              </a:buClr>
              <a:buFont typeface="Arial" panose="020B0604020202020204" pitchFamily="34" charset="0"/>
              <a:buChar char="•"/>
            </a:pPr>
            <a:endParaRPr lang="nl-NL" sz="2300" dirty="0"/>
          </a:p>
          <a:p>
            <a:pPr marL="285750" indent="-285750">
              <a:buClr>
                <a:srgbClr val="009CB4"/>
              </a:buClr>
              <a:buFont typeface="Arial" panose="020B0604020202020204" pitchFamily="34" charset="0"/>
              <a:buChar char="•"/>
            </a:pPr>
            <a:r>
              <a:rPr lang="nl-NL" sz="2300" dirty="0"/>
              <a:t>Plan evaluatiemomenten in en een nameting </a:t>
            </a:r>
            <a:r>
              <a:rPr lang="nl-NL" sz="2300" dirty="0" smtClean="0"/>
              <a:t>(2</a:t>
            </a:r>
            <a:r>
              <a:rPr lang="nl-NL" sz="2300" baseline="30000" dirty="0" smtClean="0"/>
              <a:t>e</a:t>
            </a:r>
            <a:r>
              <a:rPr lang="nl-NL" sz="2300" dirty="0" smtClean="0"/>
              <a:t> keer spiegelen)</a:t>
            </a:r>
            <a:endParaRPr lang="nl-NL" sz="2300" dirty="0"/>
          </a:p>
          <a:p>
            <a:pPr marL="285750" indent="-285750">
              <a:buClr>
                <a:srgbClr val="009CB4"/>
              </a:buClr>
              <a:buFont typeface="Arial" panose="020B0604020202020204" pitchFamily="34" charset="0"/>
              <a:buChar char="•"/>
            </a:pPr>
            <a:endParaRPr lang="nl-NL" sz="2300" dirty="0"/>
          </a:p>
          <a:p>
            <a:pPr marL="285750" indent="-285750">
              <a:buFont typeface="Arial" panose="020B0604020202020204" pitchFamily="34" charset="0"/>
              <a:buChar char="•"/>
            </a:pPr>
            <a:endParaRPr lang="nl-NL" sz="2300" dirty="0"/>
          </a:p>
        </p:txBody>
      </p:sp>
    </p:spTree>
    <p:extLst>
      <p:ext uri="{BB962C8B-B14F-4D97-AF65-F5344CB8AC3E}">
        <p14:creationId xmlns:p14="http://schemas.microsoft.com/office/powerpoint/2010/main" val="36941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582313" y="379635"/>
            <a:ext cx="10766044" cy="705247"/>
          </a:xfrm>
        </p:spPr>
        <p:txBody>
          <a:bodyPr/>
          <a:lstStyle/>
          <a:p>
            <a:r>
              <a:rPr lang="nl-NL" dirty="0"/>
              <a:t>Annex 1: </a:t>
            </a:r>
            <a:br>
              <a:rPr lang="nl-NL" dirty="0"/>
            </a:br>
            <a:r>
              <a:rPr lang="nl-NL" dirty="0"/>
              <a:t>Details HIS-data</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582313" y="1481349"/>
            <a:ext cx="11095162" cy="4340468"/>
          </a:xfrm>
        </p:spPr>
        <p:txBody>
          <a:bodyPr/>
          <a:lstStyle/>
          <a:p>
            <a:r>
              <a:rPr lang="nl-NL" sz="1200" b="1" dirty="0">
                <a:solidFill>
                  <a:srgbClr val="E89E00"/>
                </a:solidFill>
                <a:ea typeface="+mj-ea"/>
                <a:cs typeface="+mj-cs"/>
              </a:rPr>
              <a:t>Bron</a:t>
            </a:r>
            <a:r>
              <a:rPr lang="nl-NL" sz="1200" dirty="0"/>
              <a:t>: … database, </a:t>
            </a:r>
            <a:r>
              <a:rPr lang="nl-NL" sz="1200" dirty="0" smtClean="0"/>
              <a:t>locatie </a:t>
            </a:r>
            <a:r>
              <a:rPr lang="nl-NL" sz="1200" dirty="0"/>
              <a:t>.., periode </a:t>
            </a:r>
            <a:r>
              <a:rPr lang="nl-NL" sz="1200" dirty="0" smtClean="0"/>
              <a:t>01-07-JAAR </a:t>
            </a:r>
            <a:r>
              <a:rPr lang="nl-NL" sz="1200" dirty="0"/>
              <a:t>t/m </a:t>
            </a:r>
            <a:r>
              <a:rPr lang="nl-NL" sz="1200" dirty="0" smtClean="0"/>
              <a:t>30-06-JAAR</a:t>
            </a:r>
            <a:endParaRPr lang="nl-NL" sz="1200" dirty="0"/>
          </a:p>
          <a:p>
            <a:r>
              <a:rPr lang="nl-NL" sz="1200" b="1" dirty="0">
                <a:solidFill>
                  <a:srgbClr val="E89E00"/>
                </a:solidFill>
              </a:rPr>
              <a:t>Patiënten selectie</a:t>
            </a:r>
            <a:r>
              <a:rPr lang="nl-NL" sz="1200" dirty="0"/>
              <a:t> </a:t>
            </a:r>
          </a:p>
          <a:p>
            <a:pPr lvl="1"/>
            <a:r>
              <a:rPr lang="nl-NL" sz="1200" b="1" dirty="0">
                <a:solidFill>
                  <a:srgbClr val="00373E"/>
                </a:solidFill>
                <a:ea typeface="+mj-ea"/>
                <a:cs typeface="+mj-cs"/>
              </a:rPr>
              <a:t>Alleen vaste patiënten ingeschreven op </a:t>
            </a:r>
            <a:r>
              <a:rPr lang="nl-NL" sz="1200" b="1" dirty="0" smtClean="0">
                <a:solidFill>
                  <a:srgbClr val="00373E"/>
                </a:solidFill>
                <a:ea typeface="+mj-ea"/>
                <a:cs typeface="+mj-cs"/>
              </a:rPr>
              <a:t>30-06-JAAR</a:t>
            </a:r>
            <a:endParaRPr lang="nl-NL" sz="1200" b="1" dirty="0">
              <a:solidFill>
                <a:srgbClr val="00373E"/>
              </a:solidFill>
              <a:ea typeface="+mj-ea"/>
              <a:cs typeface="+mj-cs"/>
            </a:endParaRPr>
          </a:p>
          <a:p>
            <a:pPr lvl="1"/>
            <a:r>
              <a:rPr lang="nl-NL" sz="1200" b="1" dirty="0">
                <a:solidFill>
                  <a:srgbClr val="00373E"/>
                </a:solidFill>
                <a:ea typeface="+mj-ea"/>
                <a:cs typeface="+mj-cs"/>
              </a:rPr>
              <a:t>Alle leeftijden</a:t>
            </a:r>
          </a:p>
          <a:p>
            <a:pPr lvl="1"/>
            <a:r>
              <a:rPr lang="nl-NL" sz="1200" b="1" dirty="0">
                <a:solidFill>
                  <a:srgbClr val="00373E"/>
                </a:solidFill>
                <a:ea typeface="+mj-ea"/>
                <a:cs typeface="+mj-cs"/>
              </a:rPr>
              <a:t>ICPC code T93* en/of A29.06 en/of LDL-cholesterol &gt; 5,0 en/of ICPC code hartvaatziekten voor 65 jaar en ICPC code A29.01 (hartvaatziekten in familieanamnese)</a:t>
            </a:r>
          </a:p>
          <a:p>
            <a:r>
              <a:rPr lang="nl-NL" sz="1200" b="1" dirty="0">
                <a:solidFill>
                  <a:srgbClr val="E89E00"/>
                </a:solidFill>
              </a:rPr>
              <a:t>ICPC T93*/A29.06</a:t>
            </a:r>
          </a:p>
          <a:p>
            <a:pPr lvl="1"/>
            <a:r>
              <a:rPr lang="nl-NL" sz="1200" dirty="0"/>
              <a:t>alle ICPC codes beginnend met T93: T93/T93.00 (Vetstofwisselingsstoornis, niet  gespecificeerd), T93.01 (Hypercholesterolemie), T93.02(Hypertriglyceridemie), T93.03 (Gemengde hyperlipidemie), T93.04 (Familiaire hypercholesterolemie/</a:t>
            </a:r>
            <a:r>
              <a:rPr lang="nl-NL" sz="1200" dirty="0" err="1"/>
              <a:t>lipidemie</a:t>
            </a:r>
            <a:r>
              <a:rPr lang="nl-NL" sz="1200" dirty="0"/>
              <a:t>)</a:t>
            </a:r>
          </a:p>
          <a:p>
            <a:pPr lvl="1"/>
            <a:r>
              <a:rPr lang="nl-NL" sz="1200" dirty="0"/>
              <a:t>ICPC code A29.06 (Hypercholesterolemie in familieanamnese)</a:t>
            </a:r>
          </a:p>
          <a:p>
            <a:pPr lvl="1"/>
            <a:r>
              <a:rPr lang="nl-NL" sz="1200" dirty="0"/>
              <a:t>op episodelijst en/of in journaal afgelopen 5 jaar.</a:t>
            </a:r>
          </a:p>
          <a:p>
            <a:r>
              <a:rPr lang="nl-NL" sz="1200" b="1" dirty="0">
                <a:solidFill>
                  <a:srgbClr val="E89E00"/>
                </a:solidFill>
              </a:rPr>
              <a:t>LDL cholesterol</a:t>
            </a:r>
          </a:p>
          <a:p>
            <a:pPr lvl="1"/>
            <a:r>
              <a:rPr lang="nl-NL" sz="1200" dirty="0"/>
              <a:t>&gt; 5,0 mmol/L</a:t>
            </a:r>
          </a:p>
          <a:p>
            <a:pPr lvl="1"/>
            <a:r>
              <a:rPr lang="nl-NL" sz="1200" dirty="0"/>
              <a:t> periode </a:t>
            </a:r>
            <a:r>
              <a:rPr lang="nl-NL" sz="1200" dirty="0" smtClean="0"/>
              <a:t>01-07-JAAR </a:t>
            </a:r>
            <a:r>
              <a:rPr lang="nl-NL" sz="1200" dirty="0"/>
              <a:t>t/m </a:t>
            </a:r>
            <a:r>
              <a:rPr lang="nl-NL" sz="1200" dirty="0" smtClean="0"/>
              <a:t>30-06-JAAR</a:t>
            </a:r>
            <a:endParaRPr lang="nl-NL" sz="1200" dirty="0"/>
          </a:p>
          <a:p>
            <a:r>
              <a:rPr lang="nl-NL" sz="1200" b="1" dirty="0">
                <a:solidFill>
                  <a:srgbClr val="E89E00"/>
                </a:solidFill>
              </a:rPr>
              <a:t>Hartvaatziekten</a:t>
            </a:r>
            <a:r>
              <a:rPr lang="nl-NL" sz="1200" dirty="0"/>
              <a:t> </a:t>
            </a:r>
          </a:p>
          <a:p>
            <a:pPr lvl="1"/>
            <a:r>
              <a:rPr lang="nl-NL" sz="1200" dirty="0"/>
              <a:t>één of meer ICPC code(s) uit:  K74*(Angina pectoris), K75*(Acuut myocardinfarct),K76*(Andere/chronische ischemische hartziekte), K89*(Passagère cerebrale ischemie/TIA), K90/K90.00 (CVA, niet gespecificeerd), K90.03 (Cerebraal infarct), K92.01 (Claudicatio intermittens), K99.01 (Aneurysma aorta) op episodelijst en/of in journaal afgelopen 5 jaar.</a:t>
            </a:r>
          </a:p>
          <a:p>
            <a:pPr marL="0" indent="0">
              <a:buNone/>
            </a:pPr>
            <a:endParaRPr lang="nl-NL" sz="1200" dirty="0"/>
          </a:p>
          <a:p>
            <a:pPr marL="0" indent="0">
              <a:buNone/>
            </a:pPr>
            <a:r>
              <a:rPr lang="nl-NL" sz="1200" dirty="0"/>
              <a:t>* Dit is inclusief alle eventuele subcodes</a:t>
            </a:r>
          </a:p>
          <a:p>
            <a:pPr marL="0" indent="0">
              <a:buNone/>
            </a:pPr>
            <a:r>
              <a:rPr lang="nl-NL" sz="1400" dirty="0"/>
              <a:t>	</a:t>
            </a:r>
          </a:p>
          <a:p>
            <a:endParaRPr lang="nl-NL" sz="1400" dirty="0"/>
          </a:p>
          <a:p>
            <a:endParaRPr lang="nl-NL" sz="1400" dirty="0"/>
          </a:p>
        </p:txBody>
      </p:sp>
    </p:spTree>
    <p:extLst>
      <p:ext uri="{BB962C8B-B14F-4D97-AF65-F5344CB8AC3E}">
        <p14:creationId xmlns:p14="http://schemas.microsoft.com/office/powerpoint/2010/main" val="37259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2: Nuttige links</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8" name="Tekstvak 7"/>
          <p:cNvSpPr txBox="1"/>
          <p:nvPr/>
        </p:nvSpPr>
        <p:spPr>
          <a:xfrm>
            <a:off x="535153" y="1096912"/>
            <a:ext cx="11360541" cy="5180905"/>
          </a:xfrm>
          <a:prstGeom prst="rect">
            <a:avLst/>
          </a:prstGeom>
          <a:noFill/>
        </p:spPr>
        <p:txBody>
          <a:bodyPr wrap="square" rtlCol="0">
            <a:spAutoFit/>
          </a:bodyPr>
          <a:lstStyle/>
          <a:p>
            <a:pPr>
              <a:spcAft>
                <a:spcPts val="1000"/>
              </a:spcAft>
            </a:pPr>
            <a:r>
              <a:rPr lang="nl-NL" sz="1400" b="1" u="sng" dirty="0">
                <a:ea typeface="Calibri" panose="020F0502020204030204" pitchFamily="34" charset="0"/>
                <a:cs typeface="Times New Roman" panose="02020603050405020304" pitchFamily="18" charset="0"/>
              </a:rPr>
              <a:t>LEEFH</a:t>
            </a:r>
            <a:r>
              <a:rPr lang="nl-NL" sz="1400" b="1" dirty="0">
                <a:ea typeface="Calibri" panose="020F0502020204030204" pitchFamily="34" charset="0"/>
                <a:cs typeface="Times New Roman" panose="02020603050405020304" pitchFamily="18" charset="0"/>
              </a:rPr>
              <a:t>:</a:t>
            </a:r>
            <a:r>
              <a:rPr lang="nl-NL" sz="1400" dirty="0">
                <a:ea typeface="Calibri" panose="020F0502020204030204" pitchFamily="34" charset="0"/>
                <a:cs typeface="Times New Roman" panose="02020603050405020304" pitchFamily="18" charset="0"/>
              </a:rPr>
              <a:t> </a:t>
            </a:r>
            <a:r>
              <a:rPr lang="nl-NL" sz="1400" u="sng" dirty="0">
                <a:solidFill>
                  <a:srgbClr val="0000FF"/>
                </a:solidFill>
                <a:ea typeface="Calibri" panose="020F0502020204030204" pitchFamily="34" charset="0"/>
                <a:cs typeface="Times New Roman" panose="02020603050405020304" pitchFamily="18" charset="0"/>
                <a:hlinkClick r:id="rId3"/>
              </a:rPr>
              <a:t>www.leefh.nl</a:t>
            </a:r>
            <a:r>
              <a:rPr lang="nl-NL" sz="1400" dirty="0">
                <a:ea typeface="Calibri" panose="020F0502020204030204" pitchFamily="34" charset="0"/>
                <a:cs typeface="Times New Roman" panose="02020603050405020304" pitchFamily="18" charset="0"/>
              </a:rPr>
              <a:t> hierop bijvoorbeeld:</a:t>
            </a:r>
          </a:p>
          <a:p>
            <a:pPr marL="342900" lvl="0" indent="-342900">
              <a:spcAft>
                <a:spcPts val="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LEEFH diagnosekaart met stroomschema </a:t>
            </a:r>
          </a:p>
          <a:p>
            <a:pPr marL="342900" lvl="0" indent="-342900">
              <a:spcAft>
                <a:spcPts val="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Aanvraagformulier FH DNA-diagnostiek </a:t>
            </a:r>
          </a:p>
          <a:p>
            <a:pPr marL="342900" lvl="0" indent="-342900">
              <a:spcAft>
                <a:spcPts val="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Een brief waarmee een FH-index patiënt zijn </a:t>
            </a:r>
            <a:r>
              <a:rPr lang="nl-NL" sz="1400" dirty="0" smtClean="0">
                <a:ea typeface="Calibri" panose="020F0502020204030204" pitchFamily="34" charset="0"/>
                <a:cs typeface="Times New Roman" panose="02020603050405020304" pitchFamily="18" charset="0"/>
              </a:rPr>
              <a:t>(1</a:t>
            </a:r>
            <a:r>
              <a:rPr lang="nl-NL" sz="1400" baseline="30000" dirty="0" smtClean="0">
                <a:ea typeface="Calibri" panose="020F0502020204030204" pitchFamily="34" charset="0"/>
                <a:cs typeface="Times New Roman" panose="02020603050405020304" pitchFamily="18" charset="0"/>
              </a:rPr>
              <a:t>e</a:t>
            </a:r>
            <a:r>
              <a:rPr lang="nl-NL" sz="1400" dirty="0" smtClean="0">
                <a:ea typeface="Calibri" panose="020F0502020204030204" pitchFamily="34" charset="0"/>
                <a:cs typeface="Times New Roman" panose="02020603050405020304" pitchFamily="18" charset="0"/>
              </a:rPr>
              <a:t> </a:t>
            </a:r>
            <a:r>
              <a:rPr lang="nl-NL" sz="1400" dirty="0" err="1" smtClean="0">
                <a:ea typeface="Calibri" panose="020F0502020204030204" pitchFamily="34" charset="0"/>
                <a:cs typeface="Times New Roman" panose="02020603050405020304" pitchFamily="18" charset="0"/>
              </a:rPr>
              <a:t>graads</a:t>
            </a:r>
            <a:r>
              <a:rPr lang="nl-NL" sz="1400" dirty="0">
                <a:ea typeface="Calibri" panose="020F0502020204030204" pitchFamily="34" charset="0"/>
                <a:cs typeface="Times New Roman" panose="02020603050405020304" pitchFamily="18" charset="0"/>
              </a:rPr>
              <a:t>) familieleden kan informeren over die diagnose en wat dat voor hen betekent </a:t>
            </a:r>
          </a:p>
          <a:p>
            <a:pPr marL="342900" lvl="0" indent="-342900">
              <a:spcAft>
                <a:spcPts val="100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Informatie over consequenties voor eigen risico en verzekeringen</a:t>
            </a:r>
          </a:p>
          <a:p>
            <a:pPr>
              <a:spcAft>
                <a:spcPts val="1000"/>
              </a:spcAft>
            </a:pPr>
            <a:r>
              <a:rPr lang="nl-NL" sz="1400" b="1" u="sng" dirty="0">
                <a:ea typeface="Calibri" panose="020F0502020204030204" pitchFamily="34" charset="0"/>
                <a:cs typeface="Times New Roman" panose="02020603050405020304" pitchFamily="18" charset="0"/>
              </a:rPr>
              <a:t>NHG</a:t>
            </a:r>
            <a:r>
              <a:rPr lang="nl-NL" sz="1400" dirty="0">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Thuisarts.nl FH </a:t>
            </a:r>
            <a:r>
              <a:rPr lang="nl-NL" sz="1400" dirty="0" err="1">
                <a:ea typeface="Calibri" panose="020F0502020204030204" pitchFamily="34" charset="0"/>
                <a:cs typeface="Times New Roman" panose="02020603050405020304" pitchFamily="18" charset="0"/>
              </a:rPr>
              <a:t>patiëntenbrief</a:t>
            </a:r>
            <a:r>
              <a:rPr lang="nl-NL" sz="1400" dirty="0">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nl-NL" sz="1400" dirty="0">
                <a:ea typeface="Calibri" panose="020F0502020204030204" pitchFamily="34" charset="0"/>
                <a:cs typeface="Times New Roman" panose="02020603050405020304" pitchFamily="18" charset="0"/>
              </a:rPr>
              <a:t>Naslag: NHG Standpunt FH (2006): </a:t>
            </a:r>
            <a:r>
              <a:rPr lang="nl-NL" sz="1200" u="sng" dirty="0">
                <a:solidFill>
                  <a:srgbClr val="0000FF"/>
                </a:solidFill>
                <a:ea typeface="Calibri" panose="020F0502020204030204" pitchFamily="34" charset="0"/>
                <a:cs typeface="Times New Roman" panose="02020603050405020304" pitchFamily="18" charset="0"/>
                <a:hlinkClick r:id="rId4"/>
              </a:rPr>
              <a:t>https://www.nhg.org/sites/default/files/content/nhg_org/uploads/standpunt_diagnostiek_en_behandeling_van_familiaire_hypercholesterolemie.pdf</a:t>
            </a:r>
            <a:r>
              <a:rPr lang="nl-NL" sz="1200" dirty="0">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nl-NL" sz="1400" dirty="0">
                <a:ea typeface="Calibri" panose="020F0502020204030204" pitchFamily="34" charset="0"/>
                <a:cs typeface="Arial" panose="020B0604020202020204" pitchFamily="34" charset="0"/>
              </a:rPr>
              <a:t>Naslag: NHG Standaard CRVM en NHG-Standaard Het </a:t>
            </a:r>
            <a:r>
              <a:rPr lang="nl-NL" sz="1400" dirty="0" err="1">
                <a:ea typeface="Calibri" panose="020F0502020204030204" pitchFamily="34" charset="0"/>
                <a:cs typeface="Arial" panose="020B0604020202020204" pitchFamily="34" charset="0"/>
              </a:rPr>
              <a:t>PreventieConsult</a:t>
            </a:r>
            <a:r>
              <a:rPr lang="nl-NL" sz="1400" dirty="0">
                <a:ea typeface="Calibri" panose="020F0502020204030204" pitchFamily="34" charset="0"/>
                <a:cs typeface="Arial" panose="020B0604020202020204" pitchFamily="34" charset="0"/>
              </a:rPr>
              <a:t> module </a:t>
            </a:r>
            <a:r>
              <a:rPr lang="nl-NL" sz="1400" dirty="0" err="1">
                <a:ea typeface="Calibri" panose="020F0502020204030204" pitchFamily="34" charset="0"/>
                <a:cs typeface="Arial" panose="020B0604020202020204" pitchFamily="34" charset="0"/>
              </a:rPr>
              <a:t>Cardiometabool</a:t>
            </a:r>
            <a:r>
              <a:rPr lang="nl-NL" sz="1400" dirty="0">
                <a:ea typeface="Calibri" panose="020F0502020204030204" pitchFamily="34" charset="0"/>
                <a:cs typeface="Arial" panose="020B0604020202020204" pitchFamily="34" charset="0"/>
              </a:rPr>
              <a:t> Risico </a:t>
            </a:r>
            <a:r>
              <a:rPr lang="nl-NL" sz="1400" dirty="0">
                <a:ea typeface="Calibri" panose="020F0502020204030204" pitchFamily="34" charset="0"/>
                <a:cs typeface="Times New Roman" panose="02020603050405020304" pitchFamily="18" charset="0"/>
              </a:rPr>
              <a:t> </a:t>
            </a:r>
          </a:p>
          <a:p>
            <a:pPr>
              <a:spcAft>
                <a:spcPts val="1000"/>
              </a:spcAft>
            </a:pPr>
            <a:endParaRPr lang="en-US" sz="1400" b="1" u="sng" dirty="0">
              <a:ea typeface="Calibri" panose="020F0502020204030204" pitchFamily="34" charset="0"/>
              <a:cs typeface="Arial" panose="020B0604020202020204" pitchFamily="34" charset="0"/>
            </a:endParaRPr>
          </a:p>
          <a:p>
            <a:pPr>
              <a:spcAft>
                <a:spcPts val="1000"/>
              </a:spcAft>
            </a:pPr>
            <a:r>
              <a:rPr lang="en-US" sz="1400" b="1" u="sng" dirty="0" err="1">
                <a:ea typeface="Calibri" panose="020F0502020204030204" pitchFamily="34" charset="0"/>
                <a:cs typeface="Arial" panose="020B0604020202020204" pitchFamily="34" charset="0"/>
              </a:rPr>
              <a:t>Nascholing</a:t>
            </a:r>
            <a:r>
              <a:rPr lang="en-US" sz="1400" dirty="0">
                <a:ea typeface="Calibri" panose="020F0502020204030204" pitchFamily="34" charset="0"/>
                <a:cs typeface="Arial" panose="020B0604020202020204" pitchFamily="34" charset="0"/>
              </a:rPr>
              <a:t>:</a:t>
            </a:r>
            <a:endParaRPr lang="nl-NL" sz="14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US" sz="1400" dirty="0">
                <a:ea typeface="Calibri" panose="020F0502020204030204" pitchFamily="34" charset="0"/>
                <a:cs typeface="Arial" panose="020B0604020202020204" pitchFamily="34" charset="0"/>
              </a:rPr>
              <a:t>E-learning </a:t>
            </a:r>
            <a:r>
              <a:rPr lang="en-US" sz="1400" dirty="0" err="1">
                <a:ea typeface="Calibri" panose="020F0502020204030204" pitchFamily="34" charset="0"/>
                <a:cs typeface="Arial" panose="020B0604020202020204" pitchFamily="34" charset="0"/>
              </a:rPr>
              <a:t>Familiaire</a:t>
            </a:r>
            <a:r>
              <a:rPr lang="en-US" sz="1400" dirty="0">
                <a:ea typeface="Calibri" panose="020F0502020204030204" pitchFamily="34" charset="0"/>
                <a:cs typeface="Arial" panose="020B0604020202020204" pitchFamily="34" charset="0"/>
              </a:rPr>
              <a:t> </a:t>
            </a:r>
            <a:r>
              <a:rPr lang="en-US" sz="1400" dirty="0" err="1">
                <a:ea typeface="Calibri" panose="020F0502020204030204" pitchFamily="34" charset="0"/>
                <a:cs typeface="Arial" panose="020B0604020202020204" pitchFamily="34" charset="0"/>
              </a:rPr>
              <a:t>Hypercholesterolemie</a:t>
            </a:r>
            <a:r>
              <a:rPr lang="en-US" sz="1400" dirty="0">
                <a:ea typeface="Calibri" panose="020F0502020204030204" pitchFamily="34" charset="0"/>
                <a:cs typeface="Arial" panose="020B0604020202020204" pitchFamily="34" charset="0"/>
              </a:rPr>
              <a:t>,  via website LEEFH/</a:t>
            </a:r>
            <a:r>
              <a:rPr lang="en-US" sz="1400" dirty="0" err="1">
                <a:ea typeface="Calibri" panose="020F0502020204030204" pitchFamily="34" charset="0"/>
                <a:cs typeface="Arial" panose="020B0604020202020204" pitchFamily="34" charset="0"/>
              </a:rPr>
              <a:t>Heartlife</a:t>
            </a:r>
            <a:r>
              <a:rPr lang="en-US" sz="1400" dirty="0">
                <a:ea typeface="Calibri" panose="020F0502020204030204" pitchFamily="34" charset="0"/>
                <a:cs typeface="Arial" panose="020B0604020202020204" pitchFamily="34" charset="0"/>
              </a:rPr>
              <a:t> </a:t>
            </a:r>
            <a:r>
              <a:rPr lang="en-US" sz="1400" dirty="0" err="1">
                <a:ea typeface="Calibri" panose="020F0502020204030204" pitchFamily="34" charset="0"/>
                <a:cs typeface="Arial" panose="020B0604020202020204" pitchFamily="34" charset="0"/>
              </a:rPr>
              <a:t>klinieken</a:t>
            </a:r>
            <a:r>
              <a:rPr lang="en-US" sz="1400" dirty="0">
                <a:ea typeface="Calibri" panose="020F0502020204030204" pitchFamily="34" charset="0"/>
                <a:cs typeface="Arial" panose="020B0604020202020204" pitchFamily="34" charset="0"/>
              </a:rPr>
              <a:t/>
            </a:r>
            <a:br>
              <a:rPr lang="en-US" sz="1400" dirty="0">
                <a:ea typeface="Calibri" panose="020F0502020204030204" pitchFamily="34" charset="0"/>
                <a:cs typeface="Arial" panose="020B0604020202020204" pitchFamily="34" charset="0"/>
              </a:rPr>
            </a:br>
            <a:r>
              <a:rPr lang="en-US" sz="1400" u="sng" dirty="0">
                <a:solidFill>
                  <a:srgbClr val="0000FF"/>
                </a:solidFill>
                <a:ea typeface="Calibri" panose="020F0502020204030204" pitchFamily="34" charset="0"/>
                <a:cs typeface="Arial" panose="020B0604020202020204" pitchFamily="34" charset="0"/>
                <a:hlinkClick r:id="rId5"/>
              </a:rPr>
              <a:t>http://www.leefh.nl/zorgprofessionals/rol-huisarts-en-specialist/</a:t>
            </a:r>
            <a:r>
              <a:rPr lang="en-US" sz="1400" dirty="0">
                <a:ea typeface="Calibri" panose="020F0502020204030204" pitchFamily="34" charset="0"/>
                <a:cs typeface="Arial" panose="020B0604020202020204" pitchFamily="34" charset="0"/>
              </a:rPr>
              <a:t> </a:t>
            </a:r>
            <a:endParaRPr lang="nl-NL" sz="1400" dirty="0">
              <a:ea typeface="Calibri" panose="020F0502020204030204" pitchFamily="34" charset="0"/>
              <a:cs typeface="Times New Roman" panose="02020603050405020304" pitchFamily="18" charset="0"/>
            </a:endParaRPr>
          </a:p>
          <a:p>
            <a:pPr marL="342900" lvl="0" indent="-342900">
              <a:spcAft>
                <a:spcPts val="1000"/>
              </a:spcAft>
              <a:buFont typeface="Arial" panose="020B0604020202020204" pitchFamily="34" charset="0"/>
              <a:buChar char="•"/>
            </a:pPr>
            <a:r>
              <a:rPr lang="nl-NL" sz="1400" dirty="0">
                <a:ea typeface="Calibri" panose="020F0502020204030204" pitchFamily="34" charset="0"/>
                <a:cs typeface="Arial" panose="020B0604020202020204" pitchFamily="34" charset="0"/>
              </a:rPr>
              <a:t>Huisarts en genetica: </a:t>
            </a:r>
            <a:r>
              <a:rPr lang="en-US" sz="1400" u="sng" dirty="0">
                <a:solidFill>
                  <a:srgbClr val="0000FF"/>
                </a:solidFill>
                <a:ea typeface="Calibri" panose="020F0502020204030204" pitchFamily="34" charset="0"/>
                <a:cs typeface="Arial" panose="020B0604020202020204" pitchFamily="34" charset="0"/>
                <a:hlinkClick r:id="rId6"/>
              </a:rPr>
              <a:t>https://www.huisartsengenetica.nl/ziekte/premature-atherosclerose-en-familiaire-hypercholesterolemie</a:t>
            </a:r>
            <a:r>
              <a:rPr lang="en-US" sz="1400" dirty="0">
                <a:ea typeface="Calibri" panose="020F0502020204030204" pitchFamily="34" charset="0"/>
                <a:cs typeface="Arial" panose="020B0604020202020204" pitchFamily="34" charset="0"/>
              </a:rPr>
              <a:t> </a:t>
            </a:r>
            <a:r>
              <a:rPr lang="nl-NL" sz="1400" dirty="0">
                <a:ea typeface="Calibri" panose="020F0502020204030204" pitchFamily="34" charset="0"/>
                <a:cs typeface="Arial" panose="020B0604020202020204" pitchFamily="34" charset="0"/>
              </a:rPr>
              <a:t> </a:t>
            </a:r>
          </a:p>
          <a:p>
            <a:pPr marL="342900" lvl="0" indent="-342900">
              <a:spcAft>
                <a:spcPts val="1000"/>
              </a:spcAft>
              <a:buFont typeface="Arial" panose="020B0604020202020204" pitchFamily="34" charset="0"/>
              <a:buChar char="•"/>
            </a:pPr>
            <a:r>
              <a:rPr lang="nl-NL" sz="1400" dirty="0">
                <a:ea typeface="Calibri" panose="020F0502020204030204" pitchFamily="34" charset="0"/>
                <a:cs typeface="Arial" panose="020B0604020202020204" pitchFamily="34" charset="0"/>
              </a:rPr>
              <a:t>Gen-</a:t>
            </a:r>
            <a:r>
              <a:rPr lang="nl-NL" sz="1400" dirty="0" err="1">
                <a:ea typeface="Calibri" panose="020F0502020204030204" pitchFamily="34" charset="0"/>
                <a:cs typeface="Arial" panose="020B0604020202020204" pitchFamily="34" charset="0"/>
              </a:rPr>
              <a:t>Equip</a:t>
            </a:r>
            <a:r>
              <a:rPr lang="nl-NL" sz="1400" dirty="0">
                <a:ea typeface="Calibri" panose="020F0502020204030204" pitchFamily="34" charset="0"/>
                <a:cs typeface="Arial" panose="020B0604020202020204" pitchFamily="34" charset="0"/>
              </a:rPr>
              <a:t> module Erfelijke cardiovasculaire aandoeningen: </a:t>
            </a:r>
            <a:br>
              <a:rPr lang="nl-NL" sz="1400" dirty="0">
                <a:ea typeface="Calibri" panose="020F0502020204030204" pitchFamily="34" charset="0"/>
                <a:cs typeface="Arial" panose="020B0604020202020204" pitchFamily="34" charset="0"/>
              </a:rPr>
            </a:br>
            <a:r>
              <a:rPr lang="nl-NL" sz="1400" u="sng" dirty="0">
                <a:solidFill>
                  <a:srgbClr val="0000FF"/>
                </a:solidFill>
                <a:ea typeface="Calibri" panose="020F0502020204030204" pitchFamily="34" charset="0"/>
                <a:cs typeface="Arial" panose="020B0604020202020204" pitchFamily="34" charset="0"/>
                <a:hlinkClick r:id="rId7"/>
              </a:rPr>
              <a:t>https://www.primarycaregenetics.org/?page_id=873&amp;lang=nl</a:t>
            </a:r>
            <a:endParaRPr lang="nl-NL" sz="1400" dirty="0">
              <a:ea typeface="Calibri" panose="020F0502020204030204" pitchFamily="34" charset="0"/>
              <a:cs typeface="Times New Roman" panose="02020603050405020304" pitchFamily="18" charset="0"/>
            </a:endParaRPr>
          </a:p>
          <a:p>
            <a:pPr lvl="0">
              <a:spcAft>
                <a:spcPts val="1000"/>
              </a:spcAft>
            </a:pPr>
            <a:r>
              <a:rPr lang="nl-NL" sz="1400" b="1" u="sng" dirty="0">
                <a:ea typeface="Calibri" panose="020F0502020204030204" pitchFamily="34" charset="0"/>
                <a:cs typeface="Times New Roman" panose="02020603050405020304" pitchFamily="18" charset="0"/>
              </a:rPr>
              <a:t>Overig</a:t>
            </a:r>
            <a:r>
              <a:rPr lang="nl-NL" sz="1400" dirty="0">
                <a:ea typeface="Calibri" panose="020F0502020204030204" pitchFamily="34" charset="0"/>
                <a:cs typeface="Times New Roman" panose="02020603050405020304" pitchFamily="18" charset="0"/>
              </a:rPr>
              <a:t>: Transmurale zorgafspraken FH, zie: </a:t>
            </a:r>
            <a:r>
              <a:rPr lang="nl-NL" sz="1400" u="sng" dirty="0">
                <a:solidFill>
                  <a:srgbClr val="0000FF"/>
                </a:solidFill>
                <a:ea typeface="Calibri" panose="020F0502020204030204" pitchFamily="34" charset="0"/>
                <a:cs typeface="Times New Roman" panose="02020603050405020304" pitchFamily="18" charset="0"/>
                <a:hlinkClick r:id="rId8"/>
              </a:rPr>
              <a:t>www.amsterdam-transmuraal.nl</a:t>
            </a:r>
            <a:r>
              <a:rPr lang="nl-NL" sz="1400" dirty="0">
                <a:ea typeface="Calibri" panose="020F0502020204030204" pitchFamily="34" charset="0"/>
                <a:cs typeface="Times New Roman" panose="02020603050405020304" pitchFamily="18" charset="0"/>
              </a:rPr>
              <a:t> </a:t>
            </a:r>
          </a:p>
          <a:p>
            <a:endParaRPr lang="nl-NL" sz="1400" dirty="0"/>
          </a:p>
        </p:txBody>
      </p:sp>
    </p:spTree>
    <p:extLst>
      <p:ext uri="{BB962C8B-B14F-4D97-AF65-F5344CB8AC3E}">
        <p14:creationId xmlns:p14="http://schemas.microsoft.com/office/powerpoint/2010/main" val="33015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927597"/>
          </a:xfrm>
        </p:spPr>
        <p:txBody>
          <a:bodyPr/>
          <a:lstStyle/>
          <a:p>
            <a:r>
              <a:rPr lang="nl-NL" dirty="0"/>
              <a:t>Centrale vraag</a:t>
            </a:r>
          </a:p>
        </p:txBody>
      </p:sp>
      <p:sp>
        <p:nvSpPr>
          <p:cNvPr id="3" name="Tijdelijke aanduiding voor inhoud 2"/>
          <p:cNvSpPr>
            <a:spLocks noGrp="1"/>
          </p:cNvSpPr>
          <p:nvPr>
            <p:ph sz="half" idx="2"/>
          </p:nvPr>
        </p:nvSpPr>
        <p:spPr>
          <a:xfrm>
            <a:off x="694944" y="1275176"/>
            <a:ext cx="9539302" cy="4269839"/>
          </a:xfrm>
        </p:spPr>
        <p:txBody>
          <a:bodyPr/>
          <a:lstStyle/>
          <a:p>
            <a:pPr marL="0" indent="0">
              <a:buNone/>
            </a:pPr>
            <a:r>
              <a:rPr lang="nl-NL" dirty="0"/>
              <a:t> </a:t>
            </a:r>
          </a:p>
          <a:p>
            <a:pPr marL="0" indent="0">
              <a:buNone/>
            </a:pPr>
            <a:r>
              <a:rPr lang="nl-NL" dirty="0"/>
              <a:t>Hebben wij onze FH patiënten opgespoord en goed in beeld? </a:t>
            </a:r>
          </a:p>
          <a:p>
            <a:pPr lvl="1"/>
            <a:r>
              <a:rPr lang="nl-NL" dirty="0" smtClean="0"/>
              <a:t>Hoeveel patiënten, </a:t>
            </a:r>
            <a:r>
              <a:rPr lang="nl-NL" dirty="0"/>
              <a:t>coderen en registreren FH</a:t>
            </a:r>
          </a:p>
          <a:p>
            <a:pPr lvl="1"/>
            <a:r>
              <a:rPr lang="nl-NL" dirty="0"/>
              <a:t>Behandeling en follow-up van FH patiënten (LDL, medicatie)</a:t>
            </a:r>
          </a:p>
          <a:p>
            <a:pPr lvl="1"/>
            <a:r>
              <a:rPr lang="nl-NL" dirty="0"/>
              <a:t>Opsporing van </a:t>
            </a:r>
            <a:r>
              <a:rPr lang="nl-NL" dirty="0" smtClean="0"/>
              <a:t>FH en familieonderzoek in de huisartsenpraktijk</a:t>
            </a:r>
            <a:endParaRPr lang="nl-NL" dirty="0"/>
          </a:p>
          <a:p>
            <a:pPr marL="0" indent="0">
              <a:buNone/>
            </a:pPr>
            <a:endParaRPr lang="nl-NL" dirty="0"/>
          </a:p>
          <a:p>
            <a:pPr marL="0" indent="0">
              <a:buNone/>
            </a:pPr>
            <a:r>
              <a:rPr lang="nl-NL" dirty="0" smtClean="0"/>
              <a:t>Wat kan hoe nog beter</a:t>
            </a:r>
            <a:r>
              <a:rPr lang="nl-NL" dirty="0"/>
              <a:t>?</a:t>
            </a:r>
          </a:p>
        </p:txBody>
      </p:sp>
    </p:spTree>
    <p:extLst>
      <p:ext uri="{BB962C8B-B14F-4D97-AF65-F5344CB8AC3E}">
        <p14:creationId xmlns:p14="http://schemas.microsoft.com/office/powerpoint/2010/main" val="37561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3277820"/>
          </a:xfrm>
          <a:prstGeom prst="rect">
            <a:avLst/>
          </a:prstGeom>
        </p:spPr>
        <p:txBody>
          <a:bodyPr wrap="square">
            <a:spAutoFit/>
          </a:bodyPr>
          <a:lstStyle/>
          <a:p>
            <a:pPr marL="285750" indent="-285750">
              <a:buFont typeface="Arial" panose="020B0604020202020204" pitchFamily="34" charset="0"/>
              <a:buChar char="•"/>
            </a:pPr>
            <a:r>
              <a:rPr lang="nl-NL" sz="2300" b="1" dirty="0"/>
              <a:t>Online enquête resultaten </a:t>
            </a:r>
            <a:r>
              <a:rPr lang="nl-NL" sz="2300" dirty="0"/>
              <a:t>(cognities, gedrag, kennisvragen) </a:t>
            </a:r>
          </a:p>
          <a:p>
            <a:pPr marL="742950" lvl="1" indent="-285750">
              <a:buFont typeface="Arial" panose="020B0604020202020204" pitchFamily="34" charset="0"/>
              <a:buChar char="•"/>
            </a:pPr>
            <a:r>
              <a:rPr lang="nl-NL" sz="2300" dirty="0"/>
              <a:t>Ingevuld door </a:t>
            </a:r>
            <a:r>
              <a:rPr lang="nl-NL" sz="2300" dirty="0" smtClean="0"/>
              <a:t>XX </a:t>
            </a:r>
            <a:r>
              <a:rPr lang="nl-NL" sz="2300" dirty="0"/>
              <a:t>huisartsen in de wijkgroep </a:t>
            </a:r>
            <a:r>
              <a:rPr lang="nl-NL" sz="2300" dirty="0" smtClean="0"/>
              <a:t>(datum). </a:t>
            </a:r>
            <a:r>
              <a:rPr lang="nl-NL" sz="1200" i="1" dirty="0" smtClean="0"/>
              <a:t>Namen huisartsen:  </a:t>
            </a:r>
            <a:r>
              <a:rPr lang="nl-NL" sz="1200" dirty="0" smtClean="0"/>
              <a:t>.</a:t>
            </a:r>
            <a:endParaRPr lang="nl-NL" sz="1200" dirty="0"/>
          </a:p>
          <a:p>
            <a:pPr marL="742950" lvl="1"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b="1" dirty="0"/>
              <a:t>HIS-cijfers</a:t>
            </a:r>
          </a:p>
          <a:p>
            <a:pPr marL="742950" lvl="1" indent="-285750">
              <a:buFont typeface="Arial" panose="020B0604020202020204" pitchFamily="34" charset="0"/>
              <a:buChar char="•"/>
            </a:pPr>
            <a:r>
              <a:rPr lang="nl-NL" sz="2300" dirty="0"/>
              <a:t>Kenmerken praktijkpopulatie</a:t>
            </a:r>
          </a:p>
          <a:p>
            <a:pPr marL="742950" lvl="1" indent="-285750">
              <a:buFont typeface="Arial" panose="020B0604020202020204" pitchFamily="34" charset="0"/>
              <a:buChar char="•"/>
            </a:pPr>
            <a:r>
              <a:rPr lang="nl-NL" sz="2300" dirty="0"/>
              <a:t>Voor FH relevante ICPC codes (episodes, contacten </a:t>
            </a:r>
            <a:r>
              <a:rPr lang="nl-NL" sz="2300" dirty="0" smtClean="0"/>
              <a:t>over een 5 </a:t>
            </a:r>
            <a:r>
              <a:rPr lang="nl-NL" sz="2300" dirty="0" err="1" smtClean="0"/>
              <a:t>jaars</a:t>
            </a:r>
            <a:r>
              <a:rPr lang="nl-NL" sz="2300" dirty="0" smtClean="0"/>
              <a:t> periode JAAR </a:t>
            </a:r>
            <a:r>
              <a:rPr lang="nl-NL" sz="2300" dirty="0"/>
              <a:t>t/m </a:t>
            </a:r>
            <a:r>
              <a:rPr lang="nl-NL" sz="2300" dirty="0" smtClean="0"/>
              <a:t>JAAR)</a:t>
            </a:r>
            <a:endParaRPr lang="nl-NL" sz="2300" dirty="0"/>
          </a:p>
          <a:p>
            <a:pPr marL="742950" lvl="1" indent="-285750">
              <a:buFont typeface="Arial" panose="020B0604020202020204" pitchFamily="34" charset="0"/>
              <a:buChar char="•"/>
            </a:pPr>
            <a:r>
              <a:rPr lang="nl-NL" sz="2300" dirty="0"/>
              <a:t>LDL, cholesterolverlagende middelen (ATC C10, </a:t>
            </a:r>
            <a:r>
              <a:rPr lang="nl-NL" sz="2300" dirty="0" smtClean="0"/>
              <a:t>over een 5 </a:t>
            </a:r>
            <a:r>
              <a:rPr lang="nl-NL" sz="2300" dirty="0" err="1" smtClean="0"/>
              <a:t>jaars</a:t>
            </a:r>
            <a:r>
              <a:rPr lang="nl-NL" sz="2300" dirty="0" smtClean="0"/>
              <a:t> periode JAAR </a:t>
            </a:r>
            <a:r>
              <a:rPr lang="nl-NL" sz="2300" dirty="0"/>
              <a:t>t/m </a:t>
            </a:r>
            <a:r>
              <a:rPr lang="nl-NL" sz="2300" dirty="0" smtClean="0"/>
              <a:t>JAAR)</a:t>
            </a:r>
            <a:endParaRPr lang="nl-NL" sz="2300" dirty="0"/>
          </a:p>
        </p:txBody>
      </p:sp>
    </p:spTree>
    <p:extLst>
      <p:ext uri="{BB962C8B-B14F-4D97-AF65-F5344CB8AC3E}">
        <p14:creationId xmlns:p14="http://schemas.microsoft.com/office/powerpoint/2010/main" val="25615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  </a:t>
            </a:r>
          </a:p>
        </p:txBody>
      </p:sp>
      <p:sp>
        <p:nvSpPr>
          <p:cNvPr id="3" name="Rechthoek 2"/>
          <p:cNvSpPr/>
          <p:nvPr/>
        </p:nvSpPr>
        <p:spPr>
          <a:xfrm>
            <a:off x="840828" y="1443841"/>
            <a:ext cx="10258096" cy="4647426"/>
          </a:xfrm>
          <a:prstGeom prst="rect">
            <a:avLst/>
          </a:prstGeom>
        </p:spPr>
        <p:txBody>
          <a:bodyPr wrap="square">
            <a:spAutoFit/>
          </a:bodyPr>
          <a:lstStyle/>
          <a:p>
            <a:pPr marL="342900" indent="-342900">
              <a:buFont typeface="Arial" panose="020B0604020202020204" pitchFamily="34" charset="0"/>
              <a:buChar char="•"/>
            </a:pPr>
            <a:r>
              <a:rPr lang="nl-NL" sz="2300" b="1" dirty="0"/>
              <a:t>Kenmerken praktijkpopulaties: zijn er relevante verschillen t.a.v.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Kennisvragen over FH (enquête)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smtClean="0"/>
              <a:t>Hoeveel patiënten, </a:t>
            </a:r>
            <a:r>
              <a:rPr lang="nl-NL" sz="2300" dirty="0"/>
              <a:t>coderen en registreren van patiënten met FH</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Behandeling en follow-up van patiënten met FH: LDL en medicatie</a:t>
            </a:r>
          </a:p>
          <a:p>
            <a:pPr marL="342900" lvl="0" indent="-342900">
              <a:buFont typeface="Arial" panose="020B0604020202020204" pitchFamily="34" charset="0"/>
              <a:buChar char="•"/>
            </a:pPr>
            <a:endParaRPr lang="nl-NL" sz="2300" dirty="0"/>
          </a:p>
          <a:p>
            <a:pPr marL="342900" lvl="0" indent="-342900">
              <a:buFont typeface="Arial" panose="020B0604020202020204" pitchFamily="34" charset="0"/>
              <a:buChar char="•"/>
            </a:pPr>
            <a:r>
              <a:rPr lang="nl-NL" sz="2300" dirty="0"/>
              <a:t>Opsporen van </a:t>
            </a:r>
            <a:r>
              <a:rPr lang="nl-NL" sz="2300" dirty="0" smtClean="0"/>
              <a:t>FH </a:t>
            </a:r>
            <a:r>
              <a:rPr lang="nl-NL" sz="2300" dirty="0"/>
              <a:t>patiënten: index en familieleden</a:t>
            </a:r>
          </a:p>
          <a:p>
            <a:pPr lvl="0"/>
            <a:endParaRPr lang="nl-NL" sz="2300" dirty="0"/>
          </a:p>
          <a:p>
            <a:pPr lvl="0"/>
            <a:endParaRPr lang="nl-NL" sz="2300" dirty="0"/>
          </a:p>
          <a:p>
            <a:pPr lvl="0"/>
            <a:endParaRPr lang="nl-NL" sz="2300" dirty="0"/>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235381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066" y="255677"/>
            <a:ext cx="9247872" cy="646331"/>
          </a:xfrm>
        </p:spPr>
        <p:txBody>
          <a:bodyPr/>
          <a:lstStyle/>
          <a:p>
            <a:r>
              <a:rPr lang="nl-NL" dirty="0"/>
              <a:t>Praktijkkenmerken    </a:t>
            </a:r>
          </a:p>
        </p:txBody>
      </p:sp>
      <p:graphicFrame>
        <p:nvGraphicFramePr>
          <p:cNvPr id="8" name="Tabel 7"/>
          <p:cNvGraphicFramePr>
            <a:graphicFrameLocks noGrp="1"/>
          </p:cNvGraphicFramePr>
          <p:nvPr>
            <p:extLst>
              <p:ext uri="{D42A27DB-BD31-4B8C-83A1-F6EECF244321}">
                <p14:modId xmlns:p14="http://schemas.microsoft.com/office/powerpoint/2010/main" val="4168781757"/>
              </p:ext>
            </p:extLst>
          </p:nvPr>
        </p:nvGraphicFramePr>
        <p:xfrm>
          <a:off x="711200" y="977575"/>
          <a:ext cx="11260877" cy="3924554"/>
        </p:xfrm>
        <a:graphic>
          <a:graphicData uri="http://schemas.openxmlformats.org/drawingml/2006/table">
            <a:tbl>
              <a:tblPr firstRow="1" bandRow="1">
                <a:tableStyleId>{5C22544A-7EE6-4342-B048-85BDC9FD1C3A}</a:tableStyleId>
              </a:tblPr>
              <a:tblGrid>
                <a:gridCol w="1998472">
                  <a:extLst>
                    <a:ext uri="{9D8B030D-6E8A-4147-A177-3AD203B41FA5}">
                      <a16:colId xmlns:a16="http://schemas.microsoft.com/office/drawing/2014/main" val="1813152470"/>
                    </a:ext>
                  </a:extLst>
                </a:gridCol>
                <a:gridCol w="1306322">
                  <a:extLst>
                    <a:ext uri="{9D8B030D-6E8A-4147-A177-3AD203B41FA5}">
                      <a16:colId xmlns:a16="http://schemas.microsoft.com/office/drawing/2014/main" val="421740276"/>
                    </a:ext>
                  </a:extLst>
                </a:gridCol>
                <a:gridCol w="898389">
                  <a:extLst>
                    <a:ext uri="{9D8B030D-6E8A-4147-A177-3AD203B41FA5}">
                      <a16:colId xmlns:a16="http://schemas.microsoft.com/office/drawing/2014/main" val="3427493604"/>
                    </a:ext>
                  </a:extLst>
                </a:gridCol>
                <a:gridCol w="709389">
                  <a:extLst>
                    <a:ext uri="{9D8B030D-6E8A-4147-A177-3AD203B41FA5}">
                      <a16:colId xmlns:a16="http://schemas.microsoft.com/office/drawing/2014/main" val="2191756516"/>
                    </a:ext>
                  </a:extLst>
                </a:gridCol>
                <a:gridCol w="637887">
                  <a:extLst>
                    <a:ext uri="{9D8B030D-6E8A-4147-A177-3AD203B41FA5}">
                      <a16:colId xmlns:a16="http://schemas.microsoft.com/office/drawing/2014/main" val="3759968543"/>
                    </a:ext>
                  </a:extLst>
                </a:gridCol>
                <a:gridCol w="1205941">
                  <a:extLst>
                    <a:ext uri="{9D8B030D-6E8A-4147-A177-3AD203B41FA5}">
                      <a16:colId xmlns:a16="http://schemas.microsoft.com/office/drawing/2014/main" val="1488068848"/>
                    </a:ext>
                  </a:extLst>
                </a:gridCol>
                <a:gridCol w="633046">
                  <a:extLst>
                    <a:ext uri="{9D8B030D-6E8A-4147-A177-3AD203B41FA5}">
                      <a16:colId xmlns:a16="http://schemas.microsoft.com/office/drawing/2014/main" val="3721939005"/>
                    </a:ext>
                  </a:extLst>
                </a:gridCol>
                <a:gridCol w="738554">
                  <a:extLst>
                    <a:ext uri="{9D8B030D-6E8A-4147-A177-3AD203B41FA5}">
                      <a16:colId xmlns:a16="http://schemas.microsoft.com/office/drawing/2014/main" val="4039617081"/>
                    </a:ext>
                  </a:extLst>
                </a:gridCol>
                <a:gridCol w="1582615">
                  <a:extLst>
                    <a:ext uri="{9D8B030D-6E8A-4147-A177-3AD203B41FA5}">
                      <a16:colId xmlns:a16="http://schemas.microsoft.com/office/drawing/2014/main" val="2042819333"/>
                    </a:ext>
                  </a:extLst>
                </a:gridCol>
                <a:gridCol w="1550262">
                  <a:extLst>
                    <a:ext uri="{9D8B030D-6E8A-4147-A177-3AD203B41FA5}">
                      <a16:colId xmlns:a16="http://schemas.microsoft.com/office/drawing/2014/main" val="1060331663"/>
                    </a:ext>
                  </a:extLst>
                </a:gridCol>
              </a:tblGrid>
              <a:tr h="370840">
                <a:tc>
                  <a:txBody>
                    <a:bodyPr/>
                    <a:lstStyle/>
                    <a:p>
                      <a:endParaRPr lang="nl-NL" sz="1800" dirty="0"/>
                    </a:p>
                  </a:txBody>
                  <a:tcPr>
                    <a:solidFill>
                      <a:srgbClr val="003741"/>
                    </a:solidFill>
                  </a:tcPr>
                </a:tc>
                <a:tc>
                  <a:txBody>
                    <a:bodyPr/>
                    <a:lstStyle/>
                    <a:p>
                      <a:pPr algn="l">
                        <a:lnSpc>
                          <a:spcPct val="107000"/>
                        </a:lnSpc>
                        <a:spcAft>
                          <a:spcPts val="0"/>
                        </a:spcAft>
                      </a:pPr>
                      <a:r>
                        <a:rPr lang="nl-NL" sz="1800" dirty="0">
                          <a:solidFill>
                            <a:srgbClr val="CED9E5"/>
                          </a:solidFill>
                          <a:effectLst/>
                        </a:rPr>
                        <a:t>Populatie</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Vrouw</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gridSpan="2">
                  <a:txBody>
                    <a:bodyPr/>
                    <a:lstStyle/>
                    <a:p>
                      <a:pPr algn="l">
                        <a:lnSpc>
                          <a:spcPct val="107000"/>
                        </a:lnSpc>
                        <a:spcAft>
                          <a:spcPts val="0"/>
                        </a:spcAft>
                      </a:pPr>
                      <a:r>
                        <a:rPr lang="nl-NL" sz="1800" dirty="0">
                          <a:solidFill>
                            <a:srgbClr val="CED9E5"/>
                          </a:solidFill>
                          <a:effectLst/>
                        </a:rPr>
                        <a:t>Leeftijd</a:t>
                      </a:r>
                    </a:p>
                  </a:txBody>
                  <a:tcPr marL="68580" marR="68580" marT="0" marB="0">
                    <a:solidFill>
                      <a:srgbClr val="003741"/>
                    </a:solidFill>
                  </a:tcPr>
                </a:tc>
                <a:tc hMerge="1">
                  <a:txBody>
                    <a:bodyPr/>
                    <a:lstStyle/>
                    <a:p>
                      <a:endParaRPr lang="nl-NL"/>
                    </a:p>
                  </a:txBody>
                  <a:tcPr>
                    <a:solidFill>
                      <a:srgbClr val="00374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CED9E5"/>
                          </a:solidFill>
                          <a:effectLst/>
                        </a:rPr>
                        <a:t>Contact</a:t>
                      </a:r>
                      <a:r>
                        <a:rPr lang="nl-NL" sz="1800" baseline="0" dirty="0">
                          <a:solidFill>
                            <a:srgbClr val="CED9E5"/>
                          </a:solidFill>
                          <a:effectLst/>
                        </a:rPr>
                        <a:t> met ICPC</a:t>
                      </a:r>
                      <a:endParaRPr lang="nl-NL" sz="1800" dirty="0"/>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DM</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HVZ</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Hypertensie</a:t>
                      </a:r>
                    </a:p>
                    <a:p>
                      <a:pPr algn="l">
                        <a:lnSpc>
                          <a:spcPct val="107000"/>
                        </a:lnSpc>
                        <a:spcAft>
                          <a:spcPts val="0"/>
                        </a:spcAft>
                      </a:pP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CVRM</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3802431606"/>
                  </a:ext>
                </a:extLst>
              </a:tr>
              <a:tr h="370840">
                <a:tc>
                  <a:txBody>
                    <a:bodyPr/>
                    <a:lstStyle/>
                    <a:p>
                      <a:endParaRPr lang="nl-NL" sz="1800" dirty="0"/>
                    </a:p>
                  </a:txBody>
                  <a:tcPr>
                    <a:solidFill>
                      <a:srgbClr val="003741"/>
                    </a:solidFill>
                  </a:tcPr>
                </a:tc>
                <a:tc>
                  <a:txBody>
                    <a:bodyPr/>
                    <a:lstStyle/>
                    <a:p>
                      <a:pPr algn="l">
                        <a:lnSpc>
                          <a:spcPct val="107000"/>
                        </a:lnSpc>
                        <a:spcAft>
                          <a:spcPts val="0"/>
                        </a:spcAft>
                      </a:pPr>
                      <a:r>
                        <a:rPr lang="nl-NL" sz="1800" dirty="0">
                          <a:solidFill>
                            <a:srgbClr val="CED9E5"/>
                          </a:solidFill>
                          <a:effectLst/>
                        </a:rPr>
                        <a:t> </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 </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0-17</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70+</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r>
                        <a:rPr lang="nl-NL" sz="1800" dirty="0">
                          <a:solidFill>
                            <a:schemeClr val="bg1"/>
                          </a:solidFill>
                        </a:rPr>
                        <a:t>*</a:t>
                      </a: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T90</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K86/87</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rgbClr val="CED9E5"/>
                          </a:solidFill>
                          <a:effectLst/>
                        </a:rPr>
                        <a:t>K49.01</a:t>
                      </a:r>
                      <a:endParaRPr lang="nl-NL" sz="1800" dirty="0">
                        <a:solidFill>
                          <a:srgbClr val="CED9E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2892975994"/>
                  </a:ext>
                </a:extLst>
              </a:tr>
              <a:tr h="370840">
                <a:tc>
                  <a:txBody>
                    <a:bodyPr/>
                    <a:lstStyle/>
                    <a:p>
                      <a:endParaRPr lang="nl-NL" sz="1800" dirty="0">
                        <a:solidFill>
                          <a:schemeClr val="bg1"/>
                        </a:solidFill>
                      </a:endParaRPr>
                    </a:p>
                  </a:txBody>
                  <a:tcPr>
                    <a:solidFill>
                      <a:srgbClr val="003741"/>
                    </a:solidFill>
                  </a:tcPr>
                </a:tc>
                <a:tc>
                  <a:txBody>
                    <a:bodyPr/>
                    <a:lstStyle/>
                    <a:p>
                      <a:pPr algn="l">
                        <a:lnSpc>
                          <a:spcPct val="107000"/>
                        </a:lnSpc>
                        <a:spcAft>
                          <a:spcPts val="0"/>
                        </a:spcAft>
                      </a:pPr>
                      <a:r>
                        <a:rPr lang="nl-NL" sz="1800">
                          <a:solidFill>
                            <a:schemeClr val="bg1"/>
                          </a:solidFill>
                          <a:effectLst/>
                        </a:rPr>
                        <a:t>aantal</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r>
                        <a:rPr lang="nl-NL" sz="1800" dirty="0">
                          <a:solidFill>
                            <a:schemeClr val="bg1"/>
                          </a:solidFill>
                        </a:rPr>
                        <a:t>%</a:t>
                      </a:r>
                    </a:p>
                  </a:txBody>
                  <a:tcPr marL="68580" marR="68580" marT="0" marB="0">
                    <a:solidFill>
                      <a:srgbClr val="003741"/>
                    </a:solidFill>
                  </a:tcPr>
                </a:tc>
                <a:tc>
                  <a:txBody>
                    <a:bodyPr/>
                    <a:lstStyle/>
                    <a:p>
                      <a:pPr algn="l">
                        <a:lnSpc>
                          <a:spcPct val="107000"/>
                        </a:lnSpc>
                        <a:spcAft>
                          <a:spcPts val="0"/>
                        </a:spcAft>
                      </a:pPr>
                      <a:r>
                        <a:rPr lang="nl-NL" sz="1800">
                          <a:solidFill>
                            <a:schemeClr val="bg1"/>
                          </a:solidFill>
                          <a:effectLst/>
                        </a:rPr>
                        <a:t>%</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r>
                        <a:rPr lang="nl-NL"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2879855246"/>
                  </a:ext>
                </a:extLst>
              </a:tr>
              <a:tr h="370840">
                <a:tc>
                  <a:txBody>
                    <a:bodyPr/>
                    <a:lstStyle/>
                    <a:p>
                      <a:pPr algn="l">
                        <a:lnSpc>
                          <a:spcPct val="107000"/>
                        </a:lnSpc>
                        <a:spcAft>
                          <a:spcPts val="0"/>
                        </a:spcAft>
                      </a:pPr>
                      <a:r>
                        <a:rPr lang="nl-NL" sz="1800" b="0" dirty="0">
                          <a:solidFill>
                            <a:schemeClr val="bg1"/>
                          </a:solidFill>
                          <a:effectLst/>
                        </a:rPr>
                        <a:t>Praktijk</a:t>
                      </a:r>
                      <a:r>
                        <a:rPr lang="nl-NL" sz="1800" b="0" baseline="0" dirty="0">
                          <a:solidFill>
                            <a:schemeClr val="bg1"/>
                          </a:solidFill>
                          <a:effectLst/>
                        </a:rPr>
                        <a:t> 1</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51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17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latin typeface="+mn-lt"/>
                          <a:ea typeface="+mn-ea"/>
                          <a:cs typeface="+mn-cs"/>
                        </a:rPr>
                        <a:t>6,5</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b="1" i="0" dirty="0" smtClean="0">
                          <a:effectLst/>
                          <a:latin typeface="Calibri Light" panose="020F0302020204030204" pitchFamily="34" charset="0"/>
                          <a:ea typeface="Times New Roman" panose="02020603050405020304" pitchFamily="18" charset="0"/>
                          <a:cs typeface="Times New Roman" panose="02020603050405020304" pitchFamily="18" charset="0"/>
                        </a:rPr>
                        <a:t>99</a:t>
                      </a:r>
                      <a:endParaRPr lang="nl-N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5,3</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4,7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11,5</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6,1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extLst>
                  <a:ext uri="{0D108BD9-81ED-4DB2-BD59-A6C34878D82A}">
                    <a16:rowId xmlns:a16="http://schemas.microsoft.com/office/drawing/2014/main" val="1206848008"/>
                  </a:ext>
                </a:extLst>
              </a:tr>
              <a:tr h="370840">
                <a:tc>
                  <a:txBody>
                    <a:bodyPr/>
                    <a:lstStyle/>
                    <a:p>
                      <a:pPr algn="l">
                        <a:lnSpc>
                          <a:spcPct val="107000"/>
                        </a:lnSpc>
                        <a:spcAft>
                          <a:spcPts val="0"/>
                        </a:spcAft>
                      </a:pPr>
                      <a:r>
                        <a:rPr lang="nl-NL" sz="1800" b="0" dirty="0">
                          <a:solidFill>
                            <a:schemeClr val="bg1"/>
                          </a:solidFill>
                          <a:effectLst/>
                        </a:rPr>
                        <a:t>Praktijk 2</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smtClean="0">
                          <a:solidFill>
                            <a:schemeClr val="tx1"/>
                          </a:solidFill>
                          <a:effectLst/>
                        </a:rPr>
                        <a:t>51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smtClean="0">
                          <a:solidFill>
                            <a:schemeClr val="tx1"/>
                          </a:solidFill>
                          <a:effectLst/>
                        </a:rPr>
                        <a:t>19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5,0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b="1" i="0" dirty="0" smtClean="0">
                          <a:effectLst/>
                          <a:latin typeface="Calibri Light" panose="020F0302020204030204" pitchFamily="34" charset="0"/>
                          <a:ea typeface="Times New Roman" panose="02020603050405020304" pitchFamily="18" charset="0"/>
                          <a:cs typeface="Times New Roman" panose="02020603050405020304" pitchFamily="18" charset="0"/>
                        </a:rPr>
                        <a:t>99</a:t>
                      </a:r>
                      <a:endParaRPr lang="nl-N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3,9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4,0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8,1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3,2</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73823499"/>
                  </a:ext>
                </a:extLst>
              </a:tr>
              <a:tr h="370840">
                <a:tc>
                  <a:txBody>
                    <a:bodyPr/>
                    <a:lstStyle/>
                    <a:p>
                      <a:pPr algn="l">
                        <a:lnSpc>
                          <a:spcPct val="107000"/>
                        </a:lnSpc>
                        <a:spcAft>
                          <a:spcPts val="0"/>
                        </a:spcAft>
                      </a:pPr>
                      <a:r>
                        <a:rPr lang="nl-NL" sz="1800" b="0" dirty="0">
                          <a:solidFill>
                            <a:schemeClr val="bg1"/>
                          </a:solidFill>
                          <a:effectLst/>
                        </a:rPr>
                        <a:t>Praktijk</a:t>
                      </a:r>
                      <a:r>
                        <a:rPr lang="nl-NL" sz="1800" b="0" baseline="0" dirty="0">
                          <a:solidFill>
                            <a:schemeClr val="bg1"/>
                          </a:solidFill>
                          <a:effectLst/>
                        </a:rPr>
                        <a:t> 3</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49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20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7,9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b="1" i="0" dirty="0" smtClean="0">
                          <a:effectLst/>
                          <a:latin typeface="Calibri Light" panose="020F0302020204030204" pitchFamily="34" charset="0"/>
                          <a:ea typeface="Times New Roman" panose="02020603050405020304" pitchFamily="18" charset="0"/>
                          <a:cs typeface="Times New Roman" panose="02020603050405020304" pitchFamily="18" charset="0"/>
                        </a:rPr>
                        <a:t>77</a:t>
                      </a:r>
                      <a:endParaRPr lang="nl-N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4,7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4,4</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12,3</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2,7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extLst>
                  <a:ext uri="{0D108BD9-81ED-4DB2-BD59-A6C34878D82A}">
                    <a16:rowId xmlns:a16="http://schemas.microsoft.com/office/drawing/2014/main" val="2065600341"/>
                  </a:ext>
                </a:extLst>
              </a:tr>
              <a:tr h="370840">
                <a:tc>
                  <a:txBody>
                    <a:bodyPr/>
                    <a:lstStyle/>
                    <a:p>
                      <a:pPr algn="l">
                        <a:lnSpc>
                          <a:spcPct val="107000"/>
                        </a:lnSpc>
                        <a:spcAft>
                          <a:spcPts val="0"/>
                        </a:spcAft>
                      </a:pPr>
                      <a:r>
                        <a:rPr lang="nl-NL" sz="1800" b="0" dirty="0">
                          <a:solidFill>
                            <a:schemeClr val="bg1"/>
                          </a:solidFill>
                          <a:effectLst/>
                        </a:rPr>
                        <a:t>Praktijk 4</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smtClean="0">
                          <a:solidFill>
                            <a:schemeClr val="tx1"/>
                          </a:solidFill>
                          <a:effectLst/>
                        </a:rPr>
                        <a:t>54</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smtClean="0">
                          <a:solidFill>
                            <a:schemeClr val="tx1"/>
                          </a:solidFill>
                          <a:effectLst/>
                        </a:rPr>
                        <a:t>14</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7,7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b="1" i="0" dirty="0" smtClean="0">
                          <a:effectLst/>
                          <a:latin typeface="Calibri Light" panose="020F0302020204030204" pitchFamily="34" charset="0"/>
                          <a:ea typeface="Times New Roman" panose="02020603050405020304" pitchFamily="18" charset="0"/>
                          <a:cs typeface="Times New Roman" panose="02020603050405020304" pitchFamily="18" charset="0"/>
                        </a:rPr>
                        <a:t>67</a:t>
                      </a:r>
                      <a:endParaRPr lang="nl-N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4,9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6,1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11,2</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0,3</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75892983"/>
                  </a:ext>
                </a:extLst>
              </a:tr>
              <a:tr h="370840">
                <a:tc>
                  <a:txBody>
                    <a:bodyPr/>
                    <a:lstStyle/>
                    <a:p>
                      <a:pPr algn="l">
                        <a:lnSpc>
                          <a:spcPct val="107000"/>
                        </a:lnSpc>
                        <a:spcAft>
                          <a:spcPts val="0"/>
                        </a:spcAft>
                      </a:pPr>
                      <a:r>
                        <a:rPr lang="nl-NL" sz="1800" b="0" dirty="0">
                          <a:solidFill>
                            <a:schemeClr val="bg1"/>
                          </a:solidFill>
                          <a:effectLst/>
                        </a:rPr>
                        <a:t>Praktijk 5</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50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20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6,0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b="1" i="0" dirty="0" smtClean="0">
                          <a:effectLst/>
                          <a:latin typeface="Calibri Light" panose="020F0302020204030204" pitchFamily="34" charset="0"/>
                          <a:ea typeface="Times New Roman" panose="02020603050405020304" pitchFamily="18" charset="0"/>
                          <a:cs typeface="Times New Roman" panose="02020603050405020304" pitchFamily="18" charset="0"/>
                        </a:rPr>
                        <a:t>63</a:t>
                      </a:r>
                      <a:endParaRPr lang="nl-N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3,0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4,2</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8,0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1,2</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extLst>
                  <a:ext uri="{0D108BD9-81ED-4DB2-BD59-A6C34878D82A}">
                    <a16:rowId xmlns:a16="http://schemas.microsoft.com/office/drawing/2014/main" val="821655414"/>
                  </a:ext>
                </a:extLst>
              </a:tr>
              <a:tr h="370840">
                <a:tc>
                  <a:txBody>
                    <a:bodyPr/>
                    <a:lstStyle/>
                    <a:p>
                      <a:pPr algn="l">
                        <a:lnSpc>
                          <a:spcPct val="107000"/>
                        </a:lnSpc>
                        <a:spcAft>
                          <a:spcPts val="0"/>
                        </a:spcAft>
                      </a:pPr>
                      <a:r>
                        <a:rPr lang="nl-NL" sz="1800" b="0" dirty="0">
                          <a:solidFill>
                            <a:schemeClr val="bg1"/>
                          </a:solidFill>
                          <a:effectLst/>
                        </a:rPr>
                        <a:t> </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endParaRPr lang="nl-NL" dirty="0">
                        <a:solidFill>
                          <a:schemeClr val="tx1"/>
                        </a:solidFill>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nl-NL" sz="2000" dirty="0">
                          <a:solidFill>
                            <a:schemeClr val="tx1"/>
                          </a:solidFill>
                          <a:effectLst/>
                        </a:rPr>
                        <a:t> </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84495229"/>
                  </a:ext>
                </a:extLst>
              </a:tr>
              <a:tr h="370840">
                <a:tc>
                  <a:txBody>
                    <a:bodyPr/>
                    <a:lstStyle/>
                    <a:p>
                      <a:pPr algn="l">
                        <a:lnSpc>
                          <a:spcPct val="107000"/>
                        </a:lnSpc>
                        <a:spcAft>
                          <a:spcPts val="0"/>
                        </a:spcAft>
                      </a:pPr>
                      <a:r>
                        <a:rPr lang="nl-NL" sz="1800" b="0" dirty="0">
                          <a:solidFill>
                            <a:schemeClr val="bg1"/>
                          </a:solidFill>
                          <a:effectLst/>
                        </a:rPr>
                        <a:t>Wijkgroep </a:t>
                      </a:r>
                      <a:endParaRPr lang="nl-NL"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a:lnSpc>
                          <a:spcPct val="107000"/>
                        </a:lnSpc>
                        <a:spcAft>
                          <a:spcPts val="0"/>
                        </a:spcAft>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51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smtClean="0">
                          <a:solidFill>
                            <a:schemeClr val="tx1"/>
                          </a:solidFill>
                          <a:effectLst/>
                        </a:rPr>
                        <a:t>19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6,5</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endParaRPr lang="nl-NL" dirty="0">
                        <a:solidFill>
                          <a:schemeClr val="tx1"/>
                        </a:solidFill>
                      </a:endParaRPr>
                    </a:p>
                  </a:txBody>
                  <a:tcPr marL="68580" marR="68580" marT="0" marB="0">
                    <a:solidFill>
                      <a:srgbClr val="CED9E5"/>
                    </a:solidFill>
                  </a:tcPr>
                </a:tc>
                <a:tc>
                  <a:txBody>
                    <a:bodyPr/>
                    <a:lstStyle/>
                    <a:p>
                      <a:pPr algn="l">
                        <a:lnSpc>
                          <a:spcPct val="107000"/>
                        </a:lnSpc>
                        <a:spcAft>
                          <a:spcPts val="0"/>
                        </a:spcAft>
                      </a:pPr>
                      <a:r>
                        <a:rPr lang="nl-NL" sz="2000">
                          <a:solidFill>
                            <a:schemeClr val="tx1"/>
                          </a:solidFill>
                          <a:effectLst/>
                        </a:rPr>
                        <a:t>4,3</a:t>
                      </a:r>
                      <a:endParaRPr lang="nl-NL"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a:solidFill>
                            <a:schemeClr val="tx1"/>
                          </a:solidFill>
                          <a:effectLst/>
                        </a:rPr>
                        <a:t>4,5</a:t>
                      </a:r>
                      <a:endParaRPr lang="nl-NL"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10,1</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tc>
                  <a:txBody>
                    <a:bodyPr/>
                    <a:lstStyle/>
                    <a:p>
                      <a:pPr algn="l">
                        <a:lnSpc>
                          <a:spcPct val="107000"/>
                        </a:lnSpc>
                        <a:spcAft>
                          <a:spcPts val="0"/>
                        </a:spcAft>
                      </a:pPr>
                      <a:r>
                        <a:rPr lang="nl-NL" sz="2000" dirty="0">
                          <a:solidFill>
                            <a:schemeClr val="tx1"/>
                          </a:solidFill>
                          <a:effectLst/>
                        </a:rPr>
                        <a:t>3,0</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ED9E5"/>
                    </a:solidFill>
                  </a:tcPr>
                </a:tc>
                <a:extLst>
                  <a:ext uri="{0D108BD9-81ED-4DB2-BD59-A6C34878D82A}">
                    <a16:rowId xmlns:a16="http://schemas.microsoft.com/office/drawing/2014/main" val="2710162388"/>
                  </a:ext>
                </a:extLst>
              </a:tr>
            </a:tbl>
          </a:graphicData>
        </a:graphic>
      </p:graphicFrame>
      <p:sp>
        <p:nvSpPr>
          <p:cNvPr id="9" name="Rechthoek 8"/>
          <p:cNvSpPr/>
          <p:nvPr/>
        </p:nvSpPr>
        <p:spPr>
          <a:xfrm>
            <a:off x="711200" y="5138095"/>
            <a:ext cx="11110992" cy="830997"/>
          </a:xfrm>
          <a:prstGeom prst="rect">
            <a:avLst/>
          </a:prstGeom>
        </p:spPr>
        <p:txBody>
          <a:bodyPr wrap="square">
            <a:spAutoFit/>
          </a:bodyPr>
          <a:lstStyle/>
          <a:p>
            <a:r>
              <a:rPr lang="nl-NL" sz="1200" dirty="0">
                <a:latin typeface="Calibri" panose="020F0502020204030204" pitchFamily="34" charset="0"/>
                <a:ea typeface="Calibri" panose="020F0502020204030204" pitchFamily="34" charset="0"/>
                <a:cs typeface="Times New Roman" panose="02020603050405020304" pitchFamily="18" charset="0"/>
              </a:rPr>
              <a:t>Kenmerken van de praktijkpopulaties: totaal aantal ingeschreven patiënten (1 juli </a:t>
            </a:r>
            <a:r>
              <a:rPr lang="nl-NL" sz="1200" dirty="0" smtClean="0">
                <a:latin typeface="Calibri" panose="020F0502020204030204" pitchFamily="34" charset="0"/>
                <a:ea typeface="Calibri" panose="020F0502020204030204" pitchFamily="34" charset="0"/>
                <a:cs typeface="Times New Roman" panose="02020603050405020304" pitchFamily="18" charset="0"/>
              </a:rPr>
              <a:t>DATUM </a:t>
            </a:r>
            <a:r>
              <a:rPr lang="nl-NL" sz="1200" dirty="0">
                <a:latin typeface="Calibri" panose="020F0502020204030204" pitchFamily="34" charset="0"/>
                <a:ea typeface="Calibri" panose="020F0502020204030204" pitchFamily="34" charset="0"/>
                <a:cs typeface="Times New Roman" panose="02020603050405020304" pitchFamily="18" charset="0"/>
              </a:rPr>
              <a:t>en resp. de percentages jongeren, ouderen; </a:t>
            </a:r>
            <a:r>
              <a:rPr lang="nl-NL" sz="1200" b="1" dirty="0">
                <a:latin typeface="Calibri" panose="020F0502020204030204" pitchFamily="34" charset="0"/>
                <a:ea typeface="Calibri" panose="020F0502020204030204" pitchFamily="34" charset="0"/>
                <a:cs typeface="Times New Roman" panose="02020603050405020304" pitchFamily="18" charset="0"/>
              </a:rPr>
              <a:t>*</a:t>
            </a:r>
            <a:r>
              <a:rPr lang="nl-NL" sz="1200" dirty="0">
                <a:latin typeface="Calibri" panose="020F0502020204030204" pitchFamily="34" charset="0"/>
                <a:ea typeface="Calibri" panose="020F0502020204030204" pitchFamily="34" charset="0"/>
                <a:cs typeface="Times New Roman" panose="02020603050405020304" pitchFamily="18" charset="0"/>
              </a:rPr>
              <a:t>het percentage van alle contacten in </a:t>
            </a:r>
            <a:r>
              <a:rPr lang="nl-NL" sz="1200" dirty="0" smtClean="0">
                <a:latin typeface="Calibri" panose="020F0502020204030204" pitchFamily="34" charset="0"/>
                <a:ea typeface="Calibri" panose="020F0502020204030204" pitchFamily="34" charset="0"/>
                <a:cs typeface="Times New Roman" panose="02020603050405020304" pitchFamily="18" charset="0"/>
              </a:rPr>
              <a:t>JAAR </a:t>
            </a:r>
            <a:r>
              <a:rPr lang="nl-NL" sz="1200" dirty="0">
                <a:latin typeface="Calibri" panose="020F0502020204030204" pitchFamily="34" charset="0"/>
                <a:ea typeface="Calibri" panose="020F0502020204030204" pitchFamily="34" charset="0"/>
                <a:cs typeface="Times New Roman" panose="02020603050405020304" pitchFamily="18" charset="0"/>
              </a:rPr>
              <a:t>met een ICPC code (consulten, visites, telefoontjes, e-mails); en o.b.v. episodelijst en/of in journaal afgelopen 5 jaar </a:t>
            </a:r>
            <a:r>
              <a:rPr lang="nl-NL" sz="1200" b="1" dirty="0">
                <a:latin typeface="Calibri" panose="020F0502020204030204" pitchFamily="34" charset="0"/>
                <a:ea typeface="Calibri" panose="020F0502020204030204" pitchFamily="34" charset="0"/>
                <a:cs typeface="Times New Roman" panose="02020603050405020304" pitchFamily="18" charset="0"/>
              </a:rPr>
              <a:t>DM</a:t>
            </a:r>
            <a:r>
              <a:rPr lang="nl-NL" sz="1200" dirty="0">
                <a:latin typeface="Calibri" panose="020F0502020204030204" pitchFamily="34" charset="0"/>
                <a:ea typeface="Calibri" panose="020F0502020204030204" pitchFamily="34" charset="0"/>
                <a:cs typeface="Times New Roman" panose="02020603050405020304" pitchFamily="18" charset="0"/>
              </a:rPr>
              <a:t> (diabetes mellitus T90, incl. type 1 en type 2), hart -en vaatziekten </a:t>
            </a:r>
            <a:r>
              <a:rPr lang="nl-NL" sz="1200" b="1" dirty="0">
                <a:latin typeface="Calibri" panose="020F0502020204030204" pitchFamily="34" charset="0"/>
                <a:ea typeface="Calibri" panose="020F0502020204030204" pitchFamily="34" charset="0"/>
                <a:cs typeface="Times New Roman" panose="02020603050405020304" pitchFamily="18" charset="0"/>
              </a:rPr>
              <a:t>(**HVZ</a:t>
            </a:r>
            <a:r>
              <a:rPr lang="nl-NL" sz="1200" dirty="0">
                <a:latin typeface="Calibri" panose="020F0502020204030204" pitchFamily="34" charset="0"/>
                <a:ea typeface="Calibri" panose="020F0502020204030204" pitchFamily="34" charset="0"/>
                <a:cs typeface="Times New Roman" panose="02020603050405020304" pitchFamily="18" charset="0"/>
              </a:rPr>
              <a:t>, oftewel: K74 Angina pectoris, K75 Acuut myocardinfarct, K76 Andere/chronische ischemische hartziekte, K89 </a:t>
            </a:r>
            <a:r>
              <a:rPr lang="nl-NL" sz="1200" dirty="0" err="1">
                <a:latin typeface="Calibri" panose="020F0502020204030204" pitchFamily="34" charset="0"/>
                <a:ea typeface="Calibri" panose="020F0502020204030204" pitchFamily="34" charset="0"/>
                <a:cs typeface="Times New Roman" panose="02020603050405020304" pitchFamily="18" charset="0"/>
              </a:rPr>
              <a:t>Passagère</a:t>
            </a:r>
            <a:r>
              <a:rPr lang="nl-NL" sz="1200" dirty="0">
                <a:latin typeface="Calibri" panose="020F0502020204030204" pitchFamily="34" charset="0"/>
                <a:ea typeface="Calibri" panose="020F0502020204030204" pitchFamily="34" charset="0"/>
                <a:cs typeface="Times New Roman" panose="02020603050405020304" pitchFamily="18" charset="0"/>
              </a:rPr>
              <a:t> cerebrale ischemie/TIA, </a:t>
            </a:r>
            <a:r>
              <a:rPr lang="nl-NL" sz="1200" dirty="0" smtClean="0">
                <a:latin typeface="Calibri" panose="020F0502020204030204" pitchFamily="34" charset="0"/>
                <a:ea typeface="Calibri" panose="020F0502020204030204" pitchFamily="34" charset="0"/>
                <a:cs typeface="Times New Roman" panose="02020603050405020304" pitchFamily="18" charset="0"/>
              </a:rPr>
              <a:t>K90/K90.00 </a:t>
            </a:r>
            <a:r>
              <a:rPr lang="nl-NL" sz="1200" dirty="0">
                <a:latin typeface="Calibri" panose="020F0502020204030204" pitchFamily="34" charset="0"/>
                <a:ea typeface="Calibri" panose="020F0502020204030204" pitchFamily="34" charset="0"/>
                <a:cs typeface="Times New Roman" panose="02020603050405020304" pitchFamily="18" charset="0"/>
              </a:rPr>
              <a:t>CVA, niet gespecificeerd, K90.03 Cerebraal infarct, K92.01 Claudicatio </a:t>
            </a:r>
            <a:r>
              <a:rPr lang="nl-NL" sz="1200" dirty="0" err="1">
                <a:latin typeface="Calibri" panose="020F0502020204030204" pitchFamily="34" charset="0"/>
                <a:ea typeface="Calibri" panose="020F0502020204030204" pitchFamily="34" charset="0"/>
                <a:cs typeface="Times New Roman" panose="02020603050405020304" pitchFamily="18" charset="0"/>
              </a:rPr>
              <a:t>intermittens</a:t>
            </a:r>
            <a:r>
              <a:rPr lang="nl-NL" sz="1200" dirty="0">
                <a:latin typeface="Calibri" panose="020F0502020204030204" pitchFamily="34" charset="0"/>
                <a:ea typeface="Calibri" panose="020F0502020204030204" pitchFamily="34" charset="0"/>
                <a:cs typeface="Times New Roman" panose="02020603050405020304" pitchFamily="18" charset="0"/>
              </a:rPr>
              <a:t>, K99.01 Aneurysma aorta), hypertensie (K86/K87), CVRM (K49.01).</a:t>
            </a:r>
          </a:p>
        </p:txBody>
      </p:sp>
      <p:sp>
        <p:nvSpPr>
          <p:cNvPr id="3" name="Tekstvak 2"/>
          <p:cNvSpPr txBox="1"/>
          <p:nvPr/>
        </p:nvSpPr>
        <p:spPr>
          <a:xfrm>
            <a:off x="576066" y="6321590"/>
            <a:ext cx="11110992" cy="369332"/>
          </a:xfrm>
          <a:prstGeom prst="rect">
            <a:avLst/>
          </a:prstGeom>
          <a:noFill/>
        </p:spPr>
        <p:txBody>
          <a:bodyPr wrap="square" rtlCol="0">
            <a:spAutoFit/>
          </a:bodyPr>
          <a:lstStyle/>
          <a:p>
            <a:r>
              <a:rPr lang="nl-NL" dirty="0">
                <a:solidFill>
                  <a:srgbClr val="F07814"/>
                </a:solidFill>
                <a:sym typeface="Wingdings" panose="05000000000000000000" pitchFamily="2" charset="2"/>
              </a:rPr>
              <a:t> Zijn er relevante verschillen voor FH? (interpretatie HIS-cijfers) </a:t>
            </a:r>
            <a:endParaRPr lang="nl-NL" dirty="0">
              <a:solidFill>
                <a:srgbClr val="F07814"/>
              </a:solidFill>
            </a:endParaRPr>
          </a:p>
        </p:txBody>
      </p:sp>
    </p:spTree>
    <p:extLst>
      <p:ext uri="{BB962C8B-B14F-4D97-AF65-F5344CB8AC3E}">
        <p14:creationId xmlns:p14="http://schemas.microsoft.com/office/powerpoint/2010/main" val="11632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5295D-87D6-4519-8BA2-5F58D6DECD25}">
  <ds:schemaRefs>
    <ds:schemaRef ds:uri="http://purl.org/dc/elements/1.1/"/>
    <ds:schemaRef ds:uri="http://schemas.microsoft.com/office/2006/metadata/properties"/>
    <ds:schemaRef ds:uri="1236f238-2a06-4c35-8435-fc7c046eb6e5"/>
    <ds:schemaRef ds:uri="http://purl.org/dc/terms/"/>
    <ds:schemaRef ds:uri="http://schemas.microsoft.com/office/2006/documentManagement/types"/>
    <ds:schemaRef ds:uri="1dbe310a-500c-4adb-bc20-cf1b24855a5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F4CDE38-1E55-4F5F-BD83-0732BE804402}">
  <ds:schemaRefs>
    <ds:schemaRef ds:uri="http://schemas.microsoft.com/sharepoint/v3/contenttype/forms"/>
  </ds:schemaRefs>
</ds:datastoreItem>
</file>

<file path=customXml/itemProps3.xml><?xml version="1.0" encoding="utf-8"?>
<ds:datastoreItem xmlns:ds="http://schemas.openxmlformats.org/officeDocument/2006/customXml" ds:itemID="{F318250A-D16E-47BC-9BB4-FE20A7AE5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KonicaMinolta</Template>
  <TotalTime>3620</TotalTime>
  <Words>6135</Words>
  <Application>Microsoft Office PowerPoint</Application>
  <PresentationFormat>Breedbeeld</PresentationFormat>
  <Paragraphs>1067</Paragraphs>
  <Slides>57</Slides>
  <Notes>57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57</vt:i4>
      </vt:variant>
    </vt:vector>
  </HeadingPairs>
  <TitlesOfParts>
    <vt:vector size="64" baseType="lpstr">
      <vt:lpstr>Arial</vt:lpstr>
      <vt:lpstr>Calibri</vt:lpstr>
      <vt:lpstr>Calibri Light</vt:lpstr>
      <vt:lpstr>Times New Roman</vt:lpstr>
      <vt:lpstr>Trebuchet MS</vt:lpstr>
      <vt:lpstr>Wingdings</vt:lpstr>
      <vt:lpstr>Kantoorthema</vt:lpstr>
      <vt:lpstr>Familiaire Hypercholesterolemie </vt:lpstr>
      <vt:lpstr>Opbouw (1:30 uur =      90 min)</vt:lpstr>
      <vt:lpstr>Waarom FH?</vt:lpstr>
      <vt:lpstr>Bevolkingsonderzoek    gestopt</vt:lpstr>
      <vt:lpstr>Rol zorgprofessionals</vt:lpstr>
      <vt:lpstr>Centrale vraag</vt:lpstr>
      <vt:lpstr>Spiegelinformatie  </vt:lpstr>
      <vt:lpstr>Spiegelinformatie  </vt:lpstr>
      <vt:lpstr>Praktijkkenmerken    </vt:lpstr>
      <vt:lpstr>Spiegelinformatie  </vt:lpstr>
      <vt:lpstr>Voorkomen FH</vt:lpstr>
      <vt:lpstr>Eerste graads familie</vt:lpstr>
      <vt:lpstr>Genetica en pathofysiologie</vt:lpstr>
      <vt:lpstr>PowerPoint-presentatie</vt:lpstr>
      <vt:lpstr>Hoger risico!</vt:lpstr>
      <vt:lpstr>Spiegelinformatie  </vt:lpstr>
      <vt:lpstr>Coderen: casuïstiek</vt:lpstr>
      <vt:lpstr>FH coderen</vt:lpstr>
      <vt:lpstr>ICPC T93.04</vt:lpstr>
      <vt:lpstr>Familie</vt:lpstr>
      <vt:lpstr>Voorkomen FH</vt:lpstr>
      <vt:lpstr>PowerPoint-presentatie</vt:lpstr>
      <vt:lpstr>Coderen: casuïstiek</vt:lpstr>
      <vt:lpstr>Codeer advies</vt:lpstr>
      <vt:lpstr>Spiegelinformatie  </vt:lpstr>
      <vt:lpstr>Behandeling FH  </vt:lpstr>
      <vt:lpstr>Vanaf welke leeftijd</vt:lpstr>
      <vt:lpstr>PowerPoint-presentatie</vt:lpstr>
      <vt:lpstr>Volwassenen</vt:lpstr>
      <vt:lpstr>Belang behandeling</vt:lpstr>
      <vt:lpstr>Follow-up</vt:lpstr>
      <vt:lpstr>Opvolgen</vt:lpstr>
      <vt:lpstr>FH patiënt in beeld?</vt:lpstr>
      <vt:lpstr>PowerPoint-presentatie</vt:lpstr>
      <vt:lpstr>PowerPoint-presentatie</vt:lpstr>
      <vt:lpstr>Follow-up</vt:lpstr>
      <vt:lpstr>Pauze?</vt:lpstr>
      <vt:lpstr>Spiegelinformatie  </vt:lpstr>
      <vt:lpstr>Opsporen: casuïstiek</vt:lpstr>
      <vt:lpstr>Opsporen FH  patiënten in uw praktijk</vt:lpstr>
      <vt:lpstr>FH?</vt:lpstr>
      <vt:lpstr>Familieleden</vt:lpstr>
      <vt:lpstr>StOEH stopgezet</vt:lpstr>
      <vt:lpstr>FH moeders</vt:lpstr>
      <vt:lpstr>Informeer je familie?</vt:lpstr>
      <vt:lpstr>Informeert patiënt de   familie? </vt:lpstr>
      <vt:lpstr>Zelf diagnostiek?</vt:lpstr>
      <vt:lpstr>Altijd FH diagnostiek</vt:lpstr>
      <vt:lpstr>Altijd FH diagnostiek</vt:lpstr>
      <vt:lpstr>StOEH  LEEFH</vt:lpstr>
      <vt:lpstr>Vuistregel huisartsen:  Wanneer FH diagnostiek?</vt:lpstr>
      <vt:lpstr>Lessen en  verbeterdoelen</vt:lpstr>
      <vt:lpstr>Praktische handvatten    </vt:lpstr>
      <vt:lpstr>Patiënten nalopen</vt:lpstr>
      <vt:lpstr>Plan van aanpak </vt:lpstr>
      <vt:lpstr>Annex 1:  Details HIS-data</vt:lpstr>
      <vt:lpstr>Annex 2: Nuttige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Slottje, P.</dc:creator>
  <cp:lastModifiedBy>Bloemendal, E. (Evelien)</cp:lastModifiedBy>
  <cp:revision>399</cp:revision>
  <cp:lastPrinted>2019-10-01T10:15:22Z</cp:lastPrinted>
  <dcterms:created xsi:type="dcterms:W3CDTF">2018-06-28T15:32:29Z</dcterms:created>
  <dcterms:modified xsi:type="dcterms:W3CDTF">2023-09-12T13:56:55Z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