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  <p:sldMasterId id="2147483689" r:id="rId5"/>
  </p:sldMasterIdLst>
  <p:notesMasterIdLst>
    <p:notesMasterId r:id="rId36"/>
  </p:notesMasterIdLst>
  <p:sldIdLst>
    <p:sldId id="261" r:id="rId6"/>
    <p:sldId id="375" r:id="rId7"/>
    <p:sldId id="302" r:id="rId8"/>
    <p:sldId id="298" r:id="rId9"/>
    <p:sldId id="385" r:id="rId10"/>
    <p:sldId id="353" r:id="rId11"/>
    <p:sldId id="352" r:id="rId12"/>
    <p:sldId id="387" r:id="rId13"/>
    <p:sldId id="266" r:id="rId14"/>
    <p:sldId id="386" r:id="rId15"/>
    <p:sldId id="360" r:id="rId16"/>
    <p:sldId id="362" r:id="rId17"/>
    <p:sldId id="363" r:id="rId18"/>
    <p:sldId id="374" r:id="rId19"/>
    <p:sldId id="384" r:id="rId20"/>
    <p:sldId id="377" r:id="rId21"/>
    <p:sldId id="378" r:id="rId22"/>
    <p:sldId id="338" r:id="rId23"/>
    <p:sldId id="370" r:id="rId24"/>
    <p:sldId id="369" r:id="rId25"/>
    <p:sldId id="354" r:id="rId26"/>
    <p:sldId id="389" r:id="rId27"/>
    <p:sldId id="381" r:id="rId28"/>
    <p:sldId id="382" r:id="rId29"/>
    <p:sldId id="388" r:id="rId30"/>
    <p:sldId id="383" r:id="rId31"/>
    <p:sldId id="364" r:id="rId32"/>
    <p:sldId id="372" r:id="rId33"/>
    <p:sldId id="272" r:id="rId34"/>
    <p:sldId id="351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t - Temel, E. (Eda)" initials="S-TE(" lastIdx="16" clrIdx="0">
    <p:extLst>
      <p:ext uri="{19B8F6BF-5375-455C-9EA6-DF929625EA0E}">
        <p15:presenceInfo xmlns:p15="http://schemas.microsoft.com/office/powerpoint/2012/main" userId="S-1-5-21-2169066342-2480738168-2466311071-222106" providerId="AD"/>
      </p:ext>
    </p:extLst>
  </p:cmAuthor>
  <p:cmAuthor id="2" name="Hendriks, M.J." initials="HM" lastIdx="4" clrIdx="1">
    <p:extLst>
      <p:ext uri="{19B8F6BF-5375-455C-9EA6-DF929625EA0E}">
        <p15:presenceInfo xmlns:p15="http://schemas.microsoft.com/office/powerpoint/2012/main" userId="S-1-5-21-2169066342-2480738168-2466311071-260266" providerId="AD"/>
      </p:ext>
    </p:extLst>
  </p:cmAuthor>
  <p:cmAuthor id="3" name="E. Sert" initials="ES" lastIdx="1" clrIdx="2">
    <p:extLst>
      <p:ext uri="{19B8F6BF-5375-455C-9EA6-DF929625EA0E}">
        <p15:presenceInfo xmlns:p15="http://schemas.microsoft.com/office/powerpoint/2012/main" userId="c0f084e6b395d6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7F3"/>
    <a:srgbClr val="CFD5EA"/>
    <a:srgbClr val="E9EBF5"/>
    <a:srgbClr val="00373E"/>
    <a:srgbClr val="F5A98C"/>
    <a:srgbClr val="FF5050"/>
    <a:srgbClr val="99CCFF"/>
    <a:srgbClr val="FF3300"/>
    <a:srgbClr val="99FF66"/>
    <a:srgbClr val="D56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F62B9-5CDC-A470-FCE2-A5A9C0F56276}" v="544" dt="2023-08-22T15:33:58.535"/>
    <p1510:client id="{349B8C6A-C9C0-43DE-A240-40C50EFEB875}" v="67" dt="2020-06-11T12:50:55.881"/>
    <p1510:client id="{D569A2BA-7BC8-B3CB-C6A8-ACA27C4DA934}" v="23" dt="2023-08-28T11:58:42.506"/>
    <p1510:client id="{E3646F58-46B3-471B-78CD-4DB69CC758B8}" v="1" dt="2023-09-07T08:25:52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6" autoAdjust="0"/>
    <p:restoredTop sz="73813" autoAdjust="0"/>
  </p:normalViewPr>
  <p:slideViewPr>
    <p:cSldViewPr snapToGrid="0">
      <p:cViewPr varScale="1">
        <p:scale>
          <a:sx n="40" d="100"/>
          <a:sy n="40" d="100"/>
        </p:scale>
        <p:origin x="22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oemendal, E. (Evelien)" userId="S::e.bloemendal@amsterdamumc.nl::efd22055-19b3-4829-8422-3cf6c57b0ee3" providerId="AD" clId="Web-{341F62B9-5CDC-A470-FCE2-A5A9C0F56276}"/>
    <pc:docChg chg="delSld modSld">
      <pc:chgData name="Bloemendal, E. (Evelien)" userId="S::e.bloemendal@amsterdamumc.nl::efd22055-19b3-4829-8422-3cf6c57b0ee3" providerId="AD" clId="Web-{341F62B9-5CDC-A470-FCE2-A5A9C0F56276}" dt="2023-08-22T15:33:51.222" v="433" actId="20577"/>
      <pc:docMkLst>
        <pc:docMk/>
      </pc:docMkLst>
      <pc:sldChg chg="modSp">
        <pc:chgData name="Bloemendal, E. (Evelien)" userId="S::e.bloemendal@amsterdamumc.nl::efd22055-19b3-4829-8422-3cf6c57b0ee3" providerId="AD" clId="Web-{341F62B9-5CDC-A470-FCE2-A5A9C0F56276}" dt="2023-08-22T15:20:17.018" v="213" actId="20577"/>
        <pc:sldMkLst>
          <pc:docMk/>
          <pc:sldMk cId="945557235" sldId="261"/>
        </pc:sldMkLst>
        <pc:spChg chg="mod">
          <ac:chgData name="Bloemendal, E. (Evelien)" userId="S::e.bloemendal@amsterdamumc.nl::efd22055-19b3-4829-8422-3cf6c57b0ee3" providerId="AD" clId="Web-{341F62B9-5CDC-A470-FCE2-A5A9C0F56276}" dt="2023-08-22T15:19:42.376" v="206" actId="20577"/>
          <ac:spMkLst>
            <pc:docMk/>
            <pc:sldMk cId="945557235" sldId="261"/>
            <ac:spMk id="2" creationId="{87B27C79-C680-4A7F-8DF6-D93FA9B640E9}"/>
          </ac:spMkLst>
        </pc:spChg>
        <pc:spChg chg="mod">
          <ac:chgData name="Bloemendal, E. (Evelien)" userId="S::e.bloemendal@amsterdamumc.nl::efd22055-19b3-4829-8422-3cf6c57b0ee3" providerId="AD" clId="Web-{341F62B9-5CDC-A470-FCE2-A5A9C0F56276}" dt="2023-08-22T15:20:00.939" v="209" actId="20577"/>
          <ac:spMkLst>
            <pc:docMk/>
            <pc:sldMk cId="945557235" sldId="261"/>
            <ac:spMk id="3" creationId="{829CBB0D-5C54-4D58-8000-D86D3E690B77}"/>
          </ac:spMkLst>
        </pc:spChg>
        <pc:spChg chg="mod">
          <ac:chgData name="Bloemendal, E. (Evelien)" userId="S::e.bloemendal@amsterdamumc.nl::efd22055-19b3-4829-8422-3cf6c57b0ee3" providerId="AD" clId="Web-{341F62B9-5CDC-A470-FCE2-A5A9C0F56276}" dt="2023-08-22T15:20:17.018" v="213" actId="20577"/>
          <ac:spMkLst>
            <pc:docMk/>
            <pc:sldMk cId="945557235" sldId="261"/>
            <ac:spMk id="9" creationId="{00000000-0000-0000-0000-000000000000}"/>
          </ac:spMkLst>
        </pc:spChg>
      </pc:sldChg>
      <pc:sldChg chg="del">
        <pc:chgData name="Bloemendal, E. (Evelien)" userId="S::e.bloemendal@amsterdamumc.nl::efd22055-19b3-4829-8422-3cf6c57b0ee3" providerId="AD" clId="Web-{341F62B9-5CDC-A470-FCE2-A5A9C0F56276}" dt="2023-08-22T15:17:49.263" v="175"/>
        <pc:sldMkLst>
          <pc:docMk/>
          <pc:sldMk cId="3119128469" sldId="265"/>
        </pc:sldMkLst>
      </pc:sldChg>
      <pc:sldChg chg="modSp">
        <pc:chgData name="Bloemendal, E. (Evelien)" userId="S::e.bloemendal@amsterdamumc.nl::efd22055-19b3-4829-8422-3cf6c57b0ee3" providerId="AD" clId="Web-{341F62B9-5CDC-A470-FCE2-A5A9C0F56276}" dt="2023-08-22T15:22:39.226" v="239" actId="20577"/>
        <pc:sldMkLst>
          <pc:docMk/>
          <pc:sldMk cId="3055151631" sldId="298"/>
        </pc:sldMkLst>
        <pc:spChg chg="mod">
          <ac:chgData name="Bloemendal, E. (Evelien)" userId="S::e.bloemendal@amsterdamumc.nl::efd22055-19b3-4829-8422-3cf6c57b0ee3" providerId="AD" clId="Web-{341F62B9-5CDC-A470-FCE2-A5A9C0F56276}" dt="2023-08-22T15:22:39.226" v="239" actId="20577"/>
          <ac:spMkLst>
            <pc:docMk/>
            <pc:sldMk cId="3055151631" sldId="298"/>
            <ac:spMk id="2" creationId="{00000000-0000-0000-0000-000000000000}"/>
          </ac:spMkLst>
        </pc:spChg>
      </pc:sldChg>
      <pc:sldChg chg="modSp">
        <pc:chgData name="Bloemendal, E. (Evelien)" userId="S::e.bloemendal@amsterdamumc.nl::efd22055-19b3-4829-8422-3cf6c57b0ee3" providerId="AD" clId="Web-{341F62B9-5CDC-A470-FCE2-A5A9C0F56276}" dt="2023-08-22T15:33:28.253" v="426" actId="20577"/>
        <pc:sldMkLst>
          <pc:docMk/>
          <pc:sldMk cId="1051707278" sldId="302"/>
        </pc:sldMkLst>
        <pc:spChg chg="mod">
          <ac:chgData name="Bloemendal, E. (Evelien)" userId="S::e.bloemendal@amsterdamumc.nl::efd22055-19b3-4829-8422-3cf6c57b0ee3" providerId="AD" clId="Web-{341F62B9-5CDC-A470-FCE2-A5A9C0F56276}" dt="2023-08-22T15:33:28.253" v="426" actId="20577"/>
          <ac:spMkLst>
            <pc:docMk/>
            <pc:sldMk cId="1051707278" sldId="302"/>
            <ac:spMk id="3" creationId="{12D160F0-CDA7-42C4-9086-FFFCE783D952}"/>
          </ac:spMkLst>
        </pc:spChg>
      </pc:sldChg>
      <pc:sldChg chg="modSp">
        <pc:chgData name="Bloemendal, E. (Evelien)" userId="S::e.bloemendal@amsterdamumc.nl::efd22055-19b3-4829-8422-3cf6c57b0ee3" providerId="AD" clId="Web-{341F62B9-5CDC-A470-FCE2-A5A9C0F56276}" dt="2023-08-22T15:27:31.565" v="309"/>
        <pc:sldMkLst>
          <pc:docMk/>
          <pc:sldMk cId="19122306" sldId="323"/>
        </pc:sldMkLst>
        <pc:graphicFrameChg chg="mod modGraphic">
          <ac:chgData name="Bloemendal, E. (Evelien)" userId="S::e.bloemendal@amsterdamumc.nl::efd22055-19b3-4829-8422-3cf6c57b0ee3" providerId="AD" clId="Web-{341F62B9-5CDC-A470-FCE2-A5A9C0F56276}" dt="2023-08-22T15:27:31.565" v="309"/>
          <ac:graphicFrameMkLst>
            <pc:docMk/>
            <pc:sldMk cId="19122306" sldId="323"/>
            <ac:graphicFrameMk id="4" creationId="{00000000-0000-0000-0000-000000000000}"/>
          </ac:graphicFrameMkLst>
        </pc:graphicFrameChg>
      </pc:sldChg>
      <pc:sldChg chg="modSp">
        <pc:chgData name="Bloemendal, E. (Evelien)" userId="S::e.bloemendal@amsterdamumc.nl::efd22055-19b3-4829-8422-3cf6c57b0ee3" providerId="AD" clId="Web-{341F62B9-5CDC-A470-FCE2-A5A9C0F56276}" dt="2023-08-22T15:32:48.720" v="423"/>
        <pc:sldMkLst>
          <pc:docMk/>
          <pc:sldMk cId="3999669032" sldId="336"/>
        </pc:sldMkLst>
        <pc:spChg chg="mod">
          <ac:chgData name="Bloemendal, E. (Evelien)" userId="S::e.bloemendal@amsterdamumc.nl::efd22055-19b3-4829-8422-3cf6c57b0ee3" providerId="AD" clId="Web-{341F62B9-5CDC-A470-FCE2-A5A9C0F56276}" dt="2023-08-22T15:32:09.484" v="379" actId="20577"/>
          <ac:spMkLst>
            <pc:docMk/>
            <pc:sldMk cId="3999669032" sldId="336"/>
            <ac:spMk id="8" creationId="{ED2A03F7-E2D1-4619-BBE0-B279D0280712}"/>
          </ac:spMkLst>
        </pc:spChg>
        <pc:graphicFrameChg chg="mod modGraphic">
          <ac:chgData name="Bloemendal, E. (Evelien)" userId="S::e.bloemendal@amsterdamumc.nl::efd22055-19b3-4829-8422-3cf6c57b0ee3" providerId="AD" clId="Web-{341F62B9-5CDC-A470-FCE2-A5A9C0F56276}" dt="2023-08-22T15:32:48.720" v="423"/>
          <ac:graphicFrameMkLst>
            <pc:docMk/>
            <pc:sldMk cId="3999669032" sldId="336"/>
            <ac:graphicFrameMk id="7" creationId="{00000000-0000-0000-0000-000000000000}"/>
          </ac:graphicFrameMkLst>
        </pc:graphicFrameChg>
      </pc:sldChg>
      <pc:sldChg chg="modSp">
        <pc:chgData name="Bloemendal, E. (Evelien)" userId="S::e.bloemendal@amsterdamumc.nl::efd22055-19b3-4829-8422-3cf6c57b0ee3" providerId="AD" clId="Web-{341F62B9-5CDC-A470-FCE2-A5A9C0F56276}" dt="2023-08-22T15:14:08.239" v="19" actId="20577"/>
        <pc:sldMkLst>
          <pc:docMk/>
          <pc:sldMk cId="2375533089" sldId="338"/>
        </pc:sldMkLst>
        <pc:spChg chg="mod">
          <ac:chgData name="Bloemendal, E. (Evelien)" userId="S::e.bloemendal@amsterdamumc.nl::efd22055-19b3-4829-8422-3cf6c57b0ee3" providerId="AD" clId="Web-{341F62B9-5CDC-A470-FCE2-A5A9C0F56276}" dt="2023-08-22T15:14:08.239" v="19" actId="20577"/>
          <ac:spMkLst>
            <pc:docMk/>
            <pc:sldMk cId="2375533089" sldId="338"/>
            <ac:spMk id="6" creationId="{00000000-0000-0000-0000-000000000000}"/>
          </ac:spMkLst>
        </pc:spChg>
      </pc:sldChg>
      <pc:sldChg chg="modSp">
        <pc:chgData name="Bloemendal, E. (Evelien)" userId="S::e.bloemendal@amsterdamumc.nl::efd22055-19b3-4829-8422-3cf6c57b0ee3" providerId="AD" clId="Web-{341F62B9-5CDC-A470-FCE2-A5A9C0F56276}" dt="2023-08-22T15:18:37.796" v="189" actId="20577"/>
        <pc:sldMkLst>
          <pc:docMk/>
          <pc:sldMk cId="4071193421" sldId="351"/>
        </pc:sldMkLst>
        <pc:spChg chg="mod">
          <ac:chgData name="Bloemendal, E. (Evelien)" userId="S::e.bloemendal@amsterdamumc.nl::efd22055-19b3-4829-8422-3cf6c57b0ee3" providerId="AD" clId="Web-{341F62B9-5CDC-A470-FCE2-A5A9C0F56276}" dt="2023-08-22T15:18:37.796" v="189" actId="20577"/>
          <ac:spMkLst>
            <pc:docMk/>
            <pc:sldMk cId="4071193421" sldId="351"/>
            <ac:spMk id="3" creationId="{12D160F0-CDA7-42C4-9086-FFFCE783D952}"/>
          </ac:spMkLst>
        </pc:spChg>
      </pc:sldChg>
      <pc:sldChg chg="modSp">
        <pc:chgData name="Bloemendal, E. (Evelien)" userId="S::e.bloemendal@amsterdamumc.nl::efd22055-19b3-4829-8422-3cf6c57b0ee3" providerId="AD" clId="Web-{341F62B9-5CDC-A470-FCE2-A5A9C0F56276}" dt="2023-08-22T15:31:48.590" v="374" actId="20577"/>
        <pc:sldMkLst>
          <pc:docMk/>
          <pc:sldMk cId="3505975022" sldId="352"/>
        </pc:sldMkLst>
        <pc:spChg chg="mod">
          <ac:chgData name="Bloemendal, E. (Evelien)" userId="S::e.bloemendal@amsterdamumc.nl::efd22055-19b3-4829-8422-3cf6c57b0ee3" providerId="AD" clId="Web-{341F62B9-5CDC-A470-FCE2-A5A9C0F56276}" dt="2023-08-22T15:31:48.590" v="374" actId="20577"/>
          <ac:spMkLst>
            <pc:docMk/>
            <pc:sldMk cId="3505975022" sldId="352"/>
            <ac:spMk id="2" creationId="{00000000-0000-0000-0000-000000000000}"/>
          </ac:spMkLst>
        </pc:spChg>
      </pc:sldChg>
      <pc:sldChg chg="delSp">
        <pc:chgData name="Bloemendal, E. (Evelien)" userId="S::e.bloemendal@amsterdamumc.nl::efd22055-19b3-4829-8422-3cf6c57b0ee3" providerId="AD" clId="Web-{341F62B9-5CDC-A470-FCE2-A5A9C0F56276}" dt="2023-08-22T15:18:00.873" v="176"/>
        <pc:sldMkLst>
          <pc:docMk/>
          <pc:sldMk cId="4287659206" sldId="356"/>
        </pc:sldMkLst>
        <pc:spChg chg="del">
          <ac:chgData name="Bloemendal, E. (Evelien)" userId="S::e.bloemendal@amsterdamumc.nl::efd22055-19b3-4829-8422-3cf6c57b0ee3" providerId="AD" clId="Web-{341F62B9-5CDC-A470-FCE2-A5A9C0F56276}" dt="2023-08-22T15:18:00.873" v="176"/>
          <ac:spMkLst>
            <pc:docMk/>
            <pc:sldMk cId="4287659206" sldId="356"/>
            <ac:spMk id="2" creationId="{4D459A23-8966-4488-90F4-275D9F0FA113}"/>
          </ac:spMkLst>
        </pc:spChg>
      </pc:sldChg>
      <pc:sldChg chg="modSp">
        <pc:chgData name="Bloemendal, E. (Evelien)" userId="S::e.bloemendal@amsterdamumc.nl::efd22055-19b3-4829-8422-3cf6c57b0ee3" providerId="AD" clId="Web-{341F62B9-5CDC-A470-FCE2-A5A9C0F56276}" dt="2023-08-22T15:25:37.280" v="248" actId="20577"/>
        <pc:sldMkLst>
          <pc:docMk/>
          <pc:sldMk cId="4053761469" sldId="362"/>
        </pc:sldMkLst>
        <pc:spChg chg="mod">
          <ac:chgData name="Bloemendal, E. (Evelien)" userId="S::e.bloemendal@amsterdamumc.nl::efd22055-19b3-4829-8422-3cf6c57b0ee3" providerId="AD" clId="Web-{341F62B9-5CDC-A470-FCE2-A5A9C0F56276}" dt="2023-08-22T15:25:37.280" v="248" actId="20577"/>
          <ac:spMkLst>
            <pc:docMk/>
            <pc:sldMk cId="4053761469" sldId="362"/>
            <ac:spMk id="7" creationId="{00000000-0000-0000-0000-000000000000}"/>
          </ac:spMkLst>
        </pc:spChg>
      </pc:sldChg>
      <pc:sldChg chg="modSp">
        <pc:chgData name="Bloemendal, E. (Evelien)" userId="S::e.bloemendal@amsterdamumc.nl::efd22055-19b3-4829-8422-3cf6c57b0ee3" providerId="AD" clId="Web-{341F62B9-5CDC-A470-FCE2-A5A9C0F56276}" dt="2023-08-22T15:29:25.850" v="356"/>
        <pc:sldMkLst>
          <pc:docMk/>
          <pc:sldMk cId="462722034" sldId="364"/>
        </pc:sldMkLst>
        <pc:graphicFrameChg chg="mod modGraphic">
          <ac:chgData name="Bloemendal, E. (Evelien)" userId="S::e.bloemendal@amsterdamumc.nl::efd22055-19b3-4829-8422-3cf6c57b0ee3" providerId="AD" clId="Web-{341F62B9-5CDC-A470-FCE2-A5A9C0F56276}" dt="2023-08-22T15:29:25.850" v="356"/>
          <ac:graphicFrameMkLst>
            <pc:docMk/>
            <pc:sldMk cId="462722034" sldId="364"/>
            <ac:graphicFrameMk id="4" creationId="{00000000-0000-0000-0000-000000000000}"/>
          </ac:graphicFrameMkLst>
        </pc:graphicFrameChg>
      </pc:sldChg>
      <pc:sldChg chg="modSp">
        <pc:chgData name="Bloemendal, E. (Evelien)" userId="S::e.bloemendal@amsterdamumc.nl::efd22055-19b3-4829-8422-3cf6c57b0ee3" providerId="AD" clId="Web-{341F62B9-5CDC-A470-FCE2-A5A9C0F56276}" dt="2023-08-22T15:14:35.756" v="20" actId="20577"/>
        <pc:sldMkLst>
          <pc:docMk/>
          <pc:sldMk cId="830790968" sldId="369"/>
        </pc:sldMkLst>
        <pc:spChg chg="mod">
          <ac:chgData name="Bloemendal, E. (Evelien)" userId="S::e.bloemendal@amsterdamumc.nl::efd22055-19b3-4829-8422-3cf6c57b0ee3" providerId="AD" clId="Web-{341F62B9-5CDC-A470-FCE2-A5A9C0F56276}" dt="2023-08-22T15:14:35.756" v="20" actId="20577"/>
          <ac:spMkLst>
            <pc:docMk/>
            <pc:sldMk cId="830790968" sldId="369"/>
            <ac:spMk id="7" creationId="{00000000-0000-0000-0000-000000000000}"/>
          </ac:spMkLst>
        </pc:spChg>
      </pc:sldChg>
      <pc:sldChg chg="modSp">
        <pc:chgData name="Bloemendal, E. (Evelien)" userId="S::e.bloemendal@amsterdamumc.nl::efd22055-19b3-4829-8422-3cf6c57b0ee3" providerId="AD" clId="Web-{341F62B9-5CDC-A470-FCE2-A5A9C0F56276}" dt="2023-08-22T15:17:36.778" v="174" actId="20577"/>
        <pc:sldMkLst>
          <pc:docMk/>
          <pc:sldMk cId="2351002784" sldId="372"/>
        </pc:sldMkLst>
        <pc:spChg chg="mod">
          <ac:chgData name="Bloemendal, E. (Evelien)" userId="S::e.bloemendal@amsterdamumc.nl::efd22055-19b3-4829-8422-3cf6c57b0ee3" providerId="AD" clId="Web-{341F62B9-5CDC-A470-FCE2-A5A9C0F56276}" dt="2023-08-22T15:17:36.778" v="174" actId="20577"/>
          <ac:spMkLst>
            <pc:docMk/>
            <pc:sldMk cId="2351002784" sldId="372"/>
            <ac:spMk id="10" creationId="{00000000-0000-0000-0000-000000000000}"/>
          </ac:spMkLst>
        </pc:spChg>
        <pc:graphicFrameChg chg="mod modGraphic">
          <ac:chgData name="Bloemendal, E. (Evelien)" userId="S::e.bloemendal@amsterdamumc.nl::efd22055-19b3-4829-8422-3cf6c57b0ee3" providerId="AD" clId="Web-{341F62B9-5CDC-A470-FCE2-A5A9C0F56276}" dt="2023-08-22T15:16:32.573" v="154"/>
          <ac:graphicFrameMkLst>
            <pc:docMk/>
            <pc:sldMk cId="2351002784" sldId="372"/>
            <ac:graphicFrameMk id="9" creationId="{00000000-0000-0000-0000-000000000000}"/>
          </ac:graphicFrameMkLst>
        </pc:graphicFrameChg>
      </pc:sldChg>
      <pc:sldChg chg="modSp">
        <pc:chgData name="Bloemendal, E. (Evelien)" userId="S::e.bloemendal@amsterdamumc.nl::efd22055-19b3-4829-8422-3cf6c57b0ee3" providerId="AD" clId="Web-{341F62B9-5CDC-A470-FCE2-A5A9C0F56276}" dt="2023-08-22T15:26:49.985" v="278"/>
        <pc:sldMkLst>
          <pc:docMk/>
          <pc:sldMk cId="3306326336" sldId="382"/>
        </pc:sldMkLst>
        <pc:graphicFrameChg chg="mod modGraphic">
          <ac:chgData name="Bloemendal, E. (Evelien)" userId="S::e.bloemendal@amsterdamumc.nl::efd22055-19b3-4829-8422-3cf6c57b0ee3" providerId="AD" clId="Web-{341F62B9-5CDC-A470-FCE2-A5A9C0F56276}" dt="2023-08-22T15:26:49.985" v="278"/>
          <ac:graphicFrameMkLst>
            <pc:docMk/>
            <pc:sldMk cId="3306326336" sldId="382"/>
            <ac:graphicFrameMk id="4" creationId="{00000000-0000-0000-0000-000000000000}"/>
          </ac:graphicFrameMkLst>
        </pc:graphicFrameChg>
      </pc:sldChg>
      <pc:sldChg chg="modSp">
        <pc:chgData name="Bloemendal, E. (Evelien)" userId="S::e.bloemendal@amsterdamumc.nl::efd22055-19b3-4829-8422-3cf6c57b0ee3" providerId="AD" clId="Web-{341F62B9-5CDC-A470-FCE2-A5A9C0F56276}" dt="2023-08-22T15:29:05.272" v="326" actId="20577"/>
        <pc:sldMkLst>
          <pc:docMk/>
          <pc:sldMk cId="2058625207" sldId="383"/>
        </pc:sldMkLst>
        <pc:spChg chg="mod">
          <ac:chgData name="Bloemendal, E. (Evelien)" userId="S::e.bloemendal@amsterdamumc.nl::efd22055-19b3-4829-8422-3cf6c57b0ee3" providerId="AD" clId="Web-{341F62B9-5CDC-A470-FCE2-A5A9C0F56276}" dt="2023-08-22T15:29:05.272" v="326" actId="20577"/>
          <ac:spMkLst>
            <pc:docMk/>
            <pc:sldMk cId="2058625207" sldId="383"/>
            <ac:spMk id="5" creationId="{00000000-0000-0000-0000-000000000000}"/>
          </ac:spMkLst>
        </pc:spChg>
      </pc:sldChg>
      <pc:sldChg chg="modSp">
        <pc:chgData name="Bloemendal, E. (Evelien)" userId="S::e.bloemendal@amsterdamumc.nl::efd22055-19b3-4829-8422-3cf6c57b0ee3" providerId="AD" clId="Web-{341F62B9-5CDC-A470-FCE2-A5A9C0F56276}" dt="2023-08-22T15:33:51.222" v="433" actId="20577"/>
        <pc:sldMkLst>
          <pc:docMk/>
          <pc:sldMk cId="2957541876" sldId="385"/>
        </pc:sldMkLst>
        <pc:spChg chg="mod">
          <ac:chgData name="Bloemendal, E. (Evelien)" userId="S::e.bloemendal@amsterdamumc.nl::efd22055-19b3-4829-8422-3cf6c57b0ee3" providerId="AD" clId="Web-{341F62B9-5CDC-A470-FCE2-A5A9C0F56276}" dt="2023-08-22T15:33:51.222" v="433" actId="20577"/>
          <ac:spMkLst>
            <pc:docMk/>
            <pc:sldMk cId="2957541876" sldId="385"/>
            <ac:spMk id="2" creationId="{00000000-0000-0000-0000-000000000000}"/>
          </ac:spMkLst>
        </pc:spChg>
        <pc:spChg chg="mod">
          <ac:chgData name="Bloemendal, E. (Evelien)" userId="S::e.bloemendal@amsterdamumc.nl::efd22055-19b3-4829-8422-3cf6c57b0ee3" providerId="AD" clId="Web-{341F62B9-5CDC-A470-FCE2-A5A9C0F56276}" dt="2023-08-22T15:23:23.400" v="243" actId="20577"/>
          <ac:spMkLst>
            <pc:docMk/>
            <pc:sldMk cId="2957541876" sldId="385"/>
            <ac:spMk id="7" creationId="{90B4FD81-F0E3-440F-B7B4-37434869A1E6}"/>
          </ac:spMkLst>
        </pc:spChg>
      </pc:sldChg>
      <pc:sldChg chg="delSp modSp">
        <pc:chgData name="Bloemendal, E. (Evelien)" userId="S::e.bloemendal@amsterdamumc.nl::efd22055-19b3-4829-8422-3cf6c57b0ee3" providerId="AD" clId="Web-{341F62B9-5CDC-A470-FCE2-A5A9C0F56276}" dt="2023-08-22T15:30:26.103" v="359"/>
        <pc:sldMkLst>
          <pc:docMk/>
          <pc:sldMk cId="2144720171" sldId="388"/>
        </pc:sldMkLst>
        <pc:spChg chg="del mod">
          <ac:chgData name="Bloemendal, E. (Evelien)" userId="S::e.bloemendal@amsterdamumc.nl::efd22055-19b3-4829-8422-3cf6c57b0ee3" providerId="AD" clId="Web-{341F62B9-5CDC-A470-FCE2-A5A9C0F56276}" dt="2023-08-22T15:30:26.103" v="359"/>
          <ac:spMkLst>
            <pc:docMk/>
            <pc:sldMk cId="2144720171" sldId="388"/>
            <ac:spMk id="3" creationId="{00000000-0000-0000-0000-000000000000}"/>
          </ac:spMkLst>
        </pc:spChg>
      </pc:sldChg>
      <pc:sldChg chg="modSp">
        <pc:chgData name="Bloemendal, E. (Evelien)" userId="S::e.bloemendal@amsterdamumc.nl::efd22055-19b3-4829-8422-3cf6c57b0ee3" providerId="AD" clId="Web-{341F62B9-5CDC-A470-FCE2-A5A9C0F56276}" dt="2023-08-22T15:15:07.288" v="50"/>
        <pc:sldMkLst>
          <pc:docMk/>
          <pc:sldMk cId="2405563642" sldId="389"/>
        </pc:sldMkLst>
        <pc:graphicFrameChg chg="mod modGraphic">
          <ac:chgData name="Bloemendal, E. (Evelien)" userId="S::e.bloemendal@amsterdamumc.nl::efd22055-19b3-4829-8422-3cf6c57b0ee3" providerId="AD" clId="Web-{341F62B9-5CDC-A470-FCE2-A5A9C0F56276}" dt="2023-08-22T15:15:07.288" v="50"/>
          <ac:graphicFrameMkLst>
            <pc:docMk/>
            <pc:sldMk cId="2405563642" sldId="389"/>
            <ac:graphicFrameMk id="4" creationId="{00000000-0000-0000-0000-000000000000}"/>
          </ac:graphicFrameMkLst>
        </pc:graphicFrameChg>
      </pc:sldChg>
    </pc:docChg>
  </pc:docChgLst>
  <pc:docChgLst>
    <pc:chgData name="Slottje, P." userId="S::p.slottje@amsterdamumc.nl::213cceba-dda4-4aff-a8a8-d7eba7f79f63" providerId="AD" clId="Web-{E3646F58-46B3-471B-78CD-4DB69CC758B8}"/>
    <pc:docChg chg="delSld">
      <pc:chgData name="Slottje, P." userId="S::p.slottje@amsterdamumc.nl::213cceba-dda4-4aff-a8a8-d7eba7f79f63" providerId="AD" clId="Web-{E3646F58-46B3-471B-78CD-4DB69CC758B8}" dt="2023-09-07T08:25:52.848" v="0"/>
      <pc:docMkLst>
        <pc:docMk/>
      </pc:docMkLst>
      <pc:sldChg chg="del">
        <pc:chgData name="Slottje, P." userId="S::p.slottje@amsterdamumc.nl::213cceba-dda4-4aff-a8a8-d7eba7f79f63" providerId="AD" clId="Web-{E3646F58-46B3-471B-78CD-4DB69CC758B8}" dt="2023-09-07T08:25:52.848" v="0"/>
        <pc:sldMkLst>
          <pc:docMk/>
          <pc:sldMk cId="19122306" sldId="323"/>
        </pc:sldMkLst>
      </pc:sldChg>
    </pc:docChg>
  </pc:docChgLst>
  <pc:docChgLst>
    <pc:chgData name="Bloemendal, E. (Evelien)" userId="S::e.bloemendal@amsterdamumc.nl::efd22055-19b3-4829-8422-3cf6c57b0ee3" providerId="AD" clId="Web-{D569A2BA-7BC8-B3CB-C6A8-ACA27C4DA934}"/>
    <pc:docChg chg="modSld">
      <pc:chgData name="Bloemendal, E. (Evelien)" userId="S::e.bloemendal@amsterdamumc.nl::efd22055-19b3-4829-8422-3cf6c57b0ee3" providerId="AD" clId="Web-{D569A2BA-7BC8-B3CB-C6A8-ACA27C4DA934}" dt="2023-08-28T11:58:40.068" v="9" actId="20577"/>
      <pc:docMkLst>
        <pc:docMk/>
      </pc:docMkLst>
      <pc:sldChg chg="modSp">
        <pc:chgData name="Bloemendal, E. (Evelien)" userId="S::e.bloemendal@amsterdamumc.nl::efd22055-19b3-4829-8422-3cf6c57b0ee3" providerId="AD" clId="Web-{D569A2BA-7BC8-B3CB-C6A8-ACA27C4DA934}" dt="2023-08-28T11:58:40.068" v="9" actId="20577"/>
        <pc:sldMkLst>
          <pc:docMk/>
          <pc:sldMk cId="328335815" sldId="374"/>
        </pc:sldMkLst>
        <pc:spChg chg="mod">
          <ac:chgData name="Bloemendal, E. (Evelien)" userId="S::e.bloemendal@amsterdamumc.nl::efd22055-19b3-4829-8422-3cf6c57b0ee3" providerId="AD" clId="Web-{D569A2BA-7BC8-B3CB-C6A8-ACA27C4DA934}" dt="2023-08-28T11:58:40.068" v="9" actId="20577"/>
          <ac:spMkLst>
            <pc:docMk/>
            <pc:sldMk cId="328335815" sldId="374"/>
            <ac:spMk id="1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voorennaNWanoniem!$D$10</c:f>
              <c:strCache>
                <c:ptCount val="1"/>
                <c:pt idx="0">
                  <c:v>1x eGFR&lt;60 voor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voorennaNWanoniem!$C$11:$C$17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voorennaNWanoniem!$D$11:$D$17</c:f>
              <c:numCache>
                <c:formatCode>0%</c:formatCode>
                <c:ptCount val="7"/>
                <c:pt idx="0">
                  <c:v>0.189873417721519</c:v>
                </c:pt>
                <c:pt idx="1">
                  <c:v>0.46376811594202899</c:v>
                </c:pt>
                <c:pt idx="2">
                  <c:v>0.34883720930232559</c:v>
                </c:pt>
                <c:pt idx="3">
                  <c:v>0.375</c:v>
                </c:pt>
                <c:pt idx="4">
                  <c:v>0.24324324324324326</c:v>
                </c:pt>
                <c:pt idx="5">
                  <c:v>9.375E-2</c:v>
                </c:pt>
                <c:pt idx="6">
                  <c:v>0.29870129870129869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B-4429-A8EE-18F10810CF14}"/>
            </c:ext>
          </c:extLst>
        </c:ser>
        <c:ser>
          <c:idx val="1"/>
          <c:order val="1"/>
          <c:tx>
            <c:strRef>
              <c:f>voorennaNWanoniem!$E$10</c:f>
              <c:strCache>
                <c:ptCount val="1"/>
                <c:pt idx="0">
                  <c:v>1x eGFR&lt;60 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voorennaNWanoniem!$E$11:$E$17</c:f>
              <c:numCache>
                <c:formatCode>0%</c:formatCode>
                <c:ptCount val="7"/>
                <c:pt idx="0">
                  <c:v>0.3</c:v>
                </c:pt>
                <c:pt idx="1">
                  <c:v>0</c:v>
                </c:pt>
                <c:pt idx="2">
                  <c:v>0.4</c:v>
                </c:pt>
                <c:pt idx="3">
                  <c:v>0.6</c:v>
                </c:pt>
                <c:pt idx="4">
                  <c:v>0.4</c:v>
                </c:pt>
                <c:pt idx="5">
                  <c:v>0.25</c:v>
                </c:pt>
                <c:pt idx="6">
                  <c:v>0.28205128205128205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B-4429-A8EE-18F10810CF14}"/>
            </c:ext>
          </c:extLst>
        </c:ser>
        <c:ser>
          <c:idx val="2"/>
          <c:order val="2"/>
          <c:tx>
            <c:strRef>
              <c:f>voorennaNWanoniem!$F$10</c:f>
              <c:strCache>
                <c:ptCount val="1"/>
                <c:pt idx="0">
                  <c:v>2x of vaker eGFR&lt;60 voor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voorennaNWanoniem!$C$11:$C$17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voorennaNWanoniem!$F$11:$F$17</c:f>
              <c:numCache>
                <c:formatCode>0%</c:formatCode>
                <c:ptCount val="7"/>
                <c:pt idx="0">
                  <c:v>0.59659090909090906</c:v>
                </c:pt>
                <c:pt idx="1">
                  <c:v>0.74509803921568629</c:v>
                </c:pt>
                <c:pt idx="2">
                  <c:v>0.67647058823529416</c:v>
                </c:pt>
                <c:pt idx="3">
                  <c:v>0.90123456790123457</c:v>
                </c:pt>
                <c:pt idx="4">
                  <c:v>0.77464788732394363</c:v>
                </c:pt>
                <c:pt idx="5">
                  <c:v>0.55882352941176472</c:v>
                </c:pt>
                <c:pt idx="6">
                  <c:v>0.69434628975265023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8B-4429-A8EE-18F10810CF14}"/>
            </c:ext>
          </c:extLst>
        </c:ser>
        <c:ser>
          <c:idx val="3"/>
          <c:order val="3"/>
          <c:tx>
            <c:strRef>
              <c:f>voorennaNWanoniem!$G$10</c:f>
              <c:strCache>
                <c:ptCount val="1"/>
                <c:pt idx="0">
                  <c:v>2x of vaker eGFR&lt;60 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voorennaNWanoniem!$G$11:$G$17</c:f>
              <c:numCache>
                <c:formatCode>0%</c:formatCode>
                <c:ptCount val="7"/>
                <c:pt idx="0">
                  <c:v>0.68421052631578949</c:v>
                </c:pt>
                <c:pt idx="1">
                  <c:v>0.85365853658536583</c:v>
                </c:pt>
                <c:pt idx="2">
                  <c:v>0.74193548387096775</c:v>
                </c:pt>
                <c:pt idx="3">
                  <c:v>0.76666666666666672</c:v>
                </c:pt>
                <c:pt idx="4">
                  <c:v>0.83333333333333337</c:v>
                </c:pt>
                <c:pt idx="5">
                  <c:v>0.8125</c:v>
                </c:pt>
                <c:pt idx="6">
                  <c:v>0.77209302325581397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8B-4429-A8EE-18F10810CF14}"/>
            </c:ext>
          </c:extLst>
        </c:ser>
        <c:ser>
          <c:idx val="4"/>
          <c:order val="4"/>
          <c:tx>
            <c:strRef>
              <c:f>voorennaNWanoniem!$H$10</c:f>
              <c:strCache>
                <c:ptCount val="1"/>
                <c:pt idx="0">
                  <c:v>1x eGFR&lt;50 voor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voorennaNWanoniem!$C$11:$C$17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voorennaNWanoniem!$H$11:$H$17</c:f>
              <c:numCache>
                <c:formatCode>0%</c:formatCode>
                <c:ptCount val="7"/>
                <c:pt idx="0">
                  <c:v>0.45238095238095238</c:v>
                </c:pt>
                <c:pt idx="1">
                  <c:v>0.77777777777777779</c:v>
                </c:pt>
                <c:pt idx="2">
                  <c:v>0.70588235294117652</c:v>
                </c:pt>
                <c:pt idx="3">
                  <c:v>0.8</c:v>
                </c:pt>
                <c:pt idx="4">
                  <c:v>0.53846153846153844</c:v>
                </c:pt>
                <c:pt idx="5">
                  <c:v>0.5</c:v>
                </c:pt>
                <c:pt idx="6">
                  <c:v>0.61764705882352944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8B-4429-A8EE-18F10810CF14}"/>
            </c:ext>
          </c:extLst>
        </c:ser>
        <c:ser>
          <c:idx val="5"/>
          <c:order val="5"/>
          <c:tx>
            <c:strRef>
              <c:f>voorennaNWanoniem!$I$10</c:f>
              <c:strCache>
                <c:ptCount val="1"/>
                <c:pt idx="0">
                  <c:v>1x eGFR&lt;50 na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voorennaNWanoniem!$I$11:$I$17</c:f>
              <c:numCache>
                <c:formatCode>0%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0.8</c:v>
                </c:pt>
                <c:pt idx="4">
                  <c:v>0.75</c:v>
                </c:pt>
                <c:pt idx="5">
                  <c:v>0.625</c:v>
                </c:pt>
                <c:pt idx="6">
                  <c:v>0.61290322580645162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8B-4429-A8EE-18F10810CF14}"/>
            </c:ext>
          </c:extLst>
        </c:ser>
        <c:ser>
          <c:idx val="6"/>
          <c:order val="6"/>
          <c:tx>
            <c:strRef>
              <c:f>voorennaNWanoniem!$J$10</c:f>
              <c:strCache>
                <c:ptCount val="1"/>
                <c:pt idx="0">
                  <c:v>2x of vaker eGFR&lt;50 voor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voorennaNWanoniem!$C$11:$C$17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voorennaNWanoniem!$J$11:$J$17</c:f>
              <c:numCache>
                <c:formatCode>0%</c:formatCode>
                <c:ptCount val="7"/>
                <c:pt idx="0">
                  <c:v>0.77631578947368418</c:v>
                </c:pt>
                <c:pt idx="1">
                  <c:v>0.90384615384615385</c:v>
                </c:pt>
                <c:pt idx="2">
                  <c:v>0.96</c:v>
                </c:pt>
                <c:pt idx="3">
                  <c:v>0.97435897435897434</c:v>
                </c:pt>
                <c:pt idx="4">
                  <c:v>0.8928571428571429</c:v>
                </c:pt>
                <c:pt idx="5">
                  <c:v>0.8666666666666667</c:v>
                </c:pt>
                <c:pt idx="6">
                  <c:v>0.876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8B-4429-A8EE-18F10810CF14}"/>
            </c:ext>
          </c:extLst>
        </c:ser>
        <c:ser>
          <c:idx val="7"/>
          <c:order val="7"/>
          <c:tx>
            <c:strRef>
              <c:f>voorennaNWanoniem!$K$10</c:f>
              <c:strCache>
                <c:ptCount val="1"/>
                <c:pt idx="0">
                  <c:v>2x of vaker eGFR&lt;50 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voorennaNWanoniem!$K$11:$K$17</c:f>
              <c:numCache>
                <c:formatCode>0%</c:formatCode>
                <c:ptCount val="7"/>
                <c:pt idx="0">
                  <c:v>0.87179487179487181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8B-4429-A8EE-18F10810CF14}"/>
            </c:ext>
          </c:extLst>
        </c:ser>
        <c:ser>
          <c:idx val="8"/>
          <c:order val="8"/>
          <c:tx>
            <c:strRef>
              <c:f>voorennaNWanoniem!$L$10</c:f>
              <c:strCache>
                <c:ptCount val="1"/>
                <c:pt idx="0">
                  <c:v>1x of vaker eGFR&lt;30 voor</c:v>
                </c:pt>
              </c:strCache>
            </c:strRef>
          </c:tx>
          <c:spPr>
            <a:solidFill>
              <a:srgbClr val="F8C0ED"/>
            </a:solidFill>
            <a:ln>
              <a:noFill/>
            </a:ln>
            <a:effectLst/>
          </c:spPr>
          <c:invertIfNegative val="0"/>
          <c:cat>
            <c:strRef>
              <c:f>voorennaNWanoniem!$C$11:$C$17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voorennaNWanoniem!$L$11:$L$17</c:f>
              <c:numCache>
                <c:formatCode>0%</c:formatCode>
                <c:ptCount val="7"/>
                <c:pt idx="0">
                  <c:v>0.94736842105263153</c:v>
                </c:pt>
                <c:pt idx="1">
                  <c:v>1</c:v>
                </c:pt>
                <c:pt idx="2">
                  <c:v>1</c:v>
                </c:pt>
                <c:pt idx="3">
                  <c:v>0.77777777777777779</c:v>
                </c:pt>
                <c:pt idx="4">
                  <c:v>0.875</c:v>
                </c:pt>
                <c:pt idx="5">
                  <c:v>1</c:v>
                </c:pt>
                <c:pt idx="6">
                  <c:v>0.93650793650793651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8B-4429-A8EE-18F10810CF14}"/>
            </c:ext>
          </c:extLst>
        </c:ser>
        <c:ser>
          <c:idx val="9"/>
          <c:order val="9"/>
          <c:tx>
            <c:strRef>
              <c:f>voorennaNWanoniem!$M$10</c:f>
              <c:strCache>
                <c:ptCount val="1"/>
                <c:pt idx="0">
                  <c:v>1x of vaker eGFR&lt;30 na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voorennaNWanoniem!$M$11:$M$17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18B-4429-A8EE-18F10810C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331296"/>
        <c:axId val="413330968"/>
        <c:extLst>
          <c:ext xmlns:c15="http://schemas.microsoft.com/office/drawing/2012/chart" uri="{02D57815-91ED-43cb-92C2-25804820EDAC}">
            <c15:filteredBarSeries>
              <c15:ser>
                <c:idx val="10"/>
                <c:order val="10"/>
                <c:tx>
                  <c:strRef>
                    <c:extLst>
                      <c:ext uri="{02D57815-91ED-43cb-92C2-25804820EDAC}">
                        <c15:formulaRef>
                          <c15:sqref>voorennaNWanoniem!$N$10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voorennaNWanoniem!$C$11:$C$17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voorennaNWanoniem!$N$11:$N$17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E18B-4429-A8EE-18F10810CF14}"/>
                  </c:ext>
                </c:extLst>
              </c15:ser>
            </c15:filteredBarSeries>
          </c:ext>
        </c:extLst>
      </c:barChart>
      <c:catAx>
        <c:axId val="41333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3330968"/>
        <c:crosses val="autoZero"/>
        <c:auto val="1"/>
        <c:lblAlgn val="ctr"/>
        <c:lblOffset val="100"/>
        <c:noMultiLvlLbl val="0"/>
      </c:catAx>
      <c:valAx>
        <c:axId val="413330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333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'[Grafiek in Microsoft PowerPoint]voorennaNWanoniem'!$E$10</c:f>
              <c:strCache>
                <c:ptCount val="1"/>
                <c:pt idx="0">
                  <c:v>1x eGFR&lt;60 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 in Microsoft PowerPoint]voorennaNWanoniem'!$C$11:$C$17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'[Grafiek in Microsoft PowerPoint]voorennaNWanoniem'!$E$11:$E$17</c:f>
              <c:numCache>
                <c:formatCode>0%</c:formatCode>
                <c:ptCount val="7"/>
                <c:pt idx="0">
                  <c:v>0.3</c:v>
                </c:pt>
                <c:pt idx="1">
                  <c:v>0</c:v>
                </c:pt>
                <c:pt idx="2">
                  <c:v>0.4</c:v>
                </c:pt>
                <c:pt idx="3">
                  <c:v>0.6</c:v>
                </c:pt>
                <c:pt idx="4">
                  <c:v>0.4</c:v>
                </c:pt>
                <c:pt idx="5">
                  <c:v>0.25</c:v>
                </c:pt>
                <c:pt idx="6">
                  <c:v>0.28205128205128205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3-4DC9-A4E1-EEAF0C1CED23}"/>
            </c:ext>
          </c:extLst>
        </c:ser>
        <c:ser>
          <c:idx val="3"/>
          <c:order val="3"/>
          <c:tx>
            <c:strRef>
              <c:f>'[Grafiek in Microsoft PowerPoint]voorennaNWanoniem'!$G$10</c:f>
              <c:strCache>
                <c:ptCount val="1"/>
                <c:pt idx="0">
                  <c:v>2x of vaker eGFR&lt;60 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 in Microsoft PowerPoint]voorennaNWanoniem'!$C$11:$C$17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'[Grafiek in Microsoft PowerPoint]voorennaNWanoniem'!$G$11:$G$17</c:f>
              <c:numCache>
                <c:formatCode>0%</c:formatCode>
                <c:ptCount val="7"/>
                <c:pt idx="0">
                  <c:v>0.68421052631578949</c:v>
                </c:pt>
                <c:pt idx="1">
                  <c:v>0.85365853658536583</c:v>
                </c:pt>
                <c:pt idx="2">
                  <c:v>0.74193548387096775</c:v>
                </c:pt>
                <c:pt idx="3">
                  <c:v>0.76666666666666672</c:v>
                </c:pt>
                <c:pt idx="4">
                  <c:v>0.83333333333333337</c:v>
                </c:pt>
                <c:pt idx="5">
                  <c:v>0.8125</c:v>
                </c:pt>
                <c:pt idx="6">
                  <c:v>0.77209302325581397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D3-4DC9-A4E1-EEAF0C1CED23}"/>
            </c:ext>
          </c:extLst>
        </c:ser>
        <c:ser>
          <c:idx val="5"/>
          <c:order val="5"/>
          <c:tx>
            <c:strRef>
              <c:f>'[Grafiek in Microsoft PowerPoint]voorennaNWanoniem'!$I$10</c:f>
              <c:strCache>
                <c:ptCount val="1"/>
                <c:pt idx="0">
                  <c:v>1x eGFR&lt;50 na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 in Microsoft PowerPoint]voorennaNWanoniem'!$C$11:$C$17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'[Grafiek in Microsoft PowerPoint]voorennaNWanoniem'!$I$11:$I$17</c:f>
              <c:numCache>
                <c:formatCode>0%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0.8</c:v>
                </c:pt>
                <c:pt idx="4">
                  <c:v>0.75</c:v>
                </c:pt>
                <c:pt idx="5">
                  <c:v>0.625</c:v>
                </c:pt>
                <c:pt idx="6">
                  <c:v>0.61290322580645162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D3-4DC9-A4E1-EEAF0C1CED23}"/>
            </c:ext>
          </c:extLst>
        </c:ser>
        <c:ser>
          <c:idx val="7"/>
          <c:order val="7"/>
          <c:tx>
            <c:strRef>
              <c:f>'[Grafiek in Microsoft PowerPoint]voorennaNWanoniem'!$K$10</c:f>
              <c:strCache>
                <c:ptCount val="1"/>
                <c:pt idx="0">
                  <c:v>2x of vaker eGFR&lt;50 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 in Microsoft PowerPoint]voorennaNWanoniem'!$C$11:$C$17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'[Grafiek in Microsoft PowerPoint]voorennaNWanoniem'!$K$11:$K$17</c:f>
              <c:numCache>
                <c:formatCode>0%</c:formatCode>
                <c:ptCount val="7"/>
                <c:pt idx="0">
                  <c:v>0.87179487179487181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D3-4DC9-A4E1-EEAF0C1CED23}"/>
            </c:ext>
          </c:extLst>
        </c:ser>
        <c:ser>
          <c:idx val="9"/>
          <c:order val="9"/>
          <c:tx>
            <c:strRef>
              <c:f>'[Grafiek in Microsoft PowerPoint]voorennaNWanoniem'!$M$10</c:f>
              <c:strCache>
                <c:ptCount val="1"/>
                <c:pt idx="0">
                  <c:v>1x of vaker eGFR&lt;30 na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'[Grafiek in Microsoft PowerPoint]voorennaNWanoniem'!$C$11:$C$17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'[Grafiek in Microsoft PowerPoint]voorennaNWanoniem'!$M$11:$M$17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D3-4DC9-A4E1-EEAF0C1CE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331296"/>
        <c:axId val="4133309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'[Grafiek in Microsoft PowerPoint]voorennaNWanoniem'!$D$10</c15:sqref>
                        </c15:formulaRef>
                      </c:ext>
                    </c:extLst>
                    <c:strCache>
                      <c:ptCount val="1"/>
                      <c:pt idx="0">
                        <c:v>1x eGFR&lt;60 voor</c:v>
                      </c:pt>
                    </c:strCache>
                  </c:strRef>
                </c:tx>
                <c:spPr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'[Grafiek in Microsoft PowerPoint]voorennaNWanoniem'!$C$11:$C$17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'[Grafiek in Microsoft PowerPoint]voorennaNWanoniem'!$D$11:$D$17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0.189873417721519</c:v>
                      </c:pt>
                      <c:pt idx="1">
                        <c:v>0.46376811594202899</c:v>
                      </c:pt>
                      <c:pt idx="2">
                        <c:v>0.34883720930232559</c:v>
                      </c:pt>
                      <c:pt idx="3">
                        <c:v>0.375</c:v>
                      </c:pt>
                      <c:pt idx="4">
                        <c:v>0.24324324324324326</c:v>
                      </c:pt>
                      <c:pt idx="5">
                        <c:v>9.375E-2</c:v>
                      </c:pt>
                      <c:pt idx="6">
                        <c:v>0.29870129870129869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CDD3-4DC9-A4E1-EEAF0C1CED2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PowerPoint]voorennaNWanoniem'!$F$10</c15:sqref>
                        </c15:formulaRef>
                      </c:ext>
                    </c:extLst>
                    <c:strCache>
                      <c:ptCount val="1"/>
                      <c:pt idx="0">
                        <c:v>2x of vaker eGFR&lt;60 voor</c:v>
                      </c:pt>
                    </c:strCache>
                  </c:strRef>
                </c:tx>
                <c:spPr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PowerPoint]voorennaNWanoniem'!$C$11:$C$17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PowerPoint]voorennaNWanoniem'!$F$11:$F$17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0.59659090909090906</c:v>
                      </c:pt>
                      <c:pt idx="1">
                        <c:v>0.74509803921568629</c:v>
                      </c:pt>
                      <c:pt idx="2">
                        <c:v>0.67647058823529416</c:v>
                      </c:pt>
                      <c:pt idx="3">
                        <c:v>0.90123456790123457</c:v>
                      </c:pt>
                      <c:pt idx="4">
                        <c:v>0.77464788732394363</c:v>
                      </c:pt>
                      <c:pt idx="5">
                        <c:v>0.55882352941176472</c:v>
                      </c:pt>
                      <c:pt idx="6">
                        <c:v>0.69434628975265023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DD3-4DC9-A4E1-EEAF0C1CED2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PowerPoint]voorennaNWanoniem'!$H$10</c15:sqref>
                        </c15:formulaRef>
                      </c:ext>
                    </c:extLst>
                    <c:strCache>
                      <c:ptCount val="1"/>
                      <c:pt idx="0">
                        <c:v>1x eGFR&lt;50 voor</c:v>
                      </c:pt>
                    </c:strCache>
                  </c:strRef>
                </c:tx>
                <c:spPr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PowerPoint]voorennaNWanoniem'!$C$11:$C$17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PowerPoint]voorennaNWanoniem'!$H$11:$H$17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0.45238095238095238</c:v>
                      </c:pt>
                      <c:pt idx="1">
                        <c:v>0.77777777777777779</c:v>
                      </c:pt>
                      <c:pt idx="2">
                        <c:v>0.70588235294117652</c:v>
                      </c:pt>
                      <c:pt idx="3">
                        <c:v>0.8</c:v>
                      </c:pt>
                      <c:pt idx="4">
                        <c:v>0.53846153846153844</c:v>
                      </c:pt>
                      <c:pt idx="5">
                        <c:v>0.5</c:v>
                      </c:pt>
                      <c:pt idx="6">
                        <c:v>0.61764705882352944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DD3-4DC9-A4E1-EEAF0C1CED2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PowerPoint]voorennaNWanoniem'!$J$10</c15:sqref>
                        </c15:formulaRef>
                      </c:ext>
                    </c:extLst>
                    <c:strCache>
                      <c:ptCount val="1"/>
                      <c:pt idx="0">
                        <c:v>2x of vaker eGFR&lt;50 voor</c:v>
                      </c:pt>
                    </c:strCache>
                  </c:strRef>
                </c:tx>
                <c:spPr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PowerPoint]voorennaNWanoniem'!$C$11:$C$17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PowerPoint]voorennaNWanoniem'!$J$11:$J$17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0.77631578947368418</c:v>
                      </c:pt>
                      <c:pt idx="1">
                        <c:v>0.90384615384615385</c:v>
                      </c:pt>
                      <c:pt idx="2">
                        <c:v>0.96</c:v>
                      </c:pt>
                      <c:pt idx="3">
                        <c:v>0.97435897435897434</c:v>
                      </c:pt>
                      <c:pt idx="4">
                        <c:v>0.8928571428571429</c:v>
                      </c:pt>
                      <c:pt idx="5">
                        <c:v>0.8666666666666667</c:v>
                      </c:pt>
                      <c:pt idx="6">
                        <c:v>0.876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DD3-4DC9-A4E1-EEAF0C1CED23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PowerPoint]voorennaNWanoniem'!$L$10</c15:sqref>
                        </c15:formulaRef>
                      </c:ext>
                    </c:extLst>
                    <c:strCache>
                      <c:ptCount val="1"/>
                      <c:pt idx="0">
                        <c:v>1x of vaker eGFR&lt;30 voor</c:v>
                      </c:pt>
                    </c:strCache>
                  </c:strRef>
                </c:tx>
                <c:spPr>
                  <a:solidFill>
                    <a:srgbClr val="F8C0ED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PowerPoint]voorennaNWanoniem'!$C$11:$C$17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PowerPoint]voorennaNWanoniem'!$L$11:$L$17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0.94736842105263153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0.77777777777777779</c:v>
                      </c:pt>
                      <c:pt idx="4">
                        <c:v>0.875</c:v>
                      </c:pt>
                      <c:pt idx="5">
                        <c:v>1</c:v>
                      </c:pt>
                      <c:pt idx="6">
                        <c:v>0.93650793650793651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DD3-4DC9-A4E1-EEAF0C1CED23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PowerPoint]voorennaNWanoniem'!$N$10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PowerPoint]voorennaNWanoniem'!$C$11:$C$17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'[Grafiek in Microsoft PowerPoint]voorennaNWanoniem'!$N$11:$N$17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DD3-4DC9-A4E1-EEAF0C1CED23}"/>
                  </c:ext>
                </c:extLst>
              </c15:ser>
            </c15:filteredBarSeries>
          </c:ext>
        </c:extLst>
      </c:barChart>
      <c:catAx>
        <c:axId val="41333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3330968"/>
        <c:crosses val="autoZero"/>
        <c:auto val="1"/>
        <c:lblAlgn val="ctr"/>
        <c:lblOffset val="100"/>
        <c:noMultiLvlLbl val="0"/>
      </c:catAx>
      <c:valAx>
        <c:axId val="413330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333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voorennaNWanoniem!$D$26</c:f>
              <c:strCache>
                <c:ptCount val="1"/>
                <c:pt idx="0">
                  <c:v>1x eGFR&lt;60 voor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voorennaNWanoniem!$D$27:$D$33</c:f>
              <c:numCache>
                <c:formatCode>0.0%</c:formatCode>
                <c:ptCount val="7"/>
                <c:pt idx="0">
                  <c:v>0.24050632911392406</c:v>
                </c:pt>
                <c:pt idx="1">
                  <c:v>0.34782608695652173</c:v>
                </c:pt>
                <c:pt idx="2">
                  <c:v>0.34883720930232559</c:v>
                </c:pt>
                <c:pt idx="3">
                  <c:v>0.29166666666666669</c:v>
                </c:pt>
                <c:pt idx="4">
                  <c:v>0.16216216216216217</c:v>
                </c:pt>
                <c:pt idx="5">
                  <c:v>0.125</c:v>
                </c:pt>
                <c:pt idx="6">
                  <c:v>0.26623376623376621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8-49D3-8D1C-B043B2ABD45D}"/>
            </c:ext>
          </c:extLst>
        </c:ser>
        <c:ser>
          <c:idx val="1"/>
          <c:order val="1"/>
          <c:tx>
            <c:strRef>
              <c:f>voorennaNWanoniem!$E$26</c:f>
              <c:strCache>
                <c:ptCount val="1"/>
                <c:pt idx="0">
                  <c:v>1x eGFR&lt;60 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voorennaNWanoniem!$E$27:$E$33</c:f>
              <c:numCache>
                <c:formatCode>0%</c:formatCode>
                <c:ptCount val="7"/>
                <c:pt idx="0">
                  <c:v>0.3</c:v>
                </c:pt>
                <c:pt idx="1">
                  <c:v>0</c:v>
                </c:pt>
                <c:pt idx="2">
                  <c:v>0.4</c:v>
                </c:pt>
                <c:pt idx="3">
                  <c:v>0.6</c:v>
                </c:pt>
                <c:pt idx="4">
                  <c:v>0.2</c:v>
                </c:pt>
                <c:pt idx="5">
                  <c:v>0.25</c:v>
                </c:pt>
                <c:pt idx="6">
                  <c:v>0.25641025641025639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08-49D3-8D1C-B043B2ABD45D}"/>
            </c:ext>
          </c:extLst>
        </c:ser>
        <c:ser>
          <c:idx val="2"/>
          <c:order val="2"/>
          <c:tx>
            <c:strRef>
              <c:f>voorennaNWanoniem!$F$26</c:f>
              <c:strCache>
                <c:ptCount val="1"/>
                <c:pt idx="0">
                  <c:v>2x of vaker eGFR&lt;60 voor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voorennaNWanoniem!$F$27:$F$33</c:f>
              <c:numCache>
                <c:formatCode>0.0%</c:formatCode>
                <c:ptCount val="7"/>
                <c:pt idx="0">
                  <c:v>0.69318181818181823</c:v>
                </c:pt>
                <c:pt idx="1">
                  <c:v>0.62745098039215685</c:v>
                </c:pt>
                <c:pt idx="2">
                  <c:v>0.69117647058823528</c:v>
                </c:pt>
                <c:pt idx="3">
                  <c:v>0.85185185185185186</c:v>
                </c:pt>
                <c:pt idx="4">
                  <c:v>0.60563380281690138</c:v>
                </c:pt>
                <c:pt idx="5">
                  <c:v>0.36764705882352944</c:v>
                </c:pt>
                <c:pt idx="6">
                  <c:v>0.6537102473498233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08-49D3-8D1C-B043B2ABD45D}"/>
            </c:ext>
          </c:extLst>
        </c:ser>
        <c:ser>
          <c:idx val="3"/>
          <c:order val="3"/>
          <c:tx>
            <c:strRef>
              <c:f>voorennaNWanoniem!$G$26</c:f>
              <c:strCache>
                <c:ptCount val="1"/>
                <c:pt idx="0">
                  <c:v>2x of vaker eGFR&lt;60 na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voorennaNWanoniem!$G$27:$G$33</c:f>
              <c:numCache>
                <c:formatCode>0%</c:formatCode>
                <c:ptCount val="7"/>
                <c:pt idx="0">
                  <c:v>0.77192982456140347</c:v>
                </c:pt>
                <c:pt idx="1">
                  <c:v>0.78048780487804881</c:v>
                </c:pt>
                <c:pt idx="2">
                  <c:v>0.74193548387096775</c:v>
                </c:pt>
                <c:pt idx="3">
                  <c:v>0.76666666666666672</c:v>
                </c:pt>
                <c:pt idx="4">
                  <c:v>0.70833333333333337</c:v>
                </c:pt>
                <c:pt idx="5">
                  <c:v>0.53125</c:v>
                </c:pt>
                <c:pt idx="6">
                  <c:v>0.72558139534883725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08-49D3-8D1C-B043B2ABD45D}"/>
            </c:ext>
          </c:extLst>
        </c:ser>
        <c:ser>
          <c:idx val="4"/>
          <c:order val="4"/>
          <c:tx>
            <c:strRef>
              <c:f>voorennaNWanoniem!$H$26</c:f>
              <c:strCache>
                <c:ptCount val="1"/>
                <c:pt idx="0">
                  <c:v>1x eGFR&lt;50 voor</c:v>
                </c:pt>
              </c:strCache>
            </c:strRef>
          </c:tx>
          <c:spPr>
            <a:solidFill>
              <a:srgbClr val="F1EB77"/>
            </a:solidFill>
            <a:ln>
              <a:noFill/>
            </a:ln>
            <a:effectLst/>
          </c:spPr>
          <c:invertIfNegative val="0"/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voorennaNWanoniem!$H$27:$H$33</c:f>
              <c:numCache>
                <c:formatCode>0.0%</c:formatCode>
                <c:ptCount val="7"/>
                <c:pt idx="0">
                  <c:v>0.54761904761904767</c:v>
                </c:pt>
                <c:pt idx="1">
                  <c:v>0.61111111111111116</c:v>
                </c:pt>
                <c:pt idx="2">
                  <c:v>0.6470588235294118</c:v>
                </c:pt>
                <c:pt idx="3">
                  <c:v>0.7</c:v>
                </c:pt>
                <c:pt idx="4">
                  <c:v>0.53846153846153844</c:v>
                </c:pt>
                <c:pt idx="5">
                  <c:v>0.375</c:v>
                </c:pt>
                <c:pt idx="6">
                  <c:v>0.58088235294117652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08-49D3-8D1C-B043B2ABD45D}"/>
            </c:ext>
          </c:extLst>
        </c:ser>
        <c:ser>
          <c:idx val="5"/>
          <c:order val="5"/>
          <c:tx>
            <c:strRef>
              <c:f>voorennaNWanoniem!$I$26</c:f>
              <c:strCache>
                <c:ptCount val="1"/>
                <c:pt idx="0">
                  <c:v>1x eGFR&lt;50 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voorennaNWanoniem!$I$27:$I$33</c:f>
              <c:numCache>
                <c:formatCode>0%</c:formatCode>
                <c:ptCount val="7"/>
                <c:pt idx="0">
                  <c:v>0.5</c:v>
                </c:pt>
                <c:pt idx="1">
                  <c:v>0.5</c:v>
                </c:pt>
                <c:pt idx="2">
                  <c:v>0.75</c:v>
                </c:pt>
                <c:pt idx="3">
                  <c:v>0.8</c:v>
                </c:pt>
                <c:pt idx="4">
                  <c:v>0.5</c:v>
                </c:pt>
                <c:pt idx="5">
                  <c:v>0.25</c:v>
                </c:pt>
                <c:pt idx="6">
                  <c:v>0.54838709677419351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08-49D3-8D1C-B043B2ABD45D}"/>
            </c:ext>
          </c:extLst>
        </c:ser>
        <c:ser>
          <c:idx val="6"/>
          <c:order val="6"/>
          <c:tx>
            <c:strRef>
              <c:f>voorennaNWanoniem!$J$26</c:f>
              <c:strCache>
                <c:ptCount val="1"/>
                <c:pt idx="0">
                  <c:v>2x of vaker eGFR&lt;50 voor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voorennaNWanoniem!$J$27:$J$33</c:f>
              <c:numCache>
                <c:formatCode>0.0%</c:formatCode>
                <c:ptCount val="7"/>
                <c:pt idx="0">
                  <c:v>0.90789473684210531</c:v>
                </c:pt>
                <c:pt idx="1">
                  <c:v>0.84615384615384615</c:v>
                </c:pt>
                <c:pt idx="2">
                  <c:v>0.92</c:v>
                </c:pt>
                <c:pt idx="3">
                  <c:v>0.94871794871794868</c:v>
                </c:pt>
                <c:pt idx="4">
                  <c:v>0.7857142857142857</c:v>
                </c:pt>
                <c:pt idx="5">
                  <c:v>0.6</c:v>
                </c:pt>
                <c:pt idx="6">
                  <c:v>0.85199999999999998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08-49D3-8D1C-B043B2ABD45D}"/>
            </c:ext>
          </c:extLst>
        </c:ser>
        <c:ser>
          <c:idx val="7"/>
          <c:order val="7"/>
          <c:tx>
            <c:strRef>
              <c:f>voorennaNWanoniem!$K$26</c:f>
              <c:strCache>
                <c:ptCount val="1"/>
                <c:pt idx="0">
                  <c:v>2x of vaker eGFR&lt;50 na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voorennaNWanoniem!$K$27:$K$33</c:f>
              <c:numCache>
                <c:formatCode>0%</c:formatCode>
                <c:ptCount val="7"/>
                <c:pt idx="0">
                  <c:v>0.94871794871794868</c:v>
                </c:pt>
                <c:pt idx="1">
                  <c:v>0.95652173913043481</c:v>
                </c:pt>
                <c:pt idx="2">
                  <c:v>1</c:v>
                </c:pt>
                <c:pt idx="3">
                  <c:v>1</c:v>
                </c:pt>
                <c:pt idx="4">
                  <c:v>0.93333333333333335</c:v>
                </c:pt>
                <c:pt idx="5">
                  <c:v>0.76470588235294112</c:v>
                </c:pt>
                <c:pt idx="6">
                  <c:v>0.93600000000000005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08-49D3-8D1C-B043B2ABD45D}"/>
            </c:ext>
          </c:extLst>
        </c:ser>
        <c:ser>
          <c:idx val="8"/>
          <c:order val="8"/>
          <c:tx>
            <c:strRef>
              <c:f>voorennaNWanoniem!$L$26</c:f>
              <c:strCache>
                <c:ptCount val="1"/>
                <c:pt idx="0">
                  <c:v>1x of vaker eGFR&lt;30 voor</c:v>
                </c:pt>
              </c:strCache>
            </c:strRef>
          </c:tx>
          <c:spPr>
            <a:solidFill>
              <a:srgbClr val="F88174"/>
            </a:solidFill>
            <a:ln>
              <a:noFill/>
            </a:ln>
            <a:effectLst/>
          </c:spPr>
          <c:invertIfNegative val="0"/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voorennaNWanoniem!$L$27:$L$33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0.88888888888888884</c:v>
                </c:pt>
                <c:pt idx="4">
                  <c:v>0.875</c:v>
                </c:pt>
                <c:pt idx="5">
                  <c:v>0.75</c:v>
                </c:pt>
                <c:pt idx="6">
                  <c:v>0.95238095238095233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08-49D3-8D1C-B043B2ABD45D}"/>
            </c:ext>
          </c:extLst>
        </c:ser>
        <c:ser>
          <c:idx val="9"/>
          <c:order val="9"/>
          <c:tx>
            <c:strRef>
              <c:f>voorennaNWanoniem!$M$26</c:f>
              <c:strCache>
                <c:ptCount val="1"/>
                <c:pt idx="0">
                  <c:v>1x of vaker eGFR&lt;30 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voorennaNWanoniem!$M$27:$M$33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08-49D3-8D1C-B043B2AB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069120"/>
        <c:axId val="536071088"/>
      </c:barChart>
      <c:catAx>
        <c:axId val="53606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6071088"/>
        <c:crosses val="autoZero"/>
        <c:auto val="1"/>
        <c:lblAlgn val="ctr"/>
        <c:lblOffset val="100"/>
        <c:noMultiLvlLbl val="0"/>
      </c:catAx>
      <c:valAx>
        <c:axId val="5360710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606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voorennaNWanoniem!$E$26</c:f>
              <c:strCache>
                <c:ptCount val="1"/>
                <c:pt idx="0">
                  <c:v>1x eGFR&lt;60 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voorennaNWanoniem!$E$27:$E$33</c:f>
              <c:numCache>
                <c:formatCode>0%</c:formatCode>
                <c:ptCount val="7"/>
                <c:pt idx="0">
                  <c:v>0.3</c:v>
                </c:pt>
                <c:pt idx="1">
                  <c:v>0</c:v>
                </c:pt>
                <c:pt idx="2">
                  <c:v>0.4</c:v>
                </c:pt>
                <c:pt idx="3">
                  <c:v>0.6</c:v>
                </c:pt>
                <c:pt idx="4">
                  <c:v>0.2</c:v>
                </c:pt>
                <c:pt idx="5">
                  <c:v>0.25</c:v>
                </c:pt>
                <c:pt idx="6">
                  <c:v>0.25641025641025639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8-4B27-8DD3-30AEF9CF48AB}"/>
            </c:ext>
          </c:extLst>
        </c:ser>
        <c:ser>
          <c:idx val="3"/>
          <c:order val="3"/>
          <c:tx>
            <c:strRef>
              <c:f>voorennaNWanoniem!$G$26</c:f>
              <c:strCache>
                <c:ptCount val="1"/>
                <c:pt idx="0">
                  <c:v>2x of vaker eGFR&lt;60 na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voorennaNWanoniem!$G$27:$G$33</c:f>
              <c:numCache>
                <c:formatCode>0%</c:formatCode>
                <c:ptCount val="7"/>
                <c:pt idx="0">
                  <c:v>0.77192982456140347</c:v>
                </c:pt>
                <c:pt idx="1">
                  <c:v>0.78048780487804881</c:v>
                </c:pt>
                <c:pt idx="2">
                  <c:v>0.74193548387096775</c:v>
                </c:pt>
                <c:pt idx="3">
                  <c:v>0.76666666666666672</c:v>
                </c:pt>
                <c:pt idx="4">
                  <c:v>0.70833333333333337</c:v>
                </c:pt>
                <c:pt idx="5">
                  <c:v>0.53125</c:v>
                </c:pt>
                <c:pt idx="6">
                  <c:v>0.72558139534883725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98-4B27-8DD3-30AEF9CF48AB}"/>
            </c:ext>
          </c:extLst>
        </c:ser>
        <c:ser>
          <c:idx val="5"/>
          <c:order val="5"/>
          <c:tx>
            <c:strRef>
              <c:f>voorennaNWanoniem!$I$26</c:f>
              <c:strCache>
                <c:ptCount val="1"/>
                <c:pt idx="0">
                  <c:v>1x eGFR&lt;50 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voorennaNWanoniem!$I$27:$I$33</c:f>
              <c:numCache>
                <c:formatCode>0%</c:formatCode>
                <c:ptCount val="7"/>
                <c:pt idx="0">
                  <c:v>0.5</c:v>
                </c:pt>
                <c:pt idx="1">
                  <c:v>0.5</c:v>
                </c:pt>
                <c:pt idx="2">
                  <c:v>0.75</c:v>
                </c:pt>
                <c:pt idx="3">
                  <c:v>0.8</c:v>
                </c:pt>
                <c:pt idx="4">
                  <c:v>0.5</c:v>
                </c:pt>
                <c:pt idx="5">
                  <c:v>0.25</c:v>
                </c:pt>
                <c:pt idx="6">
                  <c:v>0.54838709677419351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98-4B27-8DD3-30AEF9CF48AB}"/>
            </c:ext>
          </c:extLst>
        </c:ser>
        <c:ser>
          <c:idx val="7"/>
          <c:order val="7"/>
          <c:tx>
            <c:strRef>
              <c:f>voorennaNWanoniem!$K$26</c:f>
              <c:strCache>
                <c:ptCount val="1"/>
                <c:pt idx="0">
                  <c:v>2x of vaker eGFR&lt;50 na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voorennaNWanoniem!$K$27:$K$33</c:f>
              <c:numCache>
                <c:formatCode>0%</c:formatCode>
                <c:ptCount val="7"/>
                <c:pt idx="0">
                  <c:v>0.94871794871794868</c:v>
                </c:pt>
                <c:pt idx="1">
                  <c:v>0.95652173913043481</c:v>
                </c:pt>
                <c:pt idx="2">
                  <c:v>1</c:v>
                </c:pt>
                <c:pt idx="3">
                  <c:v>1</c:v>
                </c:pt>
                <c:pt idx="4">
                  <c:v>0.93333333333333335</c:v>
                </c:pt>
                <c:pt idx="5">
                  <c:v>0.76470588235294112</c:v>
                </c:pt>
                <c:pt idx="6">
                  <c:v>0.93600000000000005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98-4B27-8DD3-30AEF9CF48AB}"/>
            </c:ext>
          </c:extLst>
        </c:ser>
        <c:ser>
          <c:idx val="9"/>
          <c:order val="9"/>
          <c:tx>
            <c:strRef>
              <c:f>voorennaNWanoniem!$M$26</c:f>
              <c:strCache>
                <c:ptCount val="1"/>
                <c:pt idx="0">
                  <c:v>1x of vaker eGFR&lt;30 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voorennaNWanoniem!$C$27:$C$33</c:f>
              <c:strCache>
                <c:ptCount val="7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wijk</c:v>
                </c:pt>
              </c:strCache>
            </c:strRef>
          </c:cat>
          <c:val>
            <c:numRef>
              <c:f>voorennaNWanoniem!$M$27:$M$33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98-4B27-8DD3-30AEF9CF4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069120"/>
        <c:axId val="5360710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voorennaNWanoniem!$D$26</c15:sqref>
                        </c15:formulaRef>
                      </c:ext>
                    </c:extLst>
                    <c:strCache>
                      <c:ptCount val="1"/>
                      <c:pt idx="0">
                        <c:v>1x eGFR&lt;60 voor</c:v>
                      </c:pt>
                    </c:strCache>
                  </c:strRef>
                </c:tx>
                <c:spPr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voorennaNWanoniem!$C$27:$C$33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voorennaNWanoniem!$D$27:$D$33</c15:sqref>
                        </c15:formulaRef>
                      </c:ext>
                    </c:extLst>
                    <c:numCache>
                      <c:formatCode>0.0%</c:formatCode>
                      <c:ptCount val="7"/>
                      <c:pt idx="0">
                        <c:v>0.24050632911392406</c:v>
                      </c:pt>
                      <c:pt idx="1">
                        <c:v>0.34782608695652173</c:v>
                      </c:pt>
                      <c:pt idx="2">
                        <c:v>0.34883720930232559</c:v>
                      </c:pt>
                      <c:pt idx="3">
                        <c:v>0.29166666666666669</c:v>
                      </c:pt>
                      <c:pt idx="4">
                        <c:v>0.16216216216216217</c:v>
                      </c:pt>
                      <c:pt idx="5">
                        <c:v>0.125</c:v>
                      </c:pt>
                      <c:pt idx="6">
                        <c:v>0.26623376623376621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D98-4B27-8DD3-30AEF9CF48A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voorennaNWanoniem!$F$26</c15:sqref>
                        </c15:formulaRef>
                      </c:ext>
                    </c:extLst>
                    <c:strCache>
                      <c:ptCount val="1"/>
                      <c:pt idx="0">
                        <c:v>2x of vaker eGFR&lt;60 voor</c:v>
                      </c:pt>
                    </c:strCache>
                  </c:strRef>
                </c:tx>
                <c:spPr>
                  <a:solidFill>
                    <a:srgbClr val="92D05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voorennaNWanoniem!$C$27:$C$33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voorennaNWanoniem!$F$27:$F$33</c15:sqref>
                        </c15:formulaRef>
                      </c:ext>
                    </c:extLst>
                    <c:numCache>
                      <c:formatCode>0.0%</c:formatCode>
                      <c:ptCount val="7"/>
                      <c:pt idx="0">
                        <c:v>0.69318181818181823</c:v>
                      </c:pt>
                      <c:pt idx="1">
                        <c:v>0.62745098039215685</c:v>
                      </c:pt>
                      <c:pt idx="2">
                        <c:v>0.69117647058823528</c:v>
                      </c:pt>
                      <c:pt idx="3">
                        <c:v>0.85185185185185186</c:v>
                      </c:pt>
                      <c:pt idx="4">
                        <c:v>0.60563380281690138</c:v>
                      </c:pt>
                      <c:pt idx="5">
                        <c:v>0.36764705882352944</c:v>
                      </c:pt>
                      <c:pt idx="6">
                        <c:v>0.6537102473498233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D98-4B27-8DD3-30AEF9CF48A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voorennaNWanoniem!$H$26</c15:sqref>
                        </c15:formulaRef>
                      </c:ext>
                    </c:extLst>
                    <c:strCache>
                      <c:ptCount val="1"/>
                      <c:pt idx="0">
                        <c:v>1x eGFR&lt;50 voor</c:v>
                      </c:pt>
                    </c:strCache>
                  </c:strRef>
                </c:tx>
                <c:spPr>
                  <a:solidFill>
                    <a:srgbClr val="F1EB7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voorennaNWanoniem!$C$27:$C$33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voorennaNWanoniem!$H$27:$H$33</c15:sqref>
                        </c15:formulaRef>
                      </c:ext>
                    </c:extLst>
                    <c:numCache>
                      <c:formatCode>0.0%</c:formatCode>
                      <c:ptCount val="7"/>
                      <c:pt idx="0">
                        <c:v>0.54761904761904767</c:v>
                      </c:pt>
                      <c:pt idx="1">
                        <c:v>0.61111111111111116</c:v>
                      </c:pt>
                      <c:pt idx="2">
                        <c:v>0.6470588235294118</c:v>
                      </c:pt>
                      <c:pt idx="3">
                        <c:v>0.7</c:v>
                      </c:pt>
                      <c:pt idx="4">
                        <c:v>0.53846153846153844</c:v>
                      </c:pt>
                      <c:pt idx="5">
                        <c:v>0.375</c:v>
                      </c:pt>
                      <c:pt idx="6">
                        <c:v>0.58088235294117652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D98-4B27-8DD3-30AEF9CF48A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voorennaNWanoniem!$J$26</c15:sqref>
                        </c15:formulaRef>
                      </c:ext>
                    </c:extLst>
                    <c:strCache>
                      <c:ptCount val="1"/>
                      <c:pt idx="0">
                        <c:v>2x of vaker eGFR&lt;50 voor</c:v>
                      </c:pt>
                    </c:strCache>
                  </c:strRef>
                </c:tx>
                <c:spPr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voorennaNWanoniem!$C$27:$C$33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voorennaNWanoniem!$J$27:$J$33</c15:sqref>
                        </c15:formulaRef>
                      </c:ext>
                    </c:extLst>
                    <c:numCache>
                      <c:formatCode>0.0%</c:formatCode>
                      <c:ptCount val="7"/>
                      <c:pt idx="0">
                        <c:v>0.90789473684210531</c:v>
                      </c:pt>
                      <c:pt idx="1">
                        <c:v>0.84615384615384615</c:v>
                      </c:pt>
                      <c:pt idx="2">
                        <c:v>0.92</c:v>
                      </c:pt>
                      <c:pt idx="3">
                        <c:v>0.94871794871794868</c:v>
                      </c:pt>
                      <c:pt idx="4">
                        <c:v>0.7857142857142857</c:v>
                      </c:pt>
                      <c:pt idx="5">
                        <c:v>0.6</c:v>
                      </c:pt>
                      <c:pt idx="6">
                        <c:v>0.85199999999999998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D98-4B27-8DD3-30AEF9CF48A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voorennaNWanoniem!$L$26</c15:sqref>
                        </c15:formulaRef>
                      </c:ext>
                    </c:extLst>
                    <c:strCache>
                      <c:ptCount val="1"/>
                      <c:pt idx="0">
                        <c:v>1x of vaker eGFR&lt;30 voor</c:v>
                      </c:pt>
                    </c:strCache>
                  </c:strRef>
                </c:tx>
                <c:spPr>
                  <a:solidFill>
                    <a:srgbClr val="F8817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voorennaNWanoniem!$C$27:$C$33</c15:sqref>
                        </c15:formulaRef>
                      </c:ext>
                    </c:extLst>
                    <c:strCache>
                      <c:ptCount val="7"/>
                      <c:pt idx="0">
                        <c:v>P1</c:v>
                      </c:pt>
                      <c:pt idx="1">
                        <c:v>P2</c:v>
                      </c:pt>
                      <c:pt idx="2">
                        <c:v>P3</c:v>
                      </c:pt>
                      <c:pt idx="3">
                        <c:v>P4</c:v>
                      </c:pt>
                      <c:pt idx="4">
                        <c:v>P5</c:v>
                      </c:pt>
                      <c:pt idx="5">
                        <c:v>P6</c:v>
                      </c:pt>
                      <c:pt idx="6">
                        <c:v>wijk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voorennaNWanoniem!$L$27:$L$33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0.88888888888888884</c:v>
                      </c:pt>
                      <c:pt idx="4">
                        <c:v>0.875</c:v>
                      </c:pt>
                      <c:pt idx="5">
                        <c:v>0.75</c:v>
                      </c:pt>
                      <c:pt idx="6">
                        <c:v>0.95238095238095233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D98-4B27-8DD3-30AEF9CF48AB}"/>
                  </c:ext>
                </c:extLst>
              </c15:ser>
            </c15:filteredBarSeries>
          </c:ext>
        </c:extLst>
      </c:barChart>
      <c:catAx>
        <c:axId val="53606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6071088"/>
        <c:crosses val="autoZero"/>
        <c:auto val="1"/>
        <c:lblAlgn val="ctr"/>
        <c:lblOffset val="100"/>
        <c:noMultiLvlLbl val="0"/>
      </c:catAx>
      <c:valAx>
        <c:axId val="5360710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606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27F1A-3128-44B6-AA7E-2AAD93D7C025}" type="datetimeFigureOut">
              <a:rPr lang="nl-NL" smtClean="0"/>
              <a:t>7-9-2023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788FB-6DF3-455F-8D48-9BFF0193B1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54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063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Opvallend: deelnemers zijn opgeschoven;</a:t>
            </a:r>
            <a:r>
              <a:rPr lang="nl-NL" baseline="0" dirty="0"/>
              <a:t> eerst bij herhaald </a:t>
            </a:r>
            <a:r>
              <a:rPr lang="nl-NL" baseline="0" dirty="0" err="1"/>
              <a:t>eGFR</a:t>
            </a:r>
            <a:r>
              <a:rPr lang="nl-NL" baseline="0" dirty="0"/>
              <a:t> &lt;60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28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Toelichting: eerst het aantal patiënten met een </a:t>
            </a:r>
            <a:r>
              <a:rPr lang="nl-NL" dirty="0" err="1"/>
              <a:t>eGFR</a:t>
            </a:r>
            <a:r>
              <a:rPr lang="nl-NL" dirty="0"/>
              <a:t>-meting&lt;60</a:t>
            </a:r>
            <a:r>
              <a:rPr lang="nl-NL" baseline="0" dirty="0"/>
              <a:t> (totaal, 1x en herhaald). Vervolgens voor &lt;50 hetzelfde. Voor &lt;30 alleen het totaal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Toelichting: de aantallen van de nameting met tussen haakjes de aantallen patiënten van de voormeting.</a:t>
            </a:r>
            <a:r>
              <a:rPr lang="nl-NL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Nb. In het voorbeeld kon het voorkomen dat er overlap zit in patiënten, omdat van patiënten met </a:t>
            </a:r>
            <a:r>
              <a:rPr lang="nl-NL" baseline="0" dirty="0" err="1"/>
              <a:t>eGFR</a:t>
            </a:r>
            <a:r>
              <a:rPr lang="nl-NL" baseline="0" dirty="0"/>
              <a:t>&lt;60 de data van 5 jaar terug meegenomen zijn.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07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Goed om stil</a:t>
            </a:r>
            <a:r>
              <a:rPr lang="nl-NL" baseline="0" dirty="0"/>
              <a:t> te staan bij de kleuren. Hierdoor beter overzicht bij de volgende slides. Licht = voormeting, donker = nameting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Medicatiebewaking bij verminderde nierfunctie | 16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404605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Overzichtsslide. % U99.01</a:t>
            </a:r>
            <a:r>
              <a:rPr lang="nl-NL" baseline="0" dirty="0"/>
              <a:t> (episode nierfunctiestoornis/nier insufficiëntie) met gegevens van de voormeting vergeleken met nameting</a:t>
            </a:r>
            <a:endParaRPr lang="nl-NL" dirty="0"/>
          </a:p>
          <a:p>
            <a:r>
              <a:rPr lang="nl-NL" dirty="0"/>
              <a:t>Wat valt op? (antwoord: op wijkgroep niveau en op praktijkniveau vrijwel overal</a:t>
            </a:r>
            <a:r>
              <a:rPr lang="nl-NL" baseline="0" dirty="0"/>
              <a:t> </a:t>
            </a:r>
            <a:r>
              <a:rPr lang="nl-NL" dirty="0"/>
              <a:t>percentages </a:t>
            </a:r>
            <a:r>
              <a:rPr lang="nl-NL" b="1" baseline="0" dirty="0"/>
              <a:t>hoger </a:t>
            </a:r>
            <a:r>
              <a:rPr lang="nl-NL" baseline="0" dirty="0"/>
              <a:t>in nameting (donkere zijn hoger dan lichte staafjes, bij verschillende </a:t>
            </a:r>
            <a:r>
              <a:rPr lang="nl-NL" baseline="0" dirty="0" err="1"/>
              <a:t>eGFR</a:t>
            </a:r>
            <a:r>
              <a:rPr lang="nl-NL" baseline="0" dirty="0"/>
              <a:t> afkappunten en eenmalig of herhaald). Dat is dus </a:t>
            </a:r>
            <a:r>
              <a:rPr lang="nl-NL" b="1" baseline="0" dirty="0"/>
              <a:t>trend in beoogde richting</a:t>
            </a:r>
            <a:r>
              <a:rPr lang="nl-NL" baseline="0" dirty="0"/>
              <a:t>, maar nog niet alle percentages zijn 100%.</a:t>
            </a:r>
          </a:p>
          <a:p>
            <a:r>
              <a:rPr lang="nl-NL" baseline="0" dirty="0"/>
              <a:t>Op volgende dia inzoomen op nameting (vergelijken met voornemens).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368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NB. In dit voorbeeld: Bij praktijk 1 in de nameting geen 1x </a:t>
            </a:r>
            <a:r>
              <a:rPr lang="nl-NL" baseline="0" dirty="0" err="1"/>
              <a:t>eGFR</a:t>
            </a:r>
            <a:r>
              <a:rPr lang="nl-NL" baseline="0" dirty="0"/>
              <a:t>&lt;50, bij praktijk 2 geen 1x </a:t>
            </a:r>
            <a:r>
              <a:rPr lang="nl-NL" baseline="0" dirty="0" err="1"/>
              <a:t>eGFR</a:t>
            </a:r>
            <a:r>
              <a:rPr lang="nl-NL" baseline="0" dirty="0"/>
              <a:t>&lt;60 daarom ontbreekt balkje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Wat valt op?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Doel</a:t>
            </a:r>
            <a:r>
              <a:rPr lang="nl-NL" baseline="0" dirty="0"/>
              <a:t> 100%  van de gevallen met </a:t>
            </a:r>
            <a:r>
              <a:rPr lang="nl-NL" baseline="0" dirty="0" err="1"/>
              <a:t>eGFR</a:t>
            </a:r>
            <a:r>
              <a:rPr lang="nl-NL" baseline="0" dirty="0"/>
              <a:t>&lt;30 U99.01 ICPC code is behaald.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Bespreekpunt:</a:t>
            </a:r>
            <a:r>
              <a:rPr lang="nl-NL" baseline="0" dirty="0"/>
              <a:t> verklaring bij </a:t>
            </a:r>
            <a:r>
              <a:rPr lang="nl-NL" baseline="0" dirty="0" err="1"/>
              <a:t>eGFR</a:t>
            </a:r>
            <a:r>
              <a:rPr lang="nl-NL" baseline="0" dirty="0"/>
              <a:t>&lt;60 en &lt;50 nog niet 100% ICPC? </a:t>
            </a:r>
            <a:endParaRPr lang="nl-NL" dirty="0"/>
          </a:p>
          <a:p>
            <a:r>
              <a:rPr lang="nl-NL" dirty="0"/>
              <a:t>Bij patiënten met 1x een </a:t>
            </a:r>
            <a:r>
              <a:rPr lang="nl-NL" dirty="0" err="1"/>
              <a:t>eGFR</a:t>
            </a:r>
            <a:r>
              <a:rPr lang="nl-NL" dirty="0"/>
              <a:t>&lt;60,</a:t>
            </a:r>
            <a:r>
              <a:rPr lang="nl-NL" baseline="0" dirty="0"/>
              <a:t> registreert 28% van de wijkgroep een U99.01. </a:t>
            </a:r>
          </a:p>
          <a:p>
            <a:r>
              <a:rPr lang="nl-NL" baseline="0" dirty="0"/>
              <a:t>Praktijken verschillen onderling vooral bij deze groep patiënten (variatie 0-60%).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Relateer dit aan de enquêtevragen: welk deel gaf aan bij 1x&lt;60 of 1x&lt;50 (nu) wel U99.01 te registreren? Welk deel vertrouwd hierbij op het HIS (gaat automatisch)? Welk deel heeft deze groep ook nagelopen?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008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Medicatiebewaking bij verminderde nierfunctie | 16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366704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Overzichtsslide. % contra-indicatie medicatiebewaking</a:t>
            </a:r>
            <a:r>
              <a:rPr lang="nl-NL" baseline="0" dirty="0"/>
              <a:t> verminderde nierfunctie met gegevens van de voormeting vergeleken met nameting</a:t>
            </a:r>
            <a:endParaRPr lang="nl-NL" dirty="0"/>
          </a:p>
          <a:p>
            <a:r>
              <a:rPr lang="nl-NL" dirty="0"/>
              <a:t>Wat valt op? (antwoord: vergelijkbaar beeld als met</a:t>
            </a:r>
            <a:r>
              <a:rPr lang="nl-NL" baseline="0" dirty="0"/>
              <a:t> ICPC U99.01 dat de percentages in nameting omhoog zijn gegaan, maar nog niet overal 100%. Let op HIS-verschillen: bij een HIS waarbij dit automatisch gaat wordt wel 100% bereikt. 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Medicatiebewaking bij verminderde nierfunctie | 16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808779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is een herhaling,  maar voor</a:t>
            </a:r>
            <a:r>
              <a:rPr lang="nl-NL" baseline="0" dirty="0"/>
              <a:t> het overzicht alleen de NAMETING resultaten.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Medicatiebewaking bij verminderde nierfunctie | 16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043625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Medicatiebewaking bij verminderde nierfunctie | 16 september 2020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310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Facultatief:</a:t>
            </a:r>
            <a:r>
              <a:rPr lang="nl-NL" baseline="0" dirty="0"/>
              <a:t> als hierover in de voormeting discussie was of vragen leefden, hierop terugkomen. Anders kort houden.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06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788FB-6DF3-455F-8D48-9BFF0193B1F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431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Details staan op annex,</a:t>
            </a:r>
            <a:r>
              <a:rPr lang="nl-NL" baseline="0" dirty="0"/>
              <a:t> zie laatste dia.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851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In</a:t>
            </a:r>
            <a:r>
              <a:rPr lang="nl-NL" baseline="0" dirty="0"/>
              <a:t> het voorbeeld is hierover een werkafspraak geformuleerd</a:t>
            </a:r>
            <a:r>
              <a:rPr lang="nl-NL" dirty="0"/>
              <a:t>: alle gevallen</a:t>
            </a:r>
            <a:r>
              <a:rPr lang="nl-NL" baseline="0" dirty="0"/>
              <a:t> &lt;30 actief melden bij apotheek, en inspannen tenminste 90% van alle gevallen </a:t>
            </a:r>
            <a:r>
              <a:rPr lang="nl-NL" baseline="0" dirty="0" err="1"/>
              <a:t>eGFR</a:t>
            </a:r>
            <a:r>
              <a:rPr lang="nl-NL" baseline="0" dirty="0"/>
              <a:t>&lt;50 actief te melden bij apotheek. </a:t>
            </a:r>
          </a:p>
          <a:p>
            <a:r>
              <a:rPr lang="nl-NL" dirty="0"/>
              <a:t>Bespreek</a:t>
            </a:r>
            <a:r>
              <a:rPr lang="nl-NL" baseline="0" dirty="0"/>
              <a:t> of dit gelukt is a.d.h.v. deze vraag.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446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Details staan op annex,</a:t>
            </a:r>
            <a:r>
              <a:rPr lang="nl-NL" baseline="0" dirty="0"/>
              <a:t> zie laatste dia.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919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Bespreek.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340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/>
              <a:t>Toelichting (bron: NHG-standaard Chronische </a:t>
            </a:r>
            <a:r>
              <a:rPr lang="nl-NL" i="1" dirty="0" err="1"/>
              <a:t>nierschade</a:t>
            </a:r>
            <a:r>
              <a:rPr lang="nl-NL" i="1" dirty="0"/>
              <a:t>):</a:t>
            </a:r>
          </a:p>
          <a:p>
            <a:r>
              <a:rPr lang="nl-NL" dirty="0"/>
              <a:t>Bij </a:t>
            </a:r>
            <a:r>
              <a:rPr lang="nl-NL" b="1" dirty="0"/>
              <a:t>geneesmiddelen die toxisch voor de nieren zijn</a:t>
            </a:r>
            <a:r>
              <a:rPr lang="nl-NL" dirty="0"/>
              <a:t>, kan een acute verslechtering van de nierfunctie ontstaan. De kans op acute </a:t>
            </a:r>
            <a:r>
              <a:rPr lang="nl-NL" dirty="0" err="1"/>
              <a:t>nierschade</a:t>
            </a:r>
            <a:r>
              <a:rPr lang="nl-NL" dirty="0"/>
              <a:t> is veel groter bij een verminderde nierfunctie. Deze geneesmiddelen (bijvoorbeeld </a:t>
            </a:r>
            <a:r>
              <a:rPr lang="nl-NL" dirty="0" err="1"/>
              <a:t>NSAID’s</a:t>
            </a:r>
            <a:r>
              <a:rPr lang="nl-NL" dirty="0"/>
              <a:t>) zijn daarom gecontra-indiceerd. </a:t>
            </a:r>
            <a:r>
              <a:rPr lang="nl-NL" b="1" dirty="0"/>
              <a:t>Omdat </a:t>
            </a:r>
            <a:r>
              <a:rPr lang="nl-NL" b="1" dirty="0" err="1"/>
              <a:t>NSAID’s</a:t>
            </a:r>
            <a:r>
              <a:rPr lang="nl-NL" b="1" dirty="0"/>
              <a:t> vrij verkrijgbaar zijn, is het belangrijk de patiënt hierover in te lichten.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249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Als </a:t>
            </a:r>
            <a:r>
              <a:rPr lang="nl-NL" sz="1200" dirty="0" err="1"/>
              <a:t>NSAID’s</a:t>
            </a:r>
            <a:r>
              <a:rPr lang="nl-NL" sz="1200" dirty="0"/>
              <a:t> zijn alle middelen meegenomen met: ATC code beginnend met M01A: niet-steroïde anti-inflammatoire en anti reumatische middelen en/of ATC code beginnend met M02A: lokale </a:t>
            </a:r>
            <a:r>
              <a:rPr lang="nl-NL" sz="1200" dirty="0" err="1"/>
              <a:t>antirheumatica</a:t>
            </a:r>
            <a:r>
              <a:rPr lang="nl-NL" sz="1200" dirty="0"/>
              <a:t> en/of ATC code beginnend met N02BA Salicylzuur en derivaten.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err="1"/>
              <a:t>Lisdiuretica</a:t>
            </a:r>
            <a:r>
              <a:rPr lang="nl-NL" sz="1200" dirty="0"/>
              <a:t> (Furosemide; </a:t>
            </a:r>
            <a:r>
              <a:rPr lang="nl-NL" sz="1200" dirty="0" err="1"/>
              <a:t>Bumetamide</a:t>
            </a:r>
            <a:r>
              <a:rPr lang="nl-NL" sz="1200" dirty="0"/>
              <a:t>). </a:t>
            </a:r>
            <a:r>
              <a:rPr lang="nl-NL" sz="1200" i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Nb. De periode</a:t>
            </a:r>
            <a:r>
              <a:rPr lang="nl-NL" baseline="0" dirty="0"/>
              <a:t> waarover deze cijfers gaan wijkt in dit voorbeeld af van de overige data.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110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Hoe borgen verbeteringen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Wat is er aanvullend nodig als nog niet het beoogde resultaat bereikt is? Maakt SMART verbeterdoelen en werk het uit in een plan: wie doet wat wanneer en wat is daarvoor nodig en wanneer komt dit terug op de </a:t>
            </a:r>
            <a:r>
              <a:rPr lang="nl-NL" baseline="0"/>
              <a:t>agenda.</a:t>
            </a:r>
            <a:endParaRPr lang="nl-NL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537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13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Medicatiebewaking bij verminderde nierfunctie | 16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14070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Annex 1</a:t>
            </a:r>
            <a:r>
              <a:rPr lang="nl-NL" baseline="0" dirty="0"/>
              <a:t> </a:t>
            </a:r>
            <a:r>
              <a:rPr lang="nl-NL" dirty="0"/>
              <a:t>bevat detail</a:t>
            </a:r>
            <a:r>
              <a:rPr lang="nl-NL" baseline="0" dirty="0"/>
              <a:t> uitleg over de geselecteerde gegevens.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Medicatiebewaking bij verminderde nierfunctie | 16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00424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aseline="0" dirty="0"/>
              <a:t>Voorbeeld van werkafspraken: </a:t>
            </a:r>
          </a:p>
          <a:p>
            <a:r>
              <a:rPr lang="nl-NL" sz="1200" dirty="0"/>
              <a:t>- 100 % van de </a:t>
            </a:r>
            <a:r>
              <a:rPr lang="nl-NL" sz="1200" dirty="0" err="1"/>
              <a:t>eGFR</a:t>
            </a:r>
            <a:r>
              <a:rPr lang="nl-NL" sz="1200" dirty="0"/>
              <a:t> &lt;30 </a:t>
            </a:r>
            <a:r>
              <a:rPr lang="nl-NL" sz="1200" dirty="0">
                <a:solidFill>
                  <a:schemeClr val="accent2"/>
                </a:solidFill>
              </a:rPr>
              <a:t>goed gediagnosticeerd</a:t>
            </a:r>
            <a:r>
              <a:rPr lang="nl-NL" sz="1200" dirty="0"/>
              <a:t> en actief aan apotheek doorgegeven </a:t>
            </a:r>
          </a:p>
          <a:p>
            <a:r>
              <a:rPr lang="nl-NL" sz="1200" dirty="0"/>
              <a:t>- Ieder spant zich in om via het HIS of anderszins tenminste 90% van de </a:t>
            </a:r>
            <a:r>
              <a:rPr lang="nl-NL" sz="1200" dirty="0" err="1"/>
              <a:t>eGFR</a:t>
            </a:r>
            <a:r>
              <a:rPr lang="nl-NL" sz="1200" dirty="0"/>
              <a:t> &lt; 50 door te geven aan de </a:t>
            </a:r>
            <a:r>
              <a:rPr lang="nl-NL" sz="1200" dirty="0">
                <a:solidFill>
                  <a:schemeClr val="accent2"/>
                </a:solidFill>
              </a:rPr>
              <a:t>apotheek</a:t>
            </a:r>
            <a:r>
              <a:rPr lang="nl-NL" sz="1200" dirty="0"/>
              <a:t> </a:t>
            </a:r>
          </a:p>
          <a:p>
            <a:r>
              <a:rPr lang="nl-NL" sz="1200" dirty="0"/>
              <a:t>- We gaan </a:t>
            </a:r>
            <a:r>
              <a:rPr lang="nl-NL" sz="1200" dirty="0">
                <a:solidFill>
                  <a:schemeClr val="accent2"/>
                </a:solidFill>
              </a:rPr>
              <a:t>patiënten meer informeren </a:t>
            </a:r>
            <a:r>
              <a:rPr lang="nl-NL" sz="1200" dirty="0"/>
              <a:t>over de consequenties van chronische </a:t>
            </a:r>
            <a:r>
              <a:rPr lang="nl-NL" sz="1200" dirty="0" err="1"/>
              <a:t>nierschade</a:t>
            </a:r>
            <a:r>
              <a:rPr lang="nl-NL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- Over 9 maanden vindt er evaluatie plaats </a:t>
            </a:r>
          </a:p>
          <a:p>
            <a:endParaRPr lang="nl-NL" dirty="0"/>
          </a:p>
          <a:p>
            <a:r>
              <a:rPr lang="nl-NL" dirty="0"/>
              <a:t>In</a:t>
            </a:r>
            <a:r>
              <a:rPr lang="nl-NL" baseline="0" dirty="0"/>
              <a:t> dit geval dus afspraken in drie richtingen: </a:t>
            </a:r>
            <a:endParaRPr lang="nl-NL" dirty="0"/>
          </a:p>
          <a:p>
            <a:pPr marL="228600" indent="-228600">
              <a:buAutoNum type="arabicParenR"/>
            </a:pPr>
            <a:r>
              <a:rPr lang="nl-NL" dirty="0"/>
              <a:t>diagnosticeren (hier:</a:t>
            </a:r>
            <a:r>
              <a:rPr lang="nl-NL" baseline="0" dirty="0"/>
              <a:t> % met ICPC U99.01, daarnaast % contra-indicatie bij </a:t>
            </a:r>
            <a:r>
              <a:rPr lang="nl-NL" baseline="0" dirty="0" err="1"/>
              <a:t>eGFR</a:t>
            </a:r>
            <a:r>
              <a:rPr lang="nl-NL" baseline="0" dirty="0"/>
              <a:t>&lt;60): dat evalueren we nu met enquête en HIS-cijfers</a:t>
            </a:r>
          </a:p>
          <a:p>
            <a:pPr marL="228600" indent="-228600">
              <a:buAutoNum type="arabicParenR"/>
            </a:pPr>
            <a:r>
              <a:rPr lang="nl-NL" baseline="0" dirty="0"/>
              <a:t>Apotheek actief informeren (100% </a:t>
            </a:r>
            <a:r>
              <a:rPr lang="nl-NL" baseline="0" dirty="0" err="1"/>
              <a:t>eGFR</a:t>
            </a:r>
            <a:r>
              <a:rPr lang="nl-NL" baseline="0" dirty="0"/>
              <a:t> &lt;30, minstens 90%  </a:t>
            </a:r>
            <a:r>
              <a:rPr lang="nl-NL" baseline="0" dirty="0" err="1"/>
              <a:t>eGFR</a:t>
            </a:r>
            <a:r>
              <a:rPr lang="nl-NL" baseline="0" dirty="0"/>
              <a:t>&lt;50): bespreken aan de hand van deze spiegelcijfers</a:t>
            </a:r>
          </a:p>
          <a:p>
            <a:pPr marL="228600" indent="-228600">
              <a:buAutoNum type="arabicParenR"/>
            </a:pPr>
            <a:r>
              <a:rPr lang="nl-NL" baseline="0" dirty="0"/>
              <a:t>Patiënten meer informeren: evalueren aan de hand van enquête cijfers</a:t>
            </a:r>
          </a:p>
          <a:p>
            <a:pPr marL="228600" indent="-228600">
              <a:buAutoNum type="arabicParenR"/>
            </a:pPr>
            <a:endParaRPr lang="nl-NL" baseline="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Medicatiebewaking bij verminderde nierfunctie | 16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80478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86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</a:t>
            </a:r>
            <a:r>
              <a:rPr lang="nl-NL" baseline="0" dirty="0"/>
              <a:t> deze stelling zijn de antwoorden bij de nameting bijna hetzelfde als de voormeting.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422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Medicatiebewaking bij verminderde nierfunctie | 16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611355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sz="24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Vraag voor discussieleider:</a:t>
            </a:r>
          </a:p>
          <a:p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  <a:t>Waarom deels/nog niet?</a:t>
            </a:r>
          </a:p>
          <a:p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  <a:t>Welke lessen zijn hieruit te trekken? Deel deze met elkaar</a:t>
            </a:r>
            <a:endParaRPr lang="nl-NL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lvl="1"/>
            <a:endParaRPr lang="nl-NL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lvl="1"/>
            <a:r>
              <a:rPr lang="nl-NL" sz="24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Laten de HIS cijfers dit ook zien?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0788FB-6DF3-455F-8D48-9BFF0193B1F2}" type="slidenum">
              <a:rPr lang="nl-NL" smtClean="0"/>
              <a:t>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Medicatiebewaking bij verminderde nierfunctie | 16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18152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51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</p:spTree>
    <p:extLst>
      <p:ext uri="{BB962C8B-B14F-4D97-AF65-F5344CB8AC3E}">
        <p14:creationId xmlns:p14="http://schemas.microsoft.com/office/powerpoint/2010/main" val="31065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2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2501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36763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62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</p:spTree>
    <p:extLst>
      <p:ext uri="{BB962C8B-B14F-4D97-AF65-F5344CB8AC3E}">
        <p14:creationId xmlns:p14="http://schemas.microsoft.com/office/powerpoint/2010/main" val="39264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</p:spTree>
    <p:extLst>
      <p:ext uri="{BB962C8B-B14F-4D97-AF65-F5344CB8AC3E}">
        <p14:creationId xmlns:p14="http://schemas.microsoft.com/office/powerpoint/2010/main" val="41136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4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2489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6327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</p:spTree>
    <p:extLst>
      <p:ext uri="{BB962C8B-B14F-4D97-AF65-F5344CB8AC3E}">
        <p14:creationId xmlns:p14="http://schemas.microsoft.com/office/powerpoint/2010/main" val="22037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19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</p:spTree>
    <p:extLst>
      <p:ext uri="{BB962C8B-B14F-4D97-AF65-F5344CB8AC3E}">
        <p14:creationId xmlns:p14="http://schemas.microsoft.com/office/powerpoint/2010/main" val="6018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</p:spTree>
    <p:extLst>
      <p:ext uri="{BB962C8B-B14F-4D97-AF65-F5344CB8AC3E}">
        <p14:creationId xmlns:p14="http://schemas.microsoft.com/office/powerpoint/2010/main" val="39334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4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7757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2908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51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341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87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</p:spTree>
    <p:extLst>
      <p:ext uri="{BB962C8B-B14F-4D97-AF65-F5344CB8AC3E}">
        <p14:creationId xmlns:p14="http://schemas.microsoft.com/office/powerpoint/2010/main" val="37343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00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373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476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97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792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224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662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538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9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8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40536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9932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9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</a:p>
        </p:txBody>
      </p:sp>
    </p:spTree>
    <p:extLst>
      <p:ext uri="{BB962C8B-B14F-4D97-AF65-F5344CB8AC3E}">
        <p14:creationId xmlns:p14="http://schemas.microsoft.com/office/powerpoint/2010/main" val="33616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Verminderde nierfunctie - medicatiebewaking |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88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Verminderde nierfunctie - medicatiebewaking | 2023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4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88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Verminderde nierfunctie - medicatiebewaking | 2023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7345-7247-4785-9BE1-319A52C6E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57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800" dirty="0">
                <a:latin typeface="Trebuchet MS"/>
              </a:rPr>
              <a:t>Medicatiebewaking bij verminderde nierfunctie (nameting)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9CBB0D-5C54-4D58-8000-D86D3E690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nl-NL" sz="2800" dirty="0">
                <a:latin typeface="Trebuchet MS"/>
              </a:rPr>
              <a:t>Wijkgroep</a:t>
            </a:r>
            <a:r>
              <a:rPr lang="nl-NL" dirty="0">
                <a:latin typeface="Trebuchet MS"/>
              </a:rPr>
              <a:t> </a:t>
            </a:r>
            <a:r>
              <a:rPr lang="nl-NL" sz="2800" dirty="0">
                <a:latin typeface="Trebuchet MS"/>
              </a:rPr>
              <a:t>X</a:t>
            </a:r>
            <a:endParaRPr lang="nl-NL" sz="2800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746821" y="3077516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155" y="4026957"/>
            <a:ext cx="4874375" cy="167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1579"/>
            <a:ext cx="9765654" cy="646331"/>
          </a:xfrm>
        </p:spPr>
        <p:txBody>
          <a:bodyPr/>
          <a:lstStyle/>
          <a:p>
            <a:r>
              <a:rPr lang="it-IT" dirty="0"/>
              <a:t>Het HIS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91726"/>
              </p:ext>
            </p:extLst>
          </p:nvPr>
        </p:nvGraphicFramePr>
        <p:xfrm>
          <a:off x="851337" y="2564523"/>
          <a:ext cx="10474861" cy="2151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373">
                  <a:extLst>
                    <a:ext uri="{9D8B030D-6E8A-4147-A177-3AD203B41FA5}">
                      <a16:colId xmlns:a16="http://schemas.microsoft.com/office/drawing/2014/main" val="1164970218"/>
                    </a:ext>
                  </a:extLst>
                </a:gridCol>
                <a:gridCol w="1578993">
                  <a:extLst>
                    <a:ext uri="{9D8B030D-6E8A-4147-A177-3AD203B41FA5}">
                      <a16:colId xmlns:a16="http://schemas.microsoft.com/office/drawing/2014/main" val="1855440838"/>
                    </a:ext>
                  </a:extLst>
                </a:gridCol>
                <a:gridCol w="1386649">
                  <a:extLst>
                    <a:ext uri="{9D8B030D-6E8A-4147-A177-3AD203B41FA5}">
                      <a16:colId xmlns:a16="http://schemas.microsoft.com/office/drawing/2014/main" val="2959130174"/>
                    </a:ext>
                  </a:extLst>
                </a:gridCol>
                <a:gridCol w="1386649">
                  <a:extLst>
                    <a:ext uri="{9D8B030D-6E8A-4147-A177-3AD203B41FA5}">
                      <a16:colId xmlns:a16="http://schemas.microsoft.com/office/drawing/2014/main" val="1162608761"/>
                    </a:ext>
                  </a:extLst>
                </a:gridCol>
                <a:gridCol w="1353103">
                  <a:extLst>
                    <a:ext uri="{9D8B030D-6E8A-4147-A177-3AD203B41FA5}">
                      <a16:colId xmlns:a16="http://schemas.microsoft.com/office/drawing/2014/main" val="1745173224"/>
                    </a:ext>
                  </a:extLst>
                </a:gridCol>
                <a:gridCol w="1354221">
                  <a:extLst>
                    <a:ext uri="{9D8B030D-6E8A-4147-A177-3AD203B41FA5}">
                      <a16:colId xmlns:a16="http://schemas.microsoft.com/office/drawing/2014/main" val="2322711043"/>
                    </a:ext>
                  </a:extLst>
                </a:gridCol>
                <a:gridCol w="1577873">
                  <a:extLst>
                    <a:ext uri="{9D8B030D-6E8A-4147-A177-3AD203B41FA5}">
                      <a16:colId xmlns:a16="http://schemas.microsoft.com/office/drawing/2014/main" val="1453067461"/>
                    </a:ext>
                  </a:extLst>
                </a:gridCol>
              </a:tblGrid>
              <a:tr h="75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helemaal mee eens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helemaal mee oneens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3900"/>
                  </a:ext>
                </a:extLst>
              </a:tr>
              <a:tr h="650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Aantal (%) 2022</a:t>
                      </a:r>
                      <a:endParaRPr kumimoji="0" lang="nl-N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70504"/>
                  </a:ext>
                </a:extLst>
              </a:tr>
              <a:tr h="713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Aantal (%) 2023</a:t>
                      </a:r>
                      <a:endParaRPr kumimoji="0" lang="nl-N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5519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1200" y="1100901"/>
            <a:ext cx="1000935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300" dirty="0"/>
              <a:t>Bij het voorschrijven van medicatie vertrouw ik volledig op de medicatiebewaking van het HIS.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NL" altLang="nl-NL" sz="2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300" b="1" dirty="0">
                <a:latin typeface="Arial" panose="020B0604020202020204" pitchFamily="34" charset="0"/>
                <a:cs typeface="Arial" panose="020B0604020202020204" pitchFamily="34" charset="0"/>
              </a:rPr>
              <a:t>…% is het hier mee eens:</a:t>
            </a:r>
            <a:endParaRPr kumimoji="0" lang="nl-NL" altLang="nl-NL" sz="23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72359" y="5528441"/>
            <a:ext cx="72100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300" dirty="0">
                <a:solidFill>
                  <a:srgbClr val="F07814"/>
                </a:solidFill>
                <a:sym typeface="Wingdings" panose="05000000000000000000" pitchFamily="2" charset="2"/>
              </a:rPr>
              <a:t> Waarom (niet)?</a:t>
            </a:r>
          </a:p>
        </p:txBody>
      </p:sp>
    </p:spTree>
    <p:extLst>
      <p:ext uri="{BB962C8B-B14F-4D97-AF65-F5344CB8AC3E}">
        <p14:creationId xmlns:p14="http://schemas.microsoft.com/office/powerpoint/2010/main" val="38612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1579"/>
            <a:ext cx="9765654" cy="646331"/>
          </a:xfrm>
        </p:spPr>
        <p:txBody>
          <a:bodyPr/>
          <a:lstStyle/>
          <a:p>
            <a:r>
              <a:rPr lang="it-IT" sz="4000" b="1" dirty="0">
                <a:latin typeface="Trebuchet MS" panose="020B0603020202020204" pitchFamily="34" charset="0"/>
              </a:rPr>
              <a:t>Automatisch?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96712"/>
              </p:ext>
            </p:extLst>
          </p:nvPr>
        </p:nvGraphicFramePr>
        <p:xfrm>
          <a:off x="817373" y="2084481"/>
          <a:ext cx="10490200" cy="3138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9976">
                  <a:extLst>
                    <a:ext uri="{9D8B030D-6E8A-4147-A177-3AD203B41FA5}">
                      <a16:colId xmlns:a16="http://schemas.microsoft.com/office/drawing/2014/main" val="1164970218"/>
                    </a:ext>
                  </a:extLst>
                </a:gridCol>
                <a:gridCol w="1350224">
                  <a:extLst>
                    <a:ext uri="{9D8B030D-6E8A-4147-A177-3AD203B41FA5}">
                      <a16:colId xmlns:a16="http://schemas.microsoft.com/office/drawing/2014/main" val="1855440838"/>
                    </a:ext>
                  </a:extLst>
                </a:gridCol>
              </a:tblGrid>
              <a:tr h="514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Aantal (%)</a:t>
                      </a:r>
                      <a:r>
                        <a:rPr lang="nl-NL" sz="2000" baseline="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3900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Ja, in geval van ICPC U99.01</a:t>
                      </a: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CE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55191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Ja, bij een </a:t>
                      </a:r>
                      <a:r>
                        <a:rPr lang="nl-NL" sz="2000" b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r>
                        <a:rPr lang="nl-NL" sz="2000" b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&lt;60 (in afgelopen 2 jaar)</a:t>
                      </a: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CE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354857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Ja,</a:t>
                      </a:r>
                      <a:r>
                        <a:rPr lang="nl-NL" sz="2000" b="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bij een </a:t>
                      </a:r>
                      <a:r>
                        <a:rPr lang="nl-NL" sz="2000" b="0" baseline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r>
                        <a:rPr lang="nl-NL" sz="2000" b="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&lt;50 (in afgelopen 2 jaar)</a:t>
                      </a:r>
                      <a:endParaRPr lang="nl-NL" sz="20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CE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11243"/>
                  </a:ext>
                </a:extLst>
              </a:tr>
              <a:tr h="361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Ja, in geval</a:t>
                      </a:r>
                      <a:r>
                        <a:rPr lang="nl-NL" sz="2000" b="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van ICPC U99.01 en/of </a:t>
                      </a:r>
                      <a:r>
                        <a:rPr lang="nl-NL" sz="2000" b="0" baseline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r>
                        <a:rPr lang="nl-NL" sz="2000" b="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&lt;60 (in afgelopen 2 jaar)</a:t>
                      </a:r>
                      <a:endParaRPr lang="nl-NL" sz="20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CE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947745"/>
                  </a:ext>
                </a:extLst>
              </a:tr>
              <a:tr h="342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Ja, in geval</a:t>
                      </a:r>
                      <a:r>
                        <a:rPr lang="nl-NL" sz="2000" b="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van ICPC U99.01 en/of </a:t>
                      </a:r>
                      <a:r>
                        <a:rPr lang="nl-NL" sz="2000" b="0" baseline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r>
                        <a:rPr lang="nl-NL" sz="2000" b="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&lt;50 (in afgelopen 2 jaar)</a:t>
                      </a:r>
                      <a:endParaRPr lang="nl-NL" sz="20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CE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32981"/>
                  </a:ext>
                </a:extLst>
              </a:tr>
              <a:tr h="513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Nee, dit gaat</a:t>
                      </a:r>
                      <a:r>
                        <a:rPr lang="nl-NL" sz="2000" b="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niet automatisch, ik doe dat zelf op basis van ICPC en/of </a:t>
                      </a:r>
                      <a:r>
                        <a:rPr lang="nl-NL" sz="2000" b="0" baseline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endParaRPr lang="nl-NL" sz="20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CE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755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Weet ik niet</a:t>
                      </a: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CE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0151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6513" y="1407373"/>
            <a:ext cx="1179576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nl-NL" sz="2000" dirty="0">
                <a:latin typeface="Trebuchet MS" panose="020B0603020202020204" pitchFamily="34" charset="0"/>
              </a:rPr>
              <a:t>Zet uw HIS de contra-indicatie automatisch aan bij een verminderde nierfunctie?</a:t>
            </a:r>
            <a:endParaRPr kumimoji="0" lang="nl-NL" altLang="nl-NL" sz="2000" b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11200" y="5899111"/>
            <a:ext cx="51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Wat valt op? Klopt dit ook met werkelijkheid?</a:t>
            </a:r>
            <a:endParaRPr lang="nl-NL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1579"/>
            <a:ext cx="9765654" cy="646331"/>
          </a:xfrm>
        </p:spPr>
        <p:txBody>
          <a:bodyPr/>
          <a:lstStyle/>
          <a:p>
            <a:r>
              <a:rPr lang="it-IT" sz="4000" b="1" dirty="0">
                <a:latin typeface="Trebuchet MS" panose="020B0603020202020204" pitchFamily="34" charset="0"/>
              </a:rPr>
              <a:t>Patiënten nagelopen?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8604"/>
              </p:ext>
            </p:extLst>
          </p:nvPr>
        </p:nvGraphicFramePr>
        <p:xfrm>
          <a:off x="851337" y="2516675"/>
          <a:ext cx="7302062" cy="2229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3961">
                  <a:extLst>
                    <a:ext uri="{9D8B030D-6E8A-4147-A177-3AD203B41FA5}">
                      <a16:colId xmlns:a16="http://schemas.microsoft.com/office/drawing/2014/main" val="1164970218"/>
                    </a:ext>
                  </a:extLst>
                </a:gridCol>
                <a:gridCol w="1353098">
                  <a:extLst>
                    <a:ext uri="{9D8B030D-6E8A-4147-A177-3AD203B41FA5}">
                      <a16:colId xmlns:a16="http://schemas.microsoft.com/office/drawing/2014/main" val="1855440838"/>
                    </a:ext>
                  </a:extLst>
                </a:gridCol>
                <a:gridCol w="1292208">
                  <a:extLst>
                    <a:ext uri="{9D8B030D-6E8A-4147-A177-3AD203B41FA5}">
                      <a16:colId xmlns:a16="http://schemas.microsoft.com/office/drawing/2014/main" val="2959130174"/>
                    </a:ext>
                  </a:extLst>
                </a:gridCol>
                <a:gridCol w="1241601">
                  <a:extLst>
                    <a:ext uri="{9D8B030D-6E8A-4147-A177-3AD203B41FA5}">
                      <a16:colId xmlns:a16="http://schemas.microsoft.com/office/drawing/2014/main" val="1162608761"/>
                    </a:ext>
                  </a:extLst>
                </a:gridCol>
                <a:gridCol w="1271194">
                  <a:extLst>
                    <a:ext uri="{9D8B030D-6E8A-4147-A177-3AD203B41FA5}">
                      <a16:colId xmlns:a16="http://schemas.microsoft.com/office/drawing/2014/main" val="1745173224"/>
                    </a:ext>
                  </a:extLst>
                </a:gridCol>
              </a:tblGrid>
              <a:tr h="77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nl-NL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nl-NL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helemaal</a:t>
                      </a:r>
                    </a:p>
                  </a:txBody>
                  <a:tcPr marL="68580" marR="68580" marT="0" marB="0" anchor="ctr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nl-NL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deels</a:t>
                      </a:r>
                    </a:p>
                  </a:txBody>
                  <a:tcPr marL="68580" marR="68580" marT="0" marB="0" anchor="ctr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nl-NL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nog niet</a:t>
                      </a:r>
                    </a:p>
                  </a:txBody>
                  <a:tcPr marL="68580" marR="68580" marT="0" marB="0" anchor="ctr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nl-NL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niet van plan</a:t>
                      </a:r>
                    </a:p>
                  </a:txBody>
                  <a:tcPr marL="68580" marR="68580" marT="0" marB="0" anchor="ctr">
                    <a:solidFill>
                      <a:srgbClr val="00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3900"/>
                  </a:ext>
                </a:extLst>
              </a:tr>
              <a:tr h="718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nl-NL" sz="2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atiënten</a:t>
                      </a: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met </a:t>
                      </a:r>
                      <a:r>
                        <a:rPr kumimoji="0" lang="nl-NL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eGFR</a:t>
                      </a: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&lt;50</a:t>
                      </a: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70504"/>
                  </a:ext>
                </a:extLst>
              </a:tr>
              <a:tr h="73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nl-NL" sz="2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atiënten</a:t>
                      </a: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met </a:t>
                      </a:r>
                      <a:r>
                        <a:rPr kumimoji="0" lang="nl-NL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eGFR</a:t>
                      </a: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50-60</a:t>
                      </a: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5519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0" y="1193235"/>
            <a:ext cx="109649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latin typeface="Trebuchet MS" panose="020B0603020202020204" pitchFamily="34" charset="0"/>
              </a:rPr>
              <a:t>Heeft u na de </a:t>
            </a:r>
            <a:r>
              <a:rPr lang="nl-NL" sz="2000" dirty="0" err="1">
                <a:latin typeface="Trebuchet MS" panose="020B0603020202020204" pitchFamily="34" charset="0"/>
              </a:rPr>
              <a:t>toetsgroep</a:t>
            </a:r>
            <a:r>
              <a:rPr lang="nl-NL" sz="2000" dirty="0">
                <a:latin typeface="Trebuchet MS" panose="020B0603020202020204" pitchFamily="34" charset="0"/>
              </a:rPr>
              <a:t> over verminderde nierfunctie uw patiënten waarbij de laatste </a:t>
            </a:r>
            <a:r>
              <a:rPr lang="nl-NL" sz="2000" dirty="0" err="1">
                <a:latin typeface="Trebuchet MS" panose="020B0603020202020204" pitchFamily="34" charset="0"/>
              </a:rPr>
              <a:t>eGFR</a:t>
            </a:r>
            <a:r>
              <a:rPr lang="nl-NL" sz="2000" dirty="0">
                <a:latin typeface="Trebuchet MS" panose="020B0603020202020204" pitchFamily="34" charset="0"/>
              </a:rPr>
              <a:t>&lt;50 en/of tussen 50-60 was, </a:t>
            </a:r>
            <a:r>
              <a:rPr lang="nl-NL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nagelopen </a:t>
            </a:r>
            <a:r>
              <a:rPr lang="nl-NL" sz="2000" dirty="0">
                <a:latin typeface="Trebuchet MS" panose="020B0603020202020204" pitchFamily="34" charset="0"/>
              </a:rPr>
              <a:t>om te controleren of zij een ICPC code (U99.01) en/of een contra-indicatie hadden in het HIS?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NL" altLang="nl-NL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1579"/>
            <a:ext cx="9765654" cy="646331"/>
          </a:xfrm>
        </p:spPr>
        <p:txBody>
          <a:bodyPr/>
          <a:lstStyle/>
          <a:p>
            <a:r>
              <a:rPr lang="it-IT" dirty="0">
                <a:latin typeface="Trebuchet MS" panose="020B0603020202020204" pitchFamily="34" charset="0"/>
              </a:rPr>
              <a:t>Wanneer ICPC?</a:t>
            </a:r>
            <a:endParaRPr lang="it-IT" sz="40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25044"/>
              </p:ext>
            </p:extLst>
          </p:nvPr>
        </p:nvGraphicFramePr>
        <p:xfrm>
          <a:off x="711200" y="2235965"/>
          <a:ext cx="11073442" cy="2059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303">
                  <a:extLst>
                    <a:ext uri="{9D8B030D-6E8A-4147-A177-3AD203B41FA5}">
                      <a16:colId xmlns:a16="http://schemas.microsoft.com/office/drawing/2014/main" val="1164970218"/>
                    </a:ext>
                  </a:extLst>
                </a:gridCol>
                <a:gridCol w="1277163">
                  <a:extLst>
                    <a:ext uri="{9D8B030D-6E8A-4147-A177-3AD203B41FA5}">
                      <a16:colId xmlns:a16="http://schemas.microsoft.com/office/drawing/2014/main" val="1855440838"/>
                    </a:ext>
                  </a:extLst>
                </a:gridCol>
                <a:gridCol w="1264391">
                  <a:extLst>
                    <a:ext uri="{9D8B030D-6E8A-4147-A177-3AD203B41FA5}">
                      <a16:colId xmlns:a16="http://schemas.microsoft.com/office/drawing/2014/main" val="1702866852"/>
                    </a:ext>
                  </a:extLst>
                </a:gridCol>
                <a:gridCol w="1289934">
                  <a:extLst>
                    <a:ext uri="{9D8B030D-6E8A-4147-A177-3AD203B41FA5}">
                      <a16:colId xmlns:a16="http://schemas.microsoft.com/office/drawing/2014/main" val="2959130174"/>
                    </a:ext>
                  </a:extLst>
                </a:gridCol>
                <a:gridCol w="1660311">
                  <a:extLst>
                    <a:ext uri="{9D8B030D-6E8A-4147-A177-3AD203B41FA5}">
                      <a16:colId xmlns:a16="http://schemas.microsoft.com/office/drawing/2014/main" val="3783567961"/>
                    </a:ext>
                  </a:extLst>
                </a:gridCol>
                <a:gridCol w="1556910">
                  <a:extLst>
                    <a:ext uri="{9D8B030D-6E8A-4147-A177-3AD203B41FA5}">
                      <a16:colId xmlns:a16="http://schemas.microsoft.com/office/drawing/2014/main" val="3853676784"/>
                    </a:ext>
                  </a:extLst>
                </a:gridCol>
                <a:gridCol w="1891430">
                  <a:extLst>
                    <a:ext uri="{9D8B030D-6E8A-4147-A177-3AD203B41FA5}">
                      <a16:colId xmlns:a16="http://schemas.microsoft.com/office/drawing/2014/main" val="2929634636"/>
                    </a:ext>
                  </a:extLst>
                </a:gridCol>
              </a:tblGrid>
              <a:tr h="75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  <a:latin typeface="Trebuchet MS" panose="020B0603020202020204" pitchFamily="34" charset="0"/>
                        </a:rPr>
                        <a:t>eGFR</a:t>
                      </a: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&lt;60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&lt;50</a:t>
                      </a: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&lt;30</a:t>
                      </a: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Herhaald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aseline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r>
                        <a:rPr lang="nl-NL" sz="200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&lt;60</a:t>
                      </a: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herhaald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&lt;50</a:t>
                      </a: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herhaald</a:t>
                      </a:r>
                      <a:r>
                        <a:rPr lang="nl-NL" sz="200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2000" baseline="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r>
                        <a:rPr lang="nl-NL" sz="2000" baseline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&lt;30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3900"/>
                  </a:ext>
                </a:extLst>
              </a:tr>
              <a:tr h="650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Aantal (%) 2022</a:t>
                      </a: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776749"/>
                  </a:ext>
                </a:extLst>
              </a:tr>
              <a:tr h="650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Aantal (%) 2023</a:t>
                      </a:r>
                      <a:endParaRPr kumimoji="0" lang="nl-N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705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1200" y="1208623"/>
            <a:ext cx="113990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latin typeface="Trebuchet MS" panose="020B0603020202020204" pitchFamily="34" charset="0"/>
              </a:rPr>
              <a:t>Wanneer registreert u nu op basis van de </a:t>
            </a:r>
            <a:r>
              <a:rPr lang="nl-NL" sz="2000" dirty="0" err="1">
                <a:latin typeface="Trebuchet MS" panose="020B0603020202020204" pitchFamily="34" charset="0"/>
              </a:rPr>
              <a:t>eGFR</a:t>
            </a:r>
            <a:r>
              <a:rPr lang="nl-NL" sz="2000" dirty="0">
                <a:latin typeface="Trebuchet MS" panose="020B0603020202020204" pitchFamily="34" charset="0"/>
              </a:rPr>
              <a:t> de diagnose nierfunctiestoornis/nierinsufficiëntie (U99.01)?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NL" altLang="nl-NL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45057" y="4942107"/>
            <a:ext cx="110341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000" b="1" dirty="0">
                <a:solidFill>
                  <a:srgbClr val="009CB4"/>
                </a:solidFill>
                <a:latin typeface="Trebuchet MS" panose="020B0603020202020204" pitchFamily="34" charset="0"/>
              </a:rPr>
              <a:t>Vervolg vraag </a:t>
            </a:r>
            <a:r>
              <a:rPr lang="nl-NL" sz="2000" b="1" dirty="0">
                <a:latin typeface="Trebuchet MS" panose="020B0603020202020204" pitchFamily="34" charset="0"/>
              </a:rPr>
              <a:t> Is dit veranderd sinds de </a:t>
            </a:r>
            <a:r>
              <a:rPr lang="nl-NL" sz="2000" b="1" dirty="0" err="1">
                <a:latin typeface="Trebuchet MS" panose="020B0603020202020204" pitchFamily="34" charset="0"/>
              </a:rPr>
              <a:t>toetsgroep</a:t>
            </a:r>
            <a:r>
              <a:rPr lang="nl-NL" sz="2000" b="1" dirty="0">
                <a:latin typeface="Trebuchet MS" panose="020B0603020202020204" pitchFamily="34" charset="0"/>
              </a:rPr>
              <a:t> over verminderde nierfunctie? </a:t>
            </a:r>
          </a:p>
          <a:p>
            <a:pPr lvl="1"/>
            <a:r>
              <a:rPr lang="nl-NL" altLang="nl-NL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</a:t>
            </a:r>
            <a:r>
              <a:rPr lang="nl-NL" altLang="nl-NL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… (…%) </a:t>
            </a:r>
            <a:r>
              <a:rPr lang="nl-NL" altLang="nl-NL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</a:t>
            </a:r>
            <a:r>
              <a:rPr lang="nl-NL" altLang="nl-NL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… (…%)</a:t>
            </a:r>
          </a:p>
          <a:p>
            <a:pPr lvl="1"/>
            <a:endParaRPr lang="nl-NL" altLang="nl-NL" sz="20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nl-NL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Laten de HIS cijfers dit ook zien?</a:t>
            </a:r>
          </a:p>
          <a:p>
            <a:pPr lvl="1"/>
            <a:endParaRPr lang="nl-NL" sz="20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3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 txBox="1">
            <a:spLocks/>
          </p:cNvSpPr>
          <p:nvPr/>
        </p:nvSpPr>
        <p:spPr>
          <a:xfrm>
            <a:off x="647590" y="257153"/>
            <a:ext cx="10547948" cy="9787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Verminderde nierfunctie        (eGFR &lt;60 &lt;50 &lt;30) voor en na: de aantallen patiënten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17315" y="1185813"/>
            <a:ext cx="113328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/>
              <a:t>Aantal patiënten met 1x of vaker een </a:t>
            </a:r>
            <a:r>
              <a:rPr lang="nl-NL" dirty="0" err="1"/>
              <a:t>eGFR</a:t>
            </a:r>
            <a:r>
              <a:rPr lang="nl-NL" dirty="0"/>
              <a:t> lager dan resp. 60, 50 of 30 ml/min/1.73m</a:t>
            </a:r>
            <a:r>
              <a:rPr lang="nl-NL" baseline="30000" dirty="0"/>
              <a:t>2</a:t>
            </a:r>
            <a:r>
              <a:rPr lang="nl-NL" dirty="0"/>
              <a:t> </a:t>
            </a:r>
          </a:p>
          <a:p>
            <a:r>
              <a:rPr lang="nl-NL" dirty="0"/>
              <a:t>van de voormeting (tussen haakjes) en </a:t>
            </a:r>
            <a:r>
              <a:rPr lang="nl-NL" dirty="0">
                <a:solidFill>
                  <a:schemeClr val="accent2"/>
                </a:solidFill>
              </a:rPr>
              <a:t>de nameting </a:t>
            </a:r>
            <a:r>
              <a:rPr lang="nl-NL" dirty="0"/>
              <a:t>(lage </a:t>
            </a:r>
            <a:r>
              <a:rPr lang="nl-NL" dirty="0" err="1"/>
              <a:t>eGFR</a:t>
            </a:r>
            <a:r>
              <a:rPr lang="nl-NL" dirty="0"/>
              <a:t> meting na DATUM)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49473"/>
              </p:ext>
            </p:extLst>
          </p:nvPr>
        </p:nvGraphicFramePr>
        <p:xfrm>
          <a:off x="647590" y="1973616"/>
          <a:ext cx="10547948" cy="3897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965">
                  <a:extLst>
                    <a:ext uri="{9D8B030D-6E8A-4147-A177-3AD203B41FA5}">
                      <a16:colId xmlns:a16="http://schemas.microsoft.com/office/drawing/2014/main" val="3766186086"/>
                    </a:ext>
                  </a:extLst>
                </a:gridCol>
                <a:gridCol w="1535390">
                  <a:extLst>
                    <a:ext uri="{9D8B030D-6E8A-4147-A177-3AD203B41FA5}">
                      <a16:colId xmlns:a16="http://schemas.microsoft.com/office/drawing/2014/main" val="273904121"/>
                    </a:ext>
                  </a:extLst>
                </a:gridCol>
                <a:gridCol w="1257105">
                  <a:extLst>
                    <a:ext uri="{9D8B030D-6E8A-4147-A177-3AD203B41FA5}">
                      <a16:colId xmlns:a16="http://schemas.microsoft.com/office/drawing/2014/main" val="3060239986"/>
                    </a:ext>
                  </a:extLst>
                </a:gridCol>
                <a:gridCol w="1292382">
                  <a:extLst>
                    <a:ext uri="{9D8B030D-6E8A-4147-A177-3AD203B41FA5}">
                      <a16:colId xmlns:a16="http://schemas.microsoft.com/office/drawing/2014/main" val="3394469719"/>
                    </a:ext>
                  </a:extLst>
                </a:gridCol>
                <a:gridCol w="1293483">
                  <a:extLst>
                    <a:ext uri="{9D8B030D-6E8A-4147-A177-3AD203B41FA5}">
                      <a16:colId xmlns:a16="http://schemas.microsoft.com/office/drawing/2014/main" val="3171500552"/>
                    </a:ext>
                  </a:extLst>
                </a:gridCol>
                <a:gridCol w="1234324">
                  <a:extLst>
                    <a:ext uri="{9D8B030D-6E8A-4147-A177-3AD203B41FA5}">
                      <a16:colId xmlns:a16="http://schemas.microsoft.com/office/drawing/2014/main" val="1607883820"/>
                    </a:ext>
                  </a:extLst>
                </a:gridCol>
                <a:gridCol w="1251191">
                  <a:extLst>
                    <a:ext uri="{9D8B030D-6E8A-4147-A177-3AD203B41FA5}">
                      <a16:colId xmlns:a16="http://schemas.microsoft.com/office/drawing/2014/main" val="1519033866"/>
                    </a:ext>
                  </a:extLst>
                </a:gridCol>
                <a:gridCol w="1547108">
                  <a:extLst>
                    <a:ext uri="{9D8B030D-6E8A-4147-A177-3AD203B41FA5}">
                      <a16:colId xmlns:a16="http://schemas.microsoft.com/office/drawing/2014/main" val="4205708965"/>
                    </a:ext>
                  </a:extLst>
                </a:gridCol>
              </a:tblGrid>
              <a:tr h="388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373E"/>
                    </a:solidFill>
                  </a:tcPr>
                </a:tc>
                <a:tc gridSpan="7"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bg1"/>
                          </a:solidFill>
                        </a:rPr>
                        <a:t>Aantal patiënten</a:t>
                      </a:r>
                      <a:r>
                        <a:rPr lang="nl-NL" sz="1600" b="1" baseline="0" dirty="0">
                          <a:solidFill>
                            <a:schemeClr val="bg1"/>
                          </a:solidFill>
                        </a:rPr>
                        <a:t> (voor tussen haakjes) </a:t>
                      </a:r>
                      <a:r>
                        <a:rPr lang="nl-NL" sz="1600" b="1" baseline="0" dirty="0">
                          <a:solidFill>
                            <a:schemeClr val="accent2"/>
                          </a:solidFill>
                        </a:rPr>
                        <a:t>na</a:t>
                      </a:r>
                      <a:endParaRPr lang="nl-NL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00373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nl-NL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rgbClr val="00373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rgbClr val="00373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373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00373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rgbClr val="00373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37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923580"/>
                  </a:ext>
                </a:extLst>
              </a:tr>
              <a:tr h="1001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Praktijk</a:t>
                      </a:r>
                    </a:p>
                  </a:txBody>
                  <a:tcPr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>
                          <a:solidFill>
                            <a:schemeClr val="bg1"/>
                          </a:solidFill>
                        </a:rPr>
                        <a:t>TOTAAL</a:t>
                      </a:r>
                    </a:p>
                    <a:p>
                      <a:endParaRPr lang="nl-NL" sz="16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nl-NL" sz="1600" b="1" dirty="0">
                          <a:solidFill>
                            <a:schemeClr val="bg1"/>
                          </a:solidFill>
                        </a:rPr>
                        <a:t>1x of vaker &lt;60</a:t>
                      </a:r>
                    </a:p>
                  </a:txBody>
                  <a:tcPr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r>
                        <a:rPr lang="nl-NL" sz="16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x </a:t>
                      </a:r>
                      <a:r>
                        <a:rPr lang="nl-NL" sz="1600" b="0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eGFR</a:t>
                      </a:r>
                      <a:endParaRPr lang="nl-NL" sz="1600" b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nl-NL" sz="16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&lt;60</a:t>
                      </a:r>
                      <a:endParaRPr lang="nl-NL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herhaald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&lt; 60</a:t>
                      </a:r>
                    </a:p>
                  </a:txBody>
                  <a:tcPr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1x of vaker &lt;50</a:t>
                      </a:r>
                    </a:p>
                  </a:txBody>
                  <a:tcPr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x </a:t>
                      </a:r>
                      <a:r>
                        <a:rPr lang="nl-NL" sz="16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eGFR</a:t>
                      </a:r>
                      <a:r>
                        <a:rPr lang="nl-NL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&lt;50</a:t>
                      </a:r>
                    </a:p>
                  </a:txBody>
                  <a:tcPr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Herhaald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&lt; 50</a:t>
                      </a:r>
                    </a:p>
                  </a:txBody>
                  <a:tcPr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i="0" dirty="0">
                          <a:solidFill>
                            <a:schemeClr val="bg1"/>
                          </a:solidFill>
                          <a:latin typeface="+mn-lt"/>
                        </a:rPr>
                        <a:t>TOTAAL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i="0" dirty="0">
                          <a:solidFill>
                            <a:schemeClr val="bg1"/>
                          </a:solidFill>
                          <a:latin typeface="+mn-lt"/>
                        </a:rPr>
                        <a:t>1x of vaker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i="0" dirty="0">
                          <a:solidFill>
                            <a:schemeClr val="bg1"/>
                          </a:solidFill>
                          <a:latin typeface="+mn-lt"/>
                        </a:rPr>
                        <a:t>&lt;30</a:t>
                      </a:r>
                    </a:p>
                  </a:txBody>
                  <a:tcPr>
                    <a:solidFill>
                      <a:srgbClr val="0037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35301"/>
                  </a:ext>
                </a:extLst>
              </a:tr>
              <a:tr h="348144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bg1"/>
                          </a:solidFill>
                        </a:rPr>
                        <a:t>Praktijk 1</a:t>
                      </a:r>
                    </a:p>
                  </a:txBody>
                  <a:tcPr marL="9525" marR="9525" marT="9525" marB="0"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697520"/>
                  </a:ext>
                </a:extLst>
              </a:tr>
              <a:tr h="470469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bg1"/>
                          </a:solidFill>
                        </a:rPr>
                        <a:t>Praktijk 2</a:t>
                      </a:r>
                    </a:p>
                  </a:txBody>
                  <a:tcPr marL="9525" marR="9525" marT="9525" marB="0"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526919"/>
                  </a:ext>
                </a:extLst>
              </a:tr>
              <a:tr h="348144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bg1"/>
                          </a:solidFill>
                        </a:rPr>
                        <a:t>Praktijk 3</a:t>
                      </a:r>
                    </a:p>
                  </a:txBody>
                  <a:tcPr marL="9525" marR="9525" marT="9525" marB="0"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7506591"/>
                  </a:ext>
                </a:extLst>
              </a:tr>
              <a:tr h="348144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bg1"/>
                          </a:solidFill>
                        </a:rPr>
                        <a:t>Praktijk 4</a:t>
                      </a:r>
                    </a:p>
                  </a:txBody>
                  <a:tcPr marL="9525" marR="9525" marT="9525" marB="0"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4158889"/>
                  </a:ext>
                </a:extLst>
              </a:tr>
              <a:tr h="348144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bg1"/>
                          </a:solidFill>
                        </a:rPr>
                        <a:t>Praktijk 5</a:t>
                      </a:r>
                    </a:p>
                  </a:txBody>
                  <a:tcPr marL="9525" marR="9525" marT="9525" marB="0"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1984332"/>
                  </a:ext>
                </a:extLst>
              </a:tr>
              <a:tr h="429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Wijkgroep</a:t>
                      </a:r>
                    </a:p>
                  </a:txBody>
                  <a:tcPr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NL" sz="18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973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241" y="225084"/>
            <a:ext cx="11738769" cy="675248"/>
          </a:xfrm>
        </p:spPr>
        <p:txBody>
          <a:bodyPr/>
          <a:lstStyle/>
          <a:p>
            <a:r>
              <a:rPr lang="nl-NL" sz="3200" b="1" dirty="0">
                <a:latin typeface="Trebuchet MS" panose="020B0603020202020204" pitchFamily="34" charset="0"/>
              </a:rPr>
              <a:t>% met </a:t>
            </a:r>
            <a:r>
              <a:rPr lang="nl-NL" sz="3200" dirty="0">
                <a:latin typeface="Trebuchet MS" panose="020B0603020202020204" pitchFamily="34" charset="0"/>
              </a:rPr>
              <a:t>ICPC (U99.01)                       </a:t>
            </a:r>
            <a:r>
              <a:rPr lang="nl-NL" sz="3200" b="1" dirty="0">
                <a:latin typeface="Trebuchet MS" panose="020B0603020202020204" pitchFamily="34" charset="0"/>
              </a:rPr>
              <a:t>toelichting</a:t>
            </a:r>
            <a:endParaRPr lang="nl-NL" sz="3200" dirty="0">
              <a:latin typeface="Trebuchet MS" panose="020B0603020202020204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317241" y="994410"/>
            <a:ext cx="11121903" cy="51825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latin typeface="Trebuchet MS" panose="020B0603020202020204" pitchFamily="34" charset="0"/>
                <a:sym typeface="Wingdings" panose="05000000000000000000" pitchFamily="2" charset="2"/>
              </a:rPr>
              <a:t>Volgende slides: </a:t>
            </a:r>
            <a:r>
              <a:rPr lang="nl-NL" dirty="0">
                <a:latin typeface="Trebuchet MS" panose="020B0603020202020204" pitchFamily="34" charset="0"/>
              </a:rPr>
              <a:t>Percentage patiënten met U99.01 bij resp. 1x of vaker een </a:t>
            </a:r>
            <a:r>
              <a:rPr lang="nl-NL" dirty="0" err="1">
                <a:latin typeface="Trebuchet MS" panose="020B0603020202020204" pitchFamily="34" charset="0"/>
              </a:rPr>
              <a:t>eGFR</a:t>
            </a:r>
            <a:r>
              <a:rPr lang="nl-NL" dirty="0">
                <a:latin typeface="Trebuchet MS" panose="020B0603020202020204" pitchFamily="34" charset="0"/>
              </a:rPr>
              <a:t> onder afkappunt (&lt;60, &lt;50, &lt;30)</a:t>
            </a:r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  <a:t/>
            </a:r>
            <a:b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endParaRPr lang="nl-NL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Trebuchet MS" panose="020B0603020202020204" pitchFamily="34" charset="0"/>
              </a:rPr>
              <a:t>Eerst vergelijking voor- en nameting, volgens onderstaand kleurschema</a:t>
            </a:r>
          </a:p>
          <a:p>
            <a:pPr marL="0" indent="0">
              <a:buNone/>
            </a:pPr>
            <a:r>
              <a:rPr lang="nl-NL" dirty="0">
                <a:latin typeface="Trebuchet MS" panose="020B0603020202020204" pitchFamily="34" charset="0"/>
              </a:rPr>
              <a:t>Daarna inzoomen op nameting </a:t>
            </a:r>
          </a:p>
          <a:p>
            <a:pPr marL="0" indent="0">
              <a:buNone/>
            </a:pPr>
            <a:endParaRPr lang="nl-NL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  <a:latin typeface="Trebuchet MS" panose="020B0603020202020204" pitchFamily="34" charset="0"/>
              </a:rPr>
              <a:t>1x </a:t>
            </a:r>
            <a:r>
              <a:rPr lang="nl-NL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eGFR</a:t>
            </a:r>
            <a:r>
              <a:rPr lang="nl-NL" dirty="0">
                <a:solidFill>
                  <a:schemeClr val="accent6"/>
                </a:solidFill>
                <a:latin typeface="Trebuchet MS" panose="020B0603020202020204" pitchFamily="34" charset="0"/>
              </a:rPr>
              <a:t> onder 60</a:t>
            </a:r>
            <a:r>
              <a:rPr lang="nl-NL" dirty="0">
                <a:latin typeface="Trebuchet MS" panose="020B0603020202020204" pitchFamily="34" charset="0"/>
              </a:rPr>
              <a:t> 		</a:t>
            </a:r>
            <a:r>
              <a:rPr lang="nl-NL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voor</a:t>
            </a:r>
            <a:r>
              <a:rPr lang="nl-NL" dirty="0">
                <a:latin typeface="Trebuchet MS" panose="020B0603020202020204" pitchFamily="34" charset="0"/>
              </a:rPr>
              <a:t> – </a:t>
            </a:r>
            <a:r>
              <a:rPr lang="nl-NL" b="1" dirty="0">
                <a:solidFill>
                  <a:schemeClr val="accent6"/>
                </a:solidFill>
                <a:latin typeface="Trebuchet MS" panose="020B0603020202020204" pitchFamily="34" charset="0"/>
              </a:rPr>
              <a:t>na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2x of meer </a:t>
            </a:r>
            <a:r>
              <a:rPr lang="nl-N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eGFR</a:t>
            </a: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onder 60</a:t>
            </a:r>
            <a:r>
              <a:rPr lang="nl-NL" dirty="0">
                <a:latin typeface="Trebuchet MS" panose="020B0603020202020204" pitchFamily="34" charset="0"/>
              </a:rPr>
              <a:t>	</a:t>
            </a:r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voor</a:t>
            </a:r>
            <a:r>
              <a:rPr lang="nl-NL" dirty="0">
                <a:latin typeface="Trebuchet MS" panose="020B0603020202020204" pitchFamily="34" charset="0"/>
              </a:rPr>
              <a:t> – </a:t>
            </a:r>
            <a:r>
              <a:rPr lang="nl-N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na</a:t>
            </a:r>
            <a:r>
              <a:rPr lang="nl-NL" dirty="0">
                <a:latin typeface="Trebuchet MS" panose="020B0603020202020204" pitchFamily="34" charset="0"/>
              </a:rPr>
              <a:t/>
            </a:r>
            <a:br>
              <a:rPr lang="nl-NL" dirty="0">
                <a:latin typeface="Trebuchet MS" panose="020B0603020202020204" pitchFamily="34" charset="0"/>
              </a:rPr>
            </a:br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1x </a:t>
            </a:r>
            <a:r>
              <a:rPr lang="nl-NL" dirty="0" err="1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eGFR</a:t>
            </a:r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onder 50 </a:t>
            </a:r>
            <a:r>
              <a:rPr lang="nl-NL" dirty="0">
                <a:latin typeface="Trebuchet MS" panose="020B0603020202020204" pitchFamily="34" charset="0"/>
              </a:rPr>
              <a:t>		</a:t>
            </a:r>
            <a:r>
              <a:rPr lang="nl-NL" dirty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voor</a:t>
            </a:r>
            <a:r>
              <a:rPr lang="nl-NL" dirty="0">
                <a:latin typeface="Trebuchet MS" panose="020B0603020202020204" pitchFamily="34" charset="0"/>
              </a:rPr>
              <a:t> – </a:t>
            </a:r>
            <a:r>
              <a:rPr lang="nl-NL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na</a:t>
            </a:r>
            <a:r>
              <a:rPr lang="nl-NL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nl-NL" dirty="0">
                <a:latin typeface="Trebuchet MS" panose="020B0603020202020204" pitchFamily="34" charset="0"/>
              </a:rPr>
              <a:t>licht= voormeting</a:t>
            </a:r>
            <a:r>
              <a:rPr lang="nl-NL" b="1" dirty="0">
                <a:latin typeface="Trebuchet MS" panose="020B0603020202020204" pitchFamily="34" charset="0"/>
              </a:rPr>
              <a:t>, donker= nameting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2x of meer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eGFR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 onder 50</a:t>
            </a:r>
            <a:r>
              <a:rPr lang="nl-NL" dirty="0">
                <a:latin typeface="Trebuchet MS" panose="020B0603020202020204" pitchFamily="34" charset="0"/>
              </a:rPr>
              <a:t>	</a:t>
            </a:r>
            <a:r>
              <a:rPr lang="nl-NL" dirty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voor</a:t>
            </a:r>
            <a:r>
              <a:rPr lang="nl-NL" dirty="0">
                <a:latin typeface="Trebuchet MS" panose="020B0603020202020204" pitchFamily="34" charset="0"/>
              </a:rPr>
              <a:t> –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na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latin typeface="Trebuchet MS" panose="020B0603020202020204" pitchFamily="34" charset="0"/>
              </a:rPr>
              <a:t>1x of meer </a:t>
            </a:r>
            <a:r>
              <a:rPr lang="nl-NL" dirty="0" err="1">
                <a:solidFill>
                  <a:srgbClr val="7030A0"/>
                </a:solidFill>
                <a:latin typeface="Trebuchet MS" panose="020B0603020202020204" pitchFamily="34" charset="0"/>
              </a:rPr>
              <a:t>eGFR</a:t>
            </a:r>
            <a:r>
              <a:rPr lang="nl-NL" dirty="0">
                <a:solidFill>
                  <a:srgbClr val="7030A0"/>
                </a:solidFill>
                <a:latin typeface="Trebuchet MS" panose="020B0603020202020204" pitchFamily="34" charset="0"/>
              </a:rPr>
              <a:t> onder 30 </a:t>
            </a:r>
            <a:r>
              <a:rPr lang="nl-NL" dirty="0">
                <a:latin typeface="Trebuchet MS" panose="020B0603020202020204" pitchFamily="34" charset="0"/>
              </a:rPr>
              <a:t>	</a:t>
            </a:r>
            <a:r>
              <a:rPr lang="nl-NL" dirty="0">
                <a:solidFill>
                  <a:srgbClr val="FBB7F3"/>
                </a:solidFill>
                <a:latin typeface="Trebuchet MS" panose="020B0603020202020204" pitchFamily="34" charset="0"/>
              </a:rPr>
              <a:t>voor</a:t>
            </a:r>
            <a:r>
              <a:rPr lang="nl-NL" dirty="0">
                <a:latin typeface="Trebuchet MS" panose="020B0603020202020204" pitchFamily="34" charset="0"/>
              </a:rPr>
              <a:t> - </a:t>
            </a:r>
            <a:r>
              <a:rPr lang="nl-NL" b="1" dirty="0">
                <a:solidFill>
                  <a:srgbClr val="7030A0"/>
                </a:solidFill>
                <a:latin typeface="Trebuchet MS" panose="020B0603020202020204" pitchFamily="34" charset="0"/>
              </a:rPr>
              <a:t>na</a:t>
            </a:r>
          </a:p>
          <a:p>
            <a:pPr marL="0" indent="0">
              <a:buNone/>
            </a:pPr>
            <a:endParaRPr lang="nl-NL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nl-NL" sz="1900" dirty="0">
                <a:latin typeface="Trebuchet MS" panose="020B0603020202020204" pitchFamily="34" charset="0"/>
              </a:rPr>
              <a:t>Periode voormeting; </a:t>
            </a:r>
            <a:r>
              <a:rPr lang="nl-NL" sz="2000" dirty="0">
                <a:latin typeface="Trebuchet MS" panose="020B0603020202020204" pitchFamily="34" charset="0"/>
              </a:rPr>
              <a:t>--/--/-- t/m --/--/--</a:t>
            </a:r>
            <a:r>
              <a:rPr lang="nl-NL" sz="2000" dirty="0"/>
              <a:t> </a:t>
            </a:r>
            <a:r>
              <a:rPr lang="nl-NL" sz="1900" dirty="0">
                <a:latin typeface="Trebuchet MS" panose="020B0603020202020204" pitchFamily="34" charset="0"/>
              </a:rPr>
              <a:t> met minimaal 1 </a:t>
            </a:r>
            <a:r>
              <a:rPr lang="nl-NL" sz="1900" dirty="0" err="1">
                <a:latin typeface="Trebuchet MS" panose="020B0603020202020204" pitchFamily="34" charset="0"/>
              </a:rPr>
              <a:t>eGFR</a:t>
            </a:r>
            <a:r>
              <a:rPr lang="nl-NL" sz="1900" dirty="0">
                <a:latin typeface="Trebuchet MS" panose="020B0603020202020204" pitchFamily="34" charset="0"/>
              </a:rPr>
              <a:t> &lt; 60 in die periode</a:t>
            </a:r>
          </a:p>
          <a:p>
            <a:pPr marL="0" indent="0">
              <a:buNone/>
            </a:pPr>
            <a:r>
              <a:rPr lang="nl-NL" sz="1900" dirty="0">
                <a:latin typeface="Trebuchet MS" panose="020B0603020202020204" pitchFamily="34" charset="0"/>
              </a:rPr>
              <a:t>Periode nameting; </a:t>
            </a:r>
            <a:r>
              <a:rPr lang="nl-NL" sz="1800" dirty="0">
                <a:latin typeface="Trebuchet MS" panose="020B0603020202020204" pitchFamily="34" charset="0"/>
              </a:rPr>
              <a:t>--/--/-- t/m --/--/--</a:t>
            </a:r>
            <a:r>
              <a:rPr lang="nl-NL" sz="1900" dirty="0">
                <a:latin typeface="Trebuchet MS" panose="020B0603020202020204" pitchFamily="34" charset="0"/>
              </a:rPr>
              <a:t> en hierbij laatste </a:t>
            </a:r>
            <a:r>
              <a:rPr lang="nl-NL" sz="1900" dirty="0" err="1">
                <a:latin typeface="Trebuchet MS" panose="020B0603020202020204" pitchFamily="34" charset="0"/>
              </a:rPr>
              <a:t>eGFR</a:t>
            </a:r>
            <a:r>
              <a:rPr lang="nl-NL" sz="1900" dirty="0">
                <a:latin typeface="Trebuchet MS" panose="020B0603020202020204" pitchFamily="34" charset="0"/>
              </a:rPr>
              <a:t> (&lt;60) na --/--/--</a:t>
            </a:r>
          </a:p>
        </p:txBody>
      </p:sp>
      <p:sp>
        <p:nvSpPr>
          <p:cNvPr id="3" name="Rechteraccolade 2"/>
          <p:cNvSpPr/>
          <p:nvPr/>
        </p:nvSpPr>
        <p:spPr>
          <a:xfrm>
            <a:off x="5224258" y="3131256"/>
            <a:ext cx="516774" cy="18842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9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074" y="193519"/>
            <a:ext cx="1012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9CB4"/>
                </a:solidFill>
                <a:latin typeface="Trebuchet MS" panose="020B0603020202020204" pitchFamily="34" charset="0"/>
                <a:ea typeface="+mj-ea"/>
                <a:cs typeface="+mj-cs"/>
              </a:rPr>
              <a:t>% U99.01	(overzicht)				voor en na</a:t>
            </a: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536116"/>
              </p:ext>
            </p:extLst>
          </p:nvPr>
        </p:nvGraphicFramePr>
        <p:xfrm>
          <a:off x="400074" y="948690"/>
          <a:ext cx="11029926" cy="540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69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96240" y="274320"/>
            <a:ext cx="1135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9CB4"/>
                </a:solidFill>
                <a:latin typeface="Trebuchet MS" panose="020B0603020202020204" pitchFamily="34" charset="0"/>
                <a:ea typeface="+mj-ea"/>
                <a:cs typeface="+mj-cs"/>
              </a:rPr>
              <a:t>% U99.01				           bij </a:t>
            </a:r>
            <a:r>
              <a:rPr lang="nl-NL" sz="3200" b="1" dirty="0" err="1">
                <a:solidFill>
                  <a:srgbClr val="009CB4"/>
                </a:solidFill>
                <a:latin typeface="Trebuchet MS" panose="020B0603020202020204" pitchFamily="34" charset="0"/>
                <a:ea typeface="+mj-ea"/>
                <a:cs typeface="+mj-cs"/>
              </a:rPr>
              <a:t>eGFR</a:t>
            </a:r>
            <a:r>
              <a:rPr lang="nl-NL" sz="3200" b="1" dirty="0">
                <a:solidFill>
                  <a:srgbClr val="009CB4"/>
                </a:solidFill>
                <a:latin typeface="Trebuchet MS" panose="020B0603020202020204" pitchFamily="34" charset="0"/>
                <a:ea typeface="+mj-ea"/>
                <a:cs typeface="+mj-cs"/>
              </a:rPr>
              <a:t> &lt;60,&lt;50,&lt;30 na</a:t>
            </a:r>
          </a:p>
          <a:p>
            <a:pPr lv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nl-N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Het percentage patiënten met een ICPC U99.01 (nierfunctiestoornis), opgesplitst in patiënten met 1x of vaker een </a:t>
            </a:r>
            <a:r>
              <a:rPr lang="nl-NL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eGFR</a:t>
            </a:r>
            <a:r>
              <a:rPr lang="nl-N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 lager dan resp. 60, 50 of 30 ml/min/1.73m</a:t>
            </a:r>
            <a:r>
              <a:rPr lang="nl-NL" sz="1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2  </a:t>
            </a:r>
            <a:r>
              <a:rPr lang="nl-N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afgelopen vijf jaar </a:t>
            </a:r>
            <a:r>
              <a:rPr lang="nl-N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met laatste lage </a:t>
            </a:r>
            <a:r>
              <a:rPr lang="nl-N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eGFR</a:t>
            </a:r>
            <a:r>
              <a:rPr lang="nl-N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 meting </a:t>
            </a:r>
            <a:r>
              <a:rPr lang="nl-NL" sz="1400" b="1" u="sng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ná </a:t>
            </a:r>
            <a:r>
              <a:rPr lang="nl-NL" sz="1400" b="1" u="sng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toetsgroep</a:t>
            </a:r>
            <a:r>
              <a:rPr lang="nl-NL" sz="1400" b="1" u="sng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 </a:t>
            </a:r>
            <a:r>
              <a:rPr lang="nl-N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(DATUM). </a:t>
            </a:r>
          </a:p>
          <a:p>
            <a:r>
              <a:rPr lang="nl-NL" sz="3200" b="1" dirty="0">
                <a:solidFill>
                  <a:srgbClr val="009CB4"/>
                </a:solidFill>
                <a:latin typeface="Trebuchet MS" panose="020B0603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90500" y="5610205"/>
            <a:ext cx="12054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9CB4"/>
                </a:solidFill>
                <a:latin typeface="Trebuchet MS" panose="020B0603020202020204" pitchFamily="34" charset="0"/>
                <a:ea typeface="+mj-ea"/>
                <a:cs typeface="+mj-cs"/>
              </a:rPr>
              <a:t>-&gt; gezamenlijk voornemen/afspraak:</a:t>
            </a:r>
            <a:r>
              <a:rPr lang="nl-NL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  <a:t>100 % van de </a:t>
            </a:r>
            <a:r>
              <a:rPr lang="nl-NL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eGFR</a:t>
            </a:r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  <a:t> &lt;30 zijn nu goed gediagnosticeerd. </a:t>
            </a:r>
          </a:p>
          <a:p>
            <a:endParaRPr lang="nl-NL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361646"/>
              </p:ext>
            </p:extLst>
          </p:nvPr>
        </p:nvGraphicFramePr>
        <p:xfrm>
          <a:off x="396240" y="1371600"/>
          <a:ext cx="11353800" cy="435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0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241" y="225084"/>
            <a:ext cx="11738769" cy="675248"/>
          </a:xfrm>
        </p:spPr>
        <p:txBody>
          <a:bodyPr/>
          <a:lstStyle/>
          <a:p>
            <a:r>
              <a:rPr lang="nl-NL" sz="3200" dirty="0">
                <a:latin typeface="Trebuchet MS" panose="020B0603020202020204" pitchFamily="34" charset="0"/>
              </a:rPr>
              <a:t>% met contra-indicatie               </a:t>
            </a:r>
            <a:r>
              <a:rPr lang="nl-NL" sz="3200" b="1" dirty="0">
                <a:latin typeface="Trebuchet MS" panose="020B0603020202020204" pitchFamily="34" charset="0"/>
              </a:rPr>
              <a:t> toelichting</a:t>
            </a:r>
            <a:endParaRPr lang="nl-NL" sz="3200" dirty="0">
              <a:latin typeface="Trebuchet MS" panose="020B0603020202020204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317241" y="994410"/>
            <a:ext cx="11121903" cy="5182553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latin typeface="Trebuchet MS" panose="020B0603020202020204" pitchFamily="34" charset="0"/>
                <a:sym typeface="Wingdings" panose="05000000000000000000" pitchFamily="2" charset="2"/>
              </a:rPr>
              <a:t>Volgende slides: idem dito, maar nu % </a:t>
            </a:r>
            <a:r>
              <a:rPr lang="nl-NL" dirty="0">
                <a:latin typeface="Trebuchet MS" panose="020B0603020202020204" pitchFamily="34" charset="0"/>
              </a:rPr>
              <a:t>patiënten met contra-indicatie bij resp. 1x of vaker een </a:t>
            </a:r>
            <a:r>
              <a:rPr lang="nl-NL" dirty="0" err="1">
                <a:latin typeface="Trebuchet MS" panose="020B0603020202020204" pitchFamily="34" charset="0"/>
              </a:rPr>
              <a:t>eGFR</a:t>
            </a:r>
            <a:r>
              <a:rPr lang="nl-NL" dirty="0">
                <a:latin typeface="Trebuchet MS" panose="020B0603020202020204" pitchFamily="34" charset="0"/>
              </a:rPr>
              <a:t> onder afkappunt (&lt;60, &lt;50, &lt;30). Dit is ook in de voormeting gespiegeld. </a:t>
            </a:r>
          </a:p>
          <a:p>
            <a:pPr marL="0" indent="0">
              <a:buNone/>
            </a:pPr>
            <a:endParaRPr lang="nl-NL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Trebuchet MS" panose="020B0603020202020204" pitchFamily="34" charset="0"/>
              </a:rPr>
              <a:t>Eerst grafiek vergelijking voor- en nameting, volgens onderstaand kleurschema. </a:t>
            </a:r>
          </a:p>
          <a:p>
            <a:pPr marL="0" indent="0">
              <a:buNone/>
            </a:pPr>
            <a:r>
              <a:rPr lang="nl-NL" dirty="0">
                <a:latin typeface="Trebuchet MS" panose="020B0603020202020204" pitchFamily="34" charset="0"/>
              </a:rPr>
              <a:t>Daarna inzoomen op nameting (doel behaald?) </a:t>
            </a:r>
          </a:p>
          <a:p>
            <a:pPr marL="0" indent="0">
              <a:buNone/>
            </a:pPr>
            <a:r>
              <a:rPr lang="nl-NL" dirty="0">
                <a:latin typeface="Trebuchet MS" panose="020B0603020202020204" pitchFamily="34" charset="0"/>
              </a:rPr>
              <a:t> </a:t>
            </a:r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  <a:t/>
            </a:r>
            <a:b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nl-NL" dirty="0">
                <a:solidFill>
                  <a:schemeClr val="accent1"/>
                </a:solidFill>
                <a:latin typeface="Trebuchet MS" panose="020B0603020202020204" pitchFamily="34" charset="0"/>
              </a:rPr>
              <a:t>1x </a:t>
            </a:r>
            <a:r>
              <a:rPr lang="nl-NL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eGFR</a:t>
            </a:r>
            <a:r>
              <a:rPr lang="nl-NL" dirty="0">
                <a:solidFill>
                  <a:schemeClr val="accent1"/>
                </a:solidFill>
                <a:latin typeface="Trebuchet MS" panose="020B0603020202020204" pitchFamily="34" charset="0"/>
              </a:rPr>
              <a:t> onder 60</a:t>
            </a:r>
            <a:r>
              <a:rPr lang="nl-NL" dirty="0">
                <a:latin typeface="Trebuchet MS" panose="020B0603020202020204" pitchFamily="34" charset="0"/>
              </a:rPr>
              <a:t>		</a:t>
            </a:r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voor</a:t>
            </a:r>
            <a:r>
              <a:rPr lang="nl-NL" dirty="0">
                <a:latin typeface="Trebuchet MS" panose="020B0603020202020204" pitchFamily="34" charset="0"/>
              </a:rPr>
              <a:t> – </a:t>
            </a:r>
            <a:r>
              <a:rPr lang="nl-NL" b="1" dirty="0">
                <a:solidFill>
                  <a:schemeClr val="accent1"/>
                </a:solidFill>
                <a:latin typeface="Trebuchet MS" panose="020B0603020202020204" pitchFamily="34" charset="0"/>
              </a:rPr>
              <a:t>na</a:t>
            </a:r>
            <a:r>
              <a:rPr lang="nl-NL" dirty="0">
                <a:latin typeface="Trebuchet MS" panose="020B0603020202020204" pitchFamily="34" charset="0"/>
              </a:rPr>
              <a:t/>
            </a:r>
            <a:br>
              <a:rPr lang="nl-NL" dirty="0">
                <a:latin typeface="Trebuchet MS" panose="020B0603020202020204" pitchFamily="34" charset="0"/>
              </a:rPr>
            </a:br>
            <a:r>
              <a:rPr lang="nl-NL" dirty="0">
                <a:solidFill>
                  <a:schemeClr val="accent6"/>
                </a:solidFill>
                <a:latin typeface="Trebuchet MS" panose="020B0603020202020204" pitchFamily="34" charset="0"/>
              </a:rPr>
              <a:t>2x of meer </a:t>
            </a:r>
            <a:r>
              <a:rPr lang="nl-NL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eGFR</a:t>
            </a:r>
            <a:r>
              <a:rPr lang="nl-NL" dirty="0">
                <a:solidFill>
                  <a:schemeClr val="accent6"/>
                </a:solidFill>
                <a:latin typeface="Trebuchet MS" panose="020B0603020202020204" pitchFamily="34" charset="0"/>
              </a:rPr>
              <a:t> onder 60</a:t>
            </a:r>
            <a:r>
              <a:rPr lang="nl-NL" dirty="0">
                <a:latin typeface="Trebuchet MS" panose="020B0603020202020204" pitchFamily="34" charset="0"/>
              </a:rPr>
              <a:t> 	</a:t>
            </a:r>
            <a:r>
              <a:rPr lang="nl-NL" dirty="0">
                <a:solidFill>
                  <a:srgbClr val="92D050"/>
                </a:solidFill>
                <a:latin typeface="Trebuchet MS" panose="020B0603020202020204" pitchFamily="34" charset="0"/>
              </a:rPr>
              <a:t>voor</a:t>
            </a:r>
            <a:r>
              <a:rPr lang="nl-NL" dirty="0">
                <a:latin typeface="Trebuchet MS" panose="020B0603020202020204" pitchFamily="34" charset="0"/>
              </a:rPr>
              <a:t> – </a:t>
            </a:r>
            <a:r>
              <a:rPr lang="nl-NL" b="1" dirty="0">
                <a:solidFill>
                  <a:srgbClr val="00B050"/>
                </a:solidFill>
                <a:latin typeface="Trebuchet MS" panose="020B0603020202020204" pitchFamily="34" charset="0"/>
              </a:rPr>
              <a:t>na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4"/>
                </a:solidFill>
                <a:latin typeface="Trebuchet MS" panose="020B0603020202020204" pitchFamily="34" charset="0"/>
              </a:rPr>
              <a:t>1x </a:t>
            </a:r>
            <a:r>
              <a:rPr lang="nl-NL" dirty="0" err="1">
                <a:solidFill>
                  <a:schemeClr val="accent4"/>
                </a:solidFill>
                <a:latin typeface="Trebuchet MS" panose="020B0603020202020204" pitchFamily="34" charset="0"/>
              </a:rPr>
              <a:t>eGFR</a:t>
            </a:r>
            <a:r>
              <a:rPr lang="nl-NL" dirty="0">
                <a:solidFill>
                  <a:schemeClr val="accent4"/>
                </a:solidFill>
                <a:latin typeface="Trebuchet MS" panose="020B0603020202020204" pitchFamily="34" charset="0"/>
              </a:rPr>
              <a:t> onder 50</a:t>
            </a:r>
            <a:r>
              <a:rPr lang="nl-NL" dirty="0">
                <a:latin typeface="Trebuchet MS" panose="020B0603020202020204" pitchFamily="34" charset="0"/>
              </a:rPr>
              <a:t> 		</a:t>
            </a:r>
            <a:r>
              <a:rPr lang="nl-NL" dirty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voor</a:t>
            </a:r>
            <a:r>
              <a:rPr lang="nl-NL" dirty="0">
                <a:latin typeface="Trebuchet MS" panose="020B0603020202020204" pitchFamily="34" charset="0"/>
              </a:rPr>
              <a:t> – </a:t>
            </a:r>
            <a:r>
              <a:rPr lang="nl-NL" b="1" dirty="0">
                <a:solidFill>
                  <a:schemeClr val="accent4"/>
                </a:solidFill>
                <a:latin typeface="Trebuchet MS" panose="020B0603020202020204" pitchFamily="34" charset="0"/>
              </a:rPr>
              <a:t>na</a:t>
            </a:r>
            <a:r>
              <a:rPr lang="nl-NL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nl-NL" dirty="0">
                <a:latin typeface="Trebuchet MS" panose="020B0603020202020204" pitchFamily="34" charset="0"/>
              </a:rPr>
              <a:t>licht</a:t>
            </a:r>
            <a:r>
              <a:rPr lang="nl-NL" b="1" dirty="0">
                <a:latin typeface="Trebuchet MS" panose="020B0603020202020204" pitchFamily="34" charset="0"/>
              </a:rPr>
              <a:t>= </a:t>
            </a:r>
            <a:r>
              <a:rPr lang="nl-NL" dirty="0">
                <a:latin typeface="Trebuchet MS" panose="020B0603020202020204" pitchFamily="34" charset="0"/>
              </a:rPr>
              <a:t>voormeting</a:t>
            </a:r>
            <a:r>
              <a:rPr lang="nl-NL" b="1" dirty="0">
                <a:latin typeface="Trebuchet MS" panose="020B0603020202020204" pitchFamily="34" charset="0"/>
              </a:rPr>
              <a:t>, donker= nameting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  <a:t>2x of meer </a:t>
            </a:r>
            <a:r>
              <a:rPr lang="nl-NL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eGFR</a:t>
            </a:r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  <a:t> onder 50</a:t>
            </a:r>
            <a:r>
              <a:rPr lang="nl-NL" dirty="0">
                <a:latin typeface="Trebuchet MS" panose="020B0603020202020204" pitchFamily="34" charset="0"/>
              </a:rPr>
              <a:t>	</a:t>
            </a:r>
            <a:r>
              <a:rPr lang="nl-NL" dirty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voor</a:t>
            </a:r>
            <a:r>
              <a:rPr lang="nl-NL" dirty="0">
                <a:latin typeface="Trebuchet MS" panose="020B0603020202020204" pitchFamily="34" charset="0"/>
              </a:rPr>
              <a:t> – 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na</a:t>
            </a:r>
          </a:p>
          <a:p>
            <a:pPr marL="0" indent="0">
              <a:buNone/>
            </a:pPr>
            <a:r>
              <a:rPr lang="nl-NL" dirty="0">
                <a:solidFill>
                  <a:srgbClr val="C00000"/>
                </a:solidFill>
                <a:latin typeface="Trebuchet MS" panose="020B0603020202020204" pitchFamily="34" charset="0"/>
              </a:rPr>
              <a:t>1x of meer </a:t>
            </a:r>
            <a:r>
              <a:rPr lang="nl-NL" dirty="0" err="1">
                <a:solidFill>
                  <a:srgbClr val="C00000"/>
                </a:solidFill>
                <a:latin typeface="Trebuchet MS" panose="020B0603020202020204" pitchFamily="34" charset="0"/>
              </a:rPr>
              <a:t>eGFR</a:t>
            </a:r>
            <a:r>
              <a:rPr lang="nl-NL" dirty="0">
                <a:solidFill>
                  <a:srgbClr val="C00000"/>
                </a:solidFill>
                <a:latin typeface="Trebuchet MS" panose="020B0603020202020204" pitchFamily="34" charset="0"/>
              </a:rPr>
              <a:t> onder 30</a:t>
            </a:r>
            <a:r>
              <a:rPr lang="nl-NL" dirty="0">
                <a:latin typeface="Trebuchet MS" panose="020B0603020202020204" pitchFamily="34" charset="0"/>
              </a:rPr>
              <a:t> 	</a:t>
            </a:r>
            <a:r>
              <a:rPr lang="nl-NL" dirty="0">
                <a:solidFill>
                  <a:srgbClr val="FE5050"/>
                </a:solidFill>
                <a:latin typeface="Trebuchet MS" panose="020B0603020202020204" pitchFamily="34" charset="0"/>
              </a:rPr>
              <a:t>voor</a:t>
            </a:r>
            <a:r>
              <a:rPr lang="nl-NL" dirty="0">
                <a:latin typeface="Trebuchet MS" panose="020B0603020202020204" pitchFamily="34" charset="0"/>
              </a:rPr>
              <a:t> - </a:t>
            </a:r>
            <a:r>
              <a:rPr lang="nl-NL" b="1" dirty="0">
                <a:solidFill>
                  <a:srgbClr val="FF0000"/>
                </a:solidFill>
                <a:latin typeface="Trebuchet MS" panose="020B0603020202020204" pitchFamily="34" charset="0"/>
              </a:rPr>
              <a:t>na</a:t>
            </a:r>
          </a:p>
          <a:p>
            <a:pPr marL="0" indent="0">
              <a:buNone/>
            </a:pPr>
            <a:endParaRPr lang="nl-NL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nl-NL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nl-NL" sz="1900" dirty="0">
                <a:latin typeface="Trebuchet MS"/>
              </a:rPr>
              <a:t>Periode voormeting; DATUM t/m DATUM</a:t>
            </a:r>
          </a:p>
          <a:p>
            <a:pPr marL="0" indent="0">
              <a:buNone/>
            </a:pPr>
            <a:r>
              <a:rPr lang="nl-NL" sz="1900" dirty="0">
                <a:latin typeface="Trebuchet MS"/>
              </a:rPr>
              <a:t>Periode nameting;  DATUM t/m DATUM  en hierbij laatste </a:t>
            </a:r>
            <a:r>
              <a:rPr lang="nl-NL" sz="1900" dirty="0" err="1">
                <a:latin typeface="Trebuchet MS"/>
              </a:rPr>
              <a:t>eGFR</a:t>
            </a:r>
            <a:r>
              <a:rPr lang="nl-NL" sz="1900" dirty="0">
                <a:latin typeface="Trebuchet MS"/>
              </a:rPr>
              <a:t> (&lt;60) na DATUM </a:t>
            </a:r>
            <a:endParaRPr lang="nl-NL" sz="1900" dirty="0">
              <a:latin typeface="Trebuchet MS" panose="020B0603020202020204" pitchFamily="34" charset="0"/>
            </a:endParaRPr>
          </a:p>
        </p:txBody>
      </p:sp>
      <p:sp>
        <p:nvSpPr>
          <p:cNvPr id="3" name="Rechteraccolade 2"/>
          <p:cNvSpPr/>
          <p:nvPr/>
        </p:nvSpPr>
        <p:spPr>
          <a:xfrm>
            <a:off x="5361418" y="2930236"/>
            <a:ext cx="516774" cy="18842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5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472" y="154746"/>
            <a:ext cx="9905766" cy="689316"/>
          </a:xfrm>
        </p:spPr>
        <p:txBody>
          <a:bodyPr/>
          <a:lstStyle/>
          <a:p>
            <a:r>
              <a:rPr lang="nl-NL" sz="3200" b="1" dirty="0">
                <a:latin typeface="Trebuchet MS" panose="020B0603020202020204" pitchFamily="34" charset="0"/>
              </a:rPr>
              <a:t>% Contra-indicatie					voor- en na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96471" y="5898776"/>
            <a:ext cx="517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  <a:t>Conclusie? Komt dit overeen met je voornemen?</a:t>
            </a: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946506"/>
              </p:ext>
            </p:extLst>
          </p:nvPr>
        </p:nvGraphicFramePr>
        <p:xfrm>
          <a:off x="493472" y="957705"/>
          <a:ext cx="11313718" cy="505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4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78" y="420774"/>
            <a:ext cx="10766044" cy="1325563"/>
          </a:xfrm>
        </p:spPr>
        <p:txBody>
          <a:bodyPr/>
          <a:lstStyle/>
          <a:p>
            <a:r>
              <a:rPr lang="nl-NL" dirty="0"/>
              <a:t>Opbouw bijeenkomst (45 minuten)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00" y="2269069"/>
            <a:ext cx="10744200" cy="3751308"/>
          </a:xfrm>
        </p:spPr>
        <p:txBody>
          <a:bodyPr/>
          <a:lstStyle/>
          <a:p>
            <a:r>
              <a:rPr lang="it-IT" dirty="0"/>
              <a:t>Korte introductie</a:t>
            </a:r>
          </a:p>
          <a:p>
            <a:endParaRPr lang="it-IT" dirty="0"/>
          </a:p>
          <a:p>
            <a:r>
              <a:rPr lang="it-IT" dirty="0"/>
              <a:t>Spiegelinformatie: voornemen, </a:t>
            </a:r>
            <a:r>
              <a:rPr lang="nl-NL" dirty="0"/>
              <a:t>enquête</a:t>
            </a:r>
            <a:r>
              <a:rPr lang="it-IT" dirty="0"/>
              <a:t> en HIS-cijfers bespreken (ca 30 min)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Evaluatievragenlijst en afronding (ca 5-10 min)</a:t>
            </a:r>
          </a:p>
          <a:p>
            <a:endParaRPr lang="it-IT" dirty="0"/>
          </a:p>
          <a:p>
            <a:r>
              <a:rPr lang="it-IT" dirty="0"/>
              <a:t>Input vervolg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67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241" y="225084"/>
            <a:ext cx="11738769" cy="675248"/>
          </a:xfrm>
        </p:spPr>
        <p:txBody>
          <a:bodyPr/>
          <a:lstStyle/>
          <a:p>
            <a:r>
              <a:rPr lang="nl-NL" sz="3200" dirty="0">
                <a:latin typeface="Trebuchet MS" panose="020B0603020202020204" pitchFamily="34" charset="0"/>
              </a:rPr>
              <a:t>% contra-indicatie                     bij </a:t>
            </a:r>
            <a:r>
              <a:rPr lang="nl-NL" sz="3200" dirty="0" err="1">
                <a:latin typeface="Trebuchet MS" panose="020B0603020202020204" pitchFamily="34" charset="0"/>
              </a:rPr>
              <a:t>eGFR</a:t>
            </a:r>
            <a:r>
              <a:rPr lang="nl-NL" sz="3200" dirty="0">
                <a:latin typeface="Trebuchet MS" panose="020B0603020202020204" pitchFamily="34" charset="0"/>
              </a:rPr>
              <a:t> &lt;60, &lt;50, &lt;30 na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17241" y="811763"/>
            <a:ext cx="1152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nl-NL" sz="1400" dirty="0">
                <a:latin typeface="Trebuchet MS" panose="020B0603020202020204" pitchFamily="34" charset="0"/>
              </a:rPr>
              <a:t>Het percentage patiënten met een contra-indicatie medicatiebewaking verminderde nierfunctie, opgesplitst in patiënten met 1x of vaker een </a:t>
            </a:r>
            <a:r>
              <a:rPr lang="nl-NL" sz="1400" dirty="0" err="1">
                <a:latin typeface="Trebuchet MS" panose="020B0603020202020204" pitchFamily="34" charset="0"/>
              </a:rPr>
              <a:t>eGFR</a:t>
            </a:r>
            <a:r>
              <a:rPr lang="nl-NL" sz="1400" dirty="0">
                <a:latin typeface="Trebuchet MS" panose="020B0603020202020204" pitchFamily="34" charset="0"/>
              </a:rPr>
              <a:t> lager dan resp. 60, 50 of 30 ml/min/1.73m</a:t>
            </a:r>
            <a:r>
              <a:rPr lang="nl-NL" sz="1400" baseline="30000" dirty="0">
                <a:latin typeface="Trebuchet MS" panose="020B0603020202020204" pitchFamily="34" charset="0"/>
              </a:rPr>
              <a:t>2  </a:t>
            </a:r>
            <a:r>
              <a:rPr lang="nl-NL" sz="1400" dirty="0">
                <a:latin typeface="Trebuchet MS" panose="020B0603020202020204" pitchFamily="34" charset="0"/>
              </a:rPr>
              <a:t>afgelopen vijf jaar met laatste lage </a:t>
            </a:r>
            <a:r>
              <a:rPr lang="nl-NL" sz="1400" dirty="0" err="1">
                <a:latin typeface="Trebuchet MS" panose="020B0603020202020204" pitchFamily="34" charset="0"/>
              </a:rPr>
              <a:t>eGFR</a:t>
            </a:r>
            <a:r>
              <a:rPr lang="nl-NL" sz="1400" dirty="0">
                <a:latin typeface="Trebuchet MS" panose="020B0603020202020204" pitchFamily="34" charset="0"/>
              </a:rPr>
              <a:t> meting </a:t>
            </a:r>
            <a:r>
              <a:rPr lang="nl-NL" sz="1400" b="1" u="sng" dirty="0">
                <a:latin typeface="Trebuchet MS" panose="020B0603020202020204" pitchFamily="34" charset="0"/>
              </a:rPr>
              <a:t>ná </a:t>
            </a:r>
            <a:r>
              <a:rPr lang="nl-NL" sz="1400" b="1" u="sng" dirty="0" err="1">
                <a:latin typeface="Trebuchet MS" panose="020B0603020202020204" pitchFamily="34" charset="0"/>
              </a:rPr>
              <a:t>toetsgroep</a:t>
            </a:r>
            <a:r>
              <a:rPr lang="nl-NL" sz="1400" u="sng" dirty="0">
                <a:latin typeface="Trebuchet MS" panose="020B0603020202020204" pitchFamily="34" charset="0"/>
              </a:rPr>
              <a:t> </a:t>
            </a:r>
            <a:r>
              <a:rPr lang="nl-NL" sz="1400" dirty="0">
                <a:latin typeface="Trebuchet MS" panose="020B0603020202020204" pitchFamily="34" charset="0"/>
              </a:rPr>
              <a:t>(DATUM). </a:t>
            </a:r>
            <a:endParaRPr lang="nl-NL" sz="1400" b="1" dirty="0">
              <a:latin typeface="Trebuchet MS" panose="020B0603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24231" y="5654362"/>
            <a:ext cx="580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B</a:t>
            </a:r>
            <a:r>
              <a:rPr lang="nl-NL" dirty="0">
                <a:solidFill>
                  <a:schemeClr val="accent2"/>
                </a:solidFill>
                <a:latin typeface="Trebuchet MS" panose="020B0603020202020204" pitchFamily="34" charset="0"/>
              </a:rPr>
              <a:t>ewuste keuzes? Welke afkappunten gebruiken we?</a:t>
            </a:r>
            <a:endParaRPr lang="nl-NL" dirty="0">
              <a:latin typeface="Trebuchet MS" panose="020B0603020202020204" pitchFamily="34" charset="0"/>
            </a:endParaRPr>
          </a:p>
        </p:txBody>
      </p:sp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674046"/>
              </p:ext>
            </p:extLst>
          </p:nvPr>
        </p:nvGraphicFramePr>
        <p:xfrm>
          <a:off x="445770" y="1487012"/>
          <a:ext cx="11394777" cy="430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07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1579"/>
            <a:ext cx="9765654" cy="646331"/>
          </a:xfrm>
        </p:spPr>
        <p:txBody>
          <a:bodyPr/>
          <a:lstStyle/>
          <a:p>
            <a:r>
              <a:rPr lang="it-IT" sz="4000" b="1" dirty="0">
                <a:latin typeface="Trebuchet MS" panose="020B0603020202020204" pitchFamily="34" charset="0"/>
              </a:rPr>
              <a:t>Medicatie nagelopen?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16150"/>
              </p:ext>
            </p:extLst>
          </p:nvPr>
        </p:nvGraphicFramePr>
        <p:xfrm>
          <a:off x="711199" y="2101734"/>
          <a:ext cx="6921206" cy="2273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0217">
                  <a:extLst>
                    <a:ext uri="{9D8B030D-6E8A-4147-A177-3AD203B41FA5}">
                      <a16:colId xmlns:a16="http://schemas.microsoft.com/office/drawing/2014/main" val="1164970218"/>
                    </a:ext>
                  </a:extLst>
                </a:gridCol>
                <a:gridCol w="1950989">
                  <a:extLst>
                    <a:ext uri="{9D8B030D-6E8A-4147-A177-3AD203B41FA5}">
                      <a16:colId xmlns:a16="http://schemas.microsoft.com/office/drawing/2014/main" val="1855440838"/>
                    </a:ext>
                  </a:extLst>
                </a:gridCol>
              </a:tblGrid>
              <a:tr h="533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kern="1200" dirty="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Aantal </a:t>
                      </a: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3900"/>
                  </a:ext>
                </a:extLst>
              </a:tr>
              <a:tr h="443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Ja, met behulp van het VIP Live rapport</a:t>
                      </a:r>
                      <a:endParaRPr kumimoji="0" lang="nl-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70504"/>
                  </a:ext>
                </a:extLst>
              </a:tr>
              <a:tr h="487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Ja, zelf in het HIS</a:t>
                      </a:r>
                      <a:endParaRPr kumimoji="0" lang="nl-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55191"/>
                  </a:ext>
                </a:extLst>
              </a:tr>
              <a:tr h="487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Nee</a:t>
                      </a: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61620"/>
                  </a:ext>
                </a:extLst>
              </a:tr>
              <a:tr h="294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Niet van toepassing</a:t>
                      </a: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2385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1199" y="995029"/>
            <a:ext cx="1080109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200" dirty="0">
                <a:latin typeface="Trebuchet MS" panose="020B0603020202020204" pitchFamily="34" charset="0"/>
              </a:rPr>
              <a:t>Heeft u na de </a:t>
            </a:r>
            <a:r>
              <a:rPr lang="nl-NL" sz="2200" dirty="0" err="1">
                <a:latin typeface="Trebuchet MS" panose="020B0603020202020204" pitchFamily="34" charset="0"/>
              </a:rPr>
              <a:t>toetsgroep</a:t>
            </a:r>
            <a:r>
              <a:rPr lang="nl-NL" sz="2200" dirty="0">
                <a:latin typeface="Trebuchet MS" panose="020B0603020202020204" pitchFamily="34" charset="0"/>
              </a:rPr>
              <a:t> over verminderde nierfunctie uw patiënten aan wie u </a:t>
            </a:r>
            <a:r>
              <a:rPr lang="nl-NL" sz="2200" dirty="0" err="1">
                <a:latin typeface="Trebuchet MS" panose="020B0603020202020204" pitchFamily="34" charset="0"/>
              </a:rPr>
              <a:t>NSAID’s</a:t>
            </a:r>
            <a:r>
              <a:rPr lang="nl-NL" sz="2200" dirty="0">
                <a:latin typeface="Trebuchet MS" panose="020B0603020202020204" pitchFamily="34" charset="0"/>
              </a:rPr>
              <a:t> respectievelijk </a:t>
            </a:r>
            <a:r>
              <a:rPr lang="nl-NL" sz="2200" dirty="0" err="1">
                <a:latin typeface="Trebuchet MS" panose="020B0603020202020204" pitchFamily="34" charset="0"/>
              </a:rPr>
              <a:t>lisdiuretica</a:t>
            </a:r>
            <a:r>
              <a:rPr lang="nl-NL" sz="2200" dirty="0">
                <a:latin typeface="Trebuchet MS" panose="020B0603020202020204" pitchFamily="34" charset="0"/>
              </a:rPr>
              <a:t> had voorgeschreven ondanks verminderde nierfunctie, nagelopen?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NL" altLang="nl-NL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1199" y="4481868"/>
            <a:ext cx="1121434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CB4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</a:t>
            </a:r>
            <a:r>
              <a:rPr lang="nl-NL" sz="2000" dirty="0">
                <a:latin typeface="Trebuchet MS" panose="020B0603020202020204" pitchFamily="34" charset="0"/>
              </a:rPr>
              <a:t>Bij het beantwoorden met ’Ja’ zijn respondenten doorgestuurd naar </a:t>
            </a:r>
            <a:r>
              <a:rPr lang="nl-NL" sz="2000" dirty="0">
                <a:solidFill>
                  <a:srgbClr val="009CB4"/>
                </a:solidFill>
                <a:latin typeface="Trebuchet MS" panose="020B0603020202020204" pitchFamily="34" charset="0"/>
              </a:rPr>
              <a:t>Vervolgvraag </a:t>
            </a:r>
          </a:p>
          <a:p>
            <a:endParaRPr lang="nl-NL" sz="2000" dirty="0">
              <a:solidFill>
                <a:srgbClr val="009CB4"/>
              </a:solidFill>
              <a:latin typeface="Trebuchet MS" panose="020B0603020202020204" pitchFamily="34" charset="0"/>
            </a:endParaRPr>
          </a:p>
          <a:p>
            <a:r>
              <a:rPr lang="nl-NL" sz="2400" dirty="0">
                <a:solidFill>
                  <a:srgbClr val="009CB4"/>
                </a:solidFill>
                <a:latin typeface="Trebuchet MS" panose="020B0603020202020204" pitchFamily="34" charset="0"/>
              </a:rPr>
              <a:t>Vervolgvraag </a:t>
            </a:r>
          </a:p>
          <a:p>
            <a:r>
              <a:rPr lang="nl-NL" sz="2200" b="1" dirty="0"/>
              <a:t>Vond u dit nalopen nuttig? Welke inzichten leverde dit nalopen u op?</a:t>
            </a:r>
            <a:endParaRPr lang="nl-NL" sz="2000" b="1" dirty="0"/>
          </a:p>
          <a:p>
            <a:r>
              <a:rPr lang="nl-NL" sz="2000" dirty="0"/>
              <a:t> </a:t>
            </a:r>
            <a:r>
              <a:rPr lang="nl-NL" sz="2000" dirty="0">
                <a:solidFill>
                  <a:srgbClr val="009CB4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nl-NL" sz="2000" dirty="0"/>
              <a:t>Ja, maar gaf ook wel problemen bij sommige patiënten, lastig aanpassing van de medicatie.</a:t>
            </a:r>
          </a:p>
        </p:txBody>
      </p:sp>
    </p:spTree>
    <p:extLst>
      <p:ext uri="{BB962C8B-B14F-4D97-AF65-F5344CB8AC3E}">
        <p14:creationId xmlns:p14="http://schemas.microsoft.com/office/powerpoint/2010/main" val="31201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1579"/>
            <a:ext cx="9765654" cy="646331"/>
          </a:xfrm>
        </p:spPr>
        <p:txBody>
          <a:bodyPr/>
          <a:lstStyle/>
          <a:p>
            <a:r>
              <a:rPr lang="it-IT" dirty="0"/>
              <a:t>BMI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40373"/>
              </p:ext>
            </p:extLst>
          </p:nvPr>
        </p:nvGraphicFramePr>
        <p:xfrm>
          <a:off x="711200" y="2817184"/>
          <a:ext cx="10474861" cy="2215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373">
                  <a:extLst>
                    <a:ext uri="{9D8B030D-6E8A-4147-A177-3AD203B41FA5}">
                      <a16:colId xmlns:a16="http://schemas.microsoft.com/office/drawing/2014/main" val="1164970218"/>
                    </a:ext>
                  </a:extLst>
                </a:gridCol>
                <a:gridCol w="1578993">
                  <a:extLst>
                    <a:ext uri="{9D8B030D-6E8A-4147-A177-3AD203B41FA5}">
                      <a16:colId xmlns:a16="http://schemas.microsoft.com/office/drawing/2014/main" val="1855440838"/>
                    </a:ext>
                  </a:extLst>
                </a:gridCol>
                <a:gridCol w="1386649">
                  <a:extLst>
                    <a:ext uri="{9D8B030D-6E8A-4147-A177-3AD203B41FA5}">
                      <a16:colId xmlns:a16="http://schemas.microsoft.com/office/drawing/2014/main" val="2959130174"/>
                    </a:ext>
                  </a:extLst>
                </a:gridCol>
                <a:gridCol w="1386649">
                  <a:extLst>
                    <a:ext uri="{9D8B030D-6E8A-4147-A177-3AD203B41FA5}">
                      <a16:colId xmlns:a16="http://schemas.microsoft.com/office/drawing/2014/main" val="1162608761"/>
                    </a:ext>
                  </a:extLst>
                </a:gridCol>
                <a:gridCol w="1353103">
                  <a:extLst>
                    <a:ext uri="{9D8B030D-6E8A-4147-A177-3AD203B41FA5}">
                      <a16:colId xmlns:a16="http://schemas.microsoft.com/office/drawing/2014/main" val="1745173224"/>
                    </a:ext>
                  </a:extLst>
                </a:gridCol>
                <a:gridCol w="1354221">
                  <a:extLst>
                    <a:ext uri="{9D8B030D-6E8A-4147-A177-3AD203B41FA5}">
                      <a16:colId xmlns:a16="http://schemas.microsoft.com/office/drawing/2014/main" val="2322711043"/>
                    </a:ext>
                  </a:extLst>
                </a:gridCol>
                <a:gridCol w="1577873">
                  <a:extLst>
                    <a:ext uri="{9D8B030D-6E8A-4147-A177-3AD203B41FA5}">
                      <a16:colId xmlns:a16="http://schemas.microsoft.com/office/drawing/2014/main" val="1453067461"/>
                    </a:ext>
                  </a:extLst>
                </a:gridCol>
              </a:tblGrid>
              <a:tr h="75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helemaal mee eens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helemaal mee oneens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3900"/>
                  </a:ext>
                </a:extLst>
              </a:tr>
              <a:tr h="65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Aantal (%)</a:t>
                      </a:r>
                    </a:p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NL" sz="2000" dirty="0">
                          <a:effectLst/>
                        </a:rPr>
                        <a:t>JAARTAL</a:t>
                      </a:r>
                    </a:p>
                  </a:txBody>
                  <a:tcPr marL="68580" marR="68580" marT="0" marB="0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70504"/>
                  </a:ext>
                </a:extLst>
              </a:tr>
              <a:tr h="78496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r>
                        <a:rPr lang="nl-N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Aantal (%) </a:t>
                      </a:r>
                      <a:endParaRPr lang="en-US"/>
                    </a:p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N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JAARTAL</a:t>
                      </a:r>
                    </a:p>
                  </a:txBody>
                  <a:tcPr marL="68580" marR="68580" marT="0" marB="0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5519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1199" y="1012078"/>
            <a:ext cx="1047486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300" dirty="0"/>
              <a:t>Bij het interpreteren van de </a:t>
            </a:r>
            <a:r>
              <a:rPr lang="nl-NL" sz="2300" dirty="0" err="1"/>
              <a:t>eGFR</a:t>
            </a:r>
            <a:r>
              <a:rPr lang="nl-NL" sz="2300" dirty="0"/>
              <a:t> houd ik rekening met de BMI van de patiënt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NL" altLang="nl-NL" sz="2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NL" altLang="nl-NL" sz="2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300" b="1" dirty="0">
                <a:cs typeface="Arial" panose="020B0604020202020204" pitchFamily="34" charset="0"/>
              </a:rPr>
              <a:t>…% is het hier nu mee eens:</a:t>
            </a:r>
            <a:endParaRPr kumimoji="0" lang="nl-NL" altLang="nl-NL" sz="2300" b="1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55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172" y="1572227"/>
            <a:ext cx="9765654" cy="1089529"/>
          </a:xfrm>
        </p:spPr>
        <p:txBody>
          <a:bodyPr/>
          <a:lstStyle/>
          <a:p>
            <a:r>
              <a:rPr lang="it-IT" dirty="0"/>
              <a:t>2. Apotheek actief informeren</a:t>
            </a:r>
            <a:br>
              <a:rPr lang="it-IT" dirty="0"/>
            </a:br>
            <a:endParaRPr lang="it-IT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1579"/>
            <a:ext cx="9765654" cy="646331"/>
          </a:xfrm>
        </p:spPr>
        <p:txBody>
          <a:bodyPr/>
          <a:lstStyle/>
          <a:p>
            <a:r>
              <a:rPr lang="it-IT" dirty="0"/>
              <a:t>Meldplicht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88040"/>
              </p:ext>
            </p:extLst>
          </p:nvPr>
        </p:nvGraphicFramePr>
        <p:xfrm>
          <a:off x="876649" y="2347354"/>
          <a:ext cx="10474861" cy="2022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373">
                  <a:extLst>
                    <a:ext uri="{9D8B030D-6E8A-4147-A177-3AD203B41FA5}">
                      <a16:colId xmlns:a16="http://schemas.microsoft.com/office/drawing/2014/main" val="1164970218"/>
                    </a:ext>
                  </a:extLst>
                </a:gridCol>
                <a:gridCol w="1578993">
                  <a:extLst>
                    <a:ext uri="{9D8B030D-6E8A-4147-A177-3AD203B41FA5}">
                      <a16:colId xmlns:a16="http://schemas.microsoft.com/office/drawing/2014/main" val="1855440838"/>
                    </a:ext>
                  </a:extLst>
                </a:gridCol>
                <a:gridCol w="1386649">
                  <a:extLst>
                    <a:ext uri="{9D8B030D-6E8A-4147-A177-3AD203B41FA5}">
                      <a16:colId xmlns:a16="http://schemas.microsoft.com/office/drawing/2014/main" val="2959130174"/>
                    </a:ext>
                  </a:extLst>
                </a:gridCol>
                <a:gridCol w="1386649">
                  <a:extLst>
                    <a:ext uri="{9D8B030D-6E8A-4147-A177-3AD203B41FA5}">
                      <a16:colId xmlns:a16="http://schemas.microsoft.com/office/drawing/2014/main" val="1162608761"/>
                    </a:ext>
                  </a:extLst>
                </a:gridCol>
                <a:gridCol w="1353103">
                  <a:extLst>
                    <a:ext uri="{9D8B030D-6E8A-4147-A177-3AD203B41FA5}">
                      <a16:colId xmlns:a16="http://schemas.microsoft.com/office/drawing/2014/main" val="1745173224"/>
                    </a:ext>
                  </a:extLst>
                </a:gridCol>
                <a:gridCol w="1354221">
                  <a:extLst>
                    <a:ext uri="{9D8B030D-6E8A-4147-A177-3AD203B41FA5}">
                      <a16:colId xmlns:a16="http://schemas.microsoft.com/office/drawing/2014/main" val="2322711043"/>
                    </a:ext>
                  </a:extLst>
                </a:gridCol>
                <a:gridCol w="1577873">
                  <a:extLst>
                    <a:ext uri="{9D8B030D-6E8A-4147-A177-3AD203B41FA5}">
                      <a16:colId xmlns:a16="http://schemas.microsoft.com/office/drawing/2014/main" val="1453067461"/>
                    </a:ext>
                  </a:extLst>
                </a:gridCol>
              </a:tblGrid>
              <a:tr h="626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helemaal mee eens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helemaal mee oneens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3900"/>
                  </a:ext>
                </a:extLst>
              </a:tr>
              <a:tr h="62653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Aantal (%)</a:t>
                      </a:r>
                      <a:r>
                        <a:rPr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 </a:t>
                      </a:r>
                      <a:endParaRPr kumimoji="0" lang="nl-NL" sz="20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JAARTAL</a:t>
                      </a:r>
                    </a:p>
                  </a:txBody>
                  <a:tcPr marL="68580" marR="68580" marT="0" marB="0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70504"/>
                  </a:ext>
                </a:extLst>
              </a:tr>
              <a:tr h="62653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Aantal (%)</a:t>
                      </a:r>
                      <a:r>
                        <a:rPr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 </a:t>
                      </a:r>
                      <a:endParaRPr kumimoji="0" lang="nl-NL" sz="20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20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JAARTAL</a:t>
                      </a:r>
                    </a:p>
                  </a:txBody>
                  <a:tcPr marL="68580" marR="68580" marT="0" marB="0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5519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1199" y="879987"/>
            <a:ext cx="1064031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300" dirty="0"/>
              <a:t>Als voorschrijvend huisarts heb je de </a:t>
            </a:r>
            <a:r>
              <a:rPr lang="nl-NL" sz="2300" b="1" dirty="0"/>
              <a:t>wettelijke plicht een </a:t>
            </a:r>
            <a:r>
              <a:rPr lang="nl-NL" sz="2300" b="1" dirty="0" err="1"/>
              <a:t>eGFR</a:t>
            </a:r>
            <a:r>
              <a:rPr lang="nl-NL" sz="2300" b="1" dirty="0"/>
              <a:t> &lt; 50 te melden </a:t>
            </a:r>
            <a:r>
              <a:rPr lang="nl-NL" sz="2300" dirty="0"/>
              <a:t>bij de apotheek, als de patiënt dat goed vindt.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NL" altLang="nl-NL" sz="2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300" b="1" dirty="0">
                <a:latin typeface="Arial" panose="020B0604020202020204" pitchFamily="34" charset="0"/>
                <a:cs typeface="Arial" panose="020B0604020202020204" pitchFamily="34" charset="0"/>
              </a:rPr>
              <a:t>…% is het hier nu mee eens:</a:t>
            </a:r>
            <a:endParaRPr kumimoji="0" lang="nl-NL" altLang="nl-NL" sz="23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1199" y="4692238"/>
            <a:ext cx="1064031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9CB4"/>
                </a:solidFill>
                <a:latin typeface="+mj-lt"/>
                <a:ea typeface="+mj-ea"/>
                <a:cs typeface="+mj-cs"/>
              </a:rPr>
              <a:t>Vraag</a:t>
            </a:r>
            <a:r>
              <a:rPr lang="en-US" sz="3200" dirty="0">
                <a:solidFill>
                  <a:srgbClr val="009CB4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200" b="1" dirty="0">
                <a:solidFill>
                  <a:srgbClr val="009CB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dirty="0" err="1"/>
              <a:t>Heeft</a:t>
            </a:r>
            <a:r>
              <a:rPr lang="en-US" sz="2300" dirty="0"/>
              <a:t> u </a:t>
            </a:r>
            <a:r>
              <a:rPr lang="en-US" sz="2300" dirty="0" err="1"/>
              <a:t>sinds</a:t>
            </a:r>
            <a:r>
              <a:rPr lang="en-US" sz="2300" dirty="0"/>
              <a:t> de </a:t>
            </a:r>
            <a:r>
              <a:rPr lang="en-US" sz="2300" dirty="0" err="1"/>
              <a:t>toetsgroep</a:t>
            </a:r>
            <a:r>
              <a:rPr lang="en-US" sz="2300" dirty="0"/>
              <a:t> </a:t>
            </a:r>
            <a:r>
              <a:rPr lang="en-US" sz="2300" dirty="0" err="1"/>
              <a:t>verminderde</a:t>
            </a:r>
            <a:r>
              <a:rPr lang="en-US" sz="2300" dirty="0"/>
              <a:t> </a:t>
            </a:r>
            <a:r>
              <a:rPr lang="en-US" sz="2300" dirty="0" err="1"/>
              <a:t>nierfunctie</a:t>
            </a:r>
            <a:r>
              <a:rPr lang="en-US" sz="2300" dirty="0"/>
              <a:t> </a:t>
            </a:r>
            <a:r>
              <a:rPr lang="en-US" sz="2300" dirty="0" err="1"/>
              <a:t>alle</a:t>
            </a:r>
            <a:r>
              <a:rPr lang="en-US" sz="2300" dirty="0"/>
              <a:t> </a:t>
            </a:r>
            <a:r>
              <a:rPr lang="en-US" sz="2300" dirty="0" err="1"/>
              <a:t>gevallen</a:t>
            </a:r>
            <a:r>
              <a:rPr lang="en-US" sz="2300" dirty="0"/>
              <a:t> van </a:t>
            </a:r>
            <a:r>
              <a:rPr lang="en-US" sz="2300" dirty="0" err="1"/>
              <a:t>een</a:t>
            </a:r>
            <a:r>
              <a:rPr lang="en-US" sz="2300" dirty="0"/>
              <a:t> </a:t>
            </a:r>
            <a:r>
              <a:rPr lang="en-US" sz="2300" dirty="0" err="1"/>
              <a:t>eGFR</a:t>
            </a:r>
            <a:r>
              <a:rPr lang="en-US" sz="2300" dirty="0"/>
              <a:t>&lt;50 </a:t>
            </a:r>
            <a:r>
              <a:rPr lang="en-US" sz="2300" dirty="0" err="1">
                <a:solidFill>
                  <a:schemeClr val="accent2"/>
                </a:solidFill>
              </a:rPr>
              <a:t>gemeld</a:t>
            </a:r>
            <a:r>
              <a:rPr lang="en-US" sz="2300" dirty="0">
                <a:solidFill>
                  <a:schemeClr val="accent2"/>
                </a:solidFill>
              </a:rPr>
              <a:t> </a:t>
            </a:r>
            <a:r>
              <a:rPr lang="en-US" sz="2300" dirty="0" err="1">
                <a:solidFill>
                  <a:schemeClr val="accent2"/>
                </a:solidFill>
              </a:rPr>
              <a:t>bij</a:t>
            </a:r>
            <a:r>
              <a:rPr lang="en-US" sz="2300" dirty="0">
                <a:solidFill>
                  <a:schemeClr val="accent2"/>
                </a:solidFill>
              </a:rPr>
              <a:t> de </a:t>
            </a:r>
            <a:r>
              <a:rPr lang="en-US" sz="2300" dirty="0" err="1">
                <a:solidFill>
                  <a:schemeClr val="accent2"/>
                </a:solidFill>
              </a:rPr>
              <a:t>apotheek</a:t>
            </a:r>
            <a:r>
              <a:rPr lang="en-US" sz="2300" dirty="0">
                <a:solidFill>
                  <a:schemeClr val="accent2"/>
                </a:solidFill>
              </a:rPr>
              <a:t> </a:t>
            </a:r>
            <a:r>
              <a:rPr lang="en-US" sz="2300" dirty="0" err="1"/>
              <a:t>voor</a:t>
            </a:r>
            <a:r>
              <a:rPr lang="en-US" sz="2300" dirty="0"/>
              <a:t> </a:t>
            </a:r>
            <a:r>
              <a:rPr lang="en-US" sz="2300" dirty="0" err="1"/>
              <a:t>zover</a:t>
            </a:r>
            <a:r>
              <a:rPr lang="en-US" sz="2300" dirty="0"/>
              <a:t> de </a:t>
            </a:r>
            <a:r>
              <a:rPr lang="en-US" sz="2300" dirty="0" err="1"/>
              <a:t>patiënt</a:t>
            </a:r>
            <a:r>
              <a:rPr lang="en-US" sz="2300" dirty="0"/>
              <a:t> </a:t>
            </a:r>
            <a:r>
              <a:rPr lang="en-US" sz="2300" dirty="0" err="1"/>
              <a:t>dat</a:t>
            </a:r>
            <a:r>
              <a:rPr lang="en-US" sz="2300" dirty="0"/>
              <a:t> </a:t>
            </a:r>
            <a:r>
              <a:rPr lang="en-US" sz="2300" dirty="0" err="1"/>
              <a:t>goed</a:t>
            </a:r>
            <a:r>
              <a:rPr lang="en-US" sz="2300" dirty="0"/>
              <a:t> </a:t>
            </a:r>
            <a:r>
              <a:rPr lang="en-US" sz="2300" dirty="0" err="1"/>
              <a:t>vond</a:t>
            </a:r>
            <a:r>
              <a:rPr lang="en-US" sz="2300" dirty="0"/>
              <a:t>?</a:t>
            </a:r>
          </a:p>
          <a:p>
            <a:endParaRPr lang="en-US" dirty="0"/>
          </a:p>
          <a:p>
            <a:r>
              <a:rPr lang="en-US" sz="2000" b="1" dirty="0"/>
              <a:t>Ja</a:t>
            </a:r>
            <a:r>
              <a:rPr lang="en-US" sz="2000" dirty="0"/>
              <a:t> … (…%),  </a:t>
            </a:r>
            <a:r>
              <a:rPr lang="en-US" sz="2000" b="1" dirty="0"/>
              <a:t>Nee</a:t>
            </a:r>
            <a:r>
              <a:rPr lang="en-US" sz="2000" dirty="0"/>
              <a:t> 0, </a:t>
            </a:r>
            <a:r>
              <a:rPr lang="en-US" sz="2000" b="1" dirty="0"/>
              <a:t>Weet </a:t>
            </a:r>
            <a:r>
              <a:rPr lang="en-US" sz="2000" b="1" dirty="0" err="1"/>
              <a:t>ik</a:t>
            </a:r>
            <a:r>
              <a:rPr lang="en-US" sz="2000" b="1" dirty="0"/>
              <a:t> </a:t>
            </a:r>
            <a:r>
              <a:rPr lang="en-US" sz="2000" b="1" dirty="0" err="1"/>
              <a:t>niet</a:t>
            </a:r>
            <a:r>
              <a:rPr lang="en-US" sz="2000" b="1" dirty="0"/>
              <a:t> </a:t>
            </a:r>
            <a:r>
              <a:rPr lang="en-US" sz="2000" dirty="0"/>
              <a:t>… (…%), </a:t>
            </a:r>
            <a:r>
              <a:rPr lang="en-US" sz="2000" b="1" dirty="0" err="1"/>
              <a:t>Niet</a:t>
            </a:r>
            <a:r>
              <a:rPr lang="en-US" sz="2000" b="1" dirty="0"/>
              <a:t> van </a:t>
            </a:r>
            <a:r>
              <a:rPr lang="en-US" sz="2000" b="1" dirty="0" err="1"/>
              <a:t>toepassing</a:t>
            </a:r>
            <a:r>
              <a:rPr lang="en-US" sz="2000" dirty="0"/>
              <a:t> 0.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063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172" y="1572227"/>
            <a:ext cx="9765654" cy="1089529"/>
          </a:xfrm>
        </p:spPr>
        <p:txBody>
          <a:bodyPr/>
          <a:lstStyle/>
          <a:p>
            <a:r>
              <a:rPr lang="it-IT" dirty="0"/>
              <a:t>3. Patiënten meer informeren</a:t>
            </a:r>
            <a:br>
              <a:rPr lang="it-IT" dirty="0"/>
            </a:br>
            <a:endParaRPr lang="it-IT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1579"/>
            <a:ext cx="9765654" cy="1200329"/>
          </a:xfrm>
        </p:spPr>
        <p:txBody>
          <a:bodyPr/>
          <a:lstStyle/>
          <a:p>
            <a:r>
              <a:rPr lang="it-IT" dirty="0">
                <a:latin typeface="Trebuchet MS" panose="020B0603020202020204" pitchFamily="34" charset="0"/>
              </a:rPr>
              <a:t>Nu anders?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1199" y="739384"/>
            <a:ext cx="10830943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3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 err="1"/>
              <a:t>Heeft</a:t>
            </a:r>
            <a:r>
              <a:rPr lang="en-US" sz="2300" dirty="0"/>
              <a:t> u </a:t>
            </a:r>
            <a:r>
              <a:rPr lang="en-US" sz="2300" dirty="0" err="1"/>
              <a:t>sinds</a:t>
            </a:r>
            <a:r>
              <a:rPr lang="en-US" sz="2300" dirty="0"/>
              <a:t> de </a:t>
            </a:r>
            <a:r>
              <a:rPr lang="en-US" sz="2300" dirty="0" err="1"/>
              <a:t>toetsgroep</a:t>
            </a:r>
            <a:r>
              <a:rPr lang="en-US" sz="2300" dirty="0"/>
              <a:t> </a:t>
            </a:r>
            <a:r>
              <a:rPr lang="en-US" sz="2300" dirty="0" err="1"/>
              <a:t>patiënten</a:t>
            </a:r>
            <a:r>
              <a:rPr lang="en-US" sz="2300" dirty="0"/>
              <a:t> met </a:t>
            </a:r>
            <a:r>
              <a:rPr lang="en-US" sz="2300" dirty="0" err="1"/>
              <a:t>verminderde</a:t>
            </a:r>
            <a:r>
              <a:rPr lang="en-US" sz="2300" dirty="0"/>
              <a:t> </a:t>
            </a:r>
            <a:r>
              <a:rPr lang="en-US" sz="2300" dirty="0" err="1"/>
              <a:t>nierfunctie</a:t>
            </a:r>
            <a:r>
              <a:rPr lang="en-US" sz="2300" dirty="0"/>
              <a:t> </a:t>
            </a:r>
            <a:r>
              <a:rPr lang="en-US" sz="2300" dirty="0" err="1"/>
              <a:t>anders</a:t>
            </a:r>
            <a:r>
              <a:rPr lang="en-US" sz="2300" dirty="0"/>
              <a:t> </a:t>
            </a:r>
            <a:r>
              <a:rPr lang="en-US" sz="2300" dirty="0" err="1"/>
              <a:t>geïnformeerd</a:t>
            </a:r>
            <a:r>
              <a:rPr lang="en-US" sz="2300" dirty="0"/>
              <a:t> over (de </a:t>
            </a:r>
            <a:r>
              <a:rPr lang="en-US" sz="2300" dirty="0" err="1"/>
              <a:t>consequenties</a:t>
            </a:r>
            <a:r>
              <a:rPr lang="en-US" sz="2300" dirty="0"/>
              <a:t> van) </a:t>
            </a:r>
            <a:r>
              <a:rPr lang="en-US" sz="2300" dirty="0" err="1"/>
              <a:t>chronische</a:t>
            </a:r>
            <a:r>
              <a:rPr lang="en-US" sz="2300" dirty="0"/>
              <a:t> </a:t>
            </a:r>
            <a:r>
              <a:rPr lang="en-US" sz="2300" dirty="0" err="1"/>
              <a:t>nierschade</a:t>
            </a:r>
            <a:r>
              <a:rPr lang="en-US" sz="2300" dirty="0"/>
              <a:t> </a:t>
            </a:r>
            <a:r>
              <a:rPr lang="en-US" sz="2300" dirty="0" err="1"/>
              <a:t>en</a:t>
            </a:r>
            <a:r>
              <a:rPr lang="en-US" sz="2300" dirty="0"/>
              <a:t> zo ja, hoe?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..x Nee 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..x Niets ingevuld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.. Ja: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ben wel alerter op lagere nierfunctie en communicatie hierover met de apotheek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meer uitleg gegeven, gewezen op thuisarts.nl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meer nadruk gelegd op risico van zelfmedicatie NSAID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meer uitleg over nierinsufficiëntie en NSAID, medicatie gebruik. </a:t>
            </a:r>
          </a:p>
        </p:txBody>
      </p:sp>
    </p:spTree>
    <p:extLst>
      <p:ext uri="{BB962C8B-B14F-4D97-AF65-F5344CB8AC3E}">
        <p14:creationId xmlns:p14="http://schemas.microsoft.com/office/powerpoint/2010/main" val="20586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1579"/>
            <a:ext cx="9765654" cy="646331"/>
          </a:xfrm>
        </p:spPr>
        <p:txBody>
          <a:bodyPr/>
          <a:lstStyle/>
          <a:p>
            <a:r>
              <a:rPr lang="it-IT" dirty="0">
                <a:latin typeface="Trebuchet MS" panose="020B0603020202020204" pitchFamily="34" charset="0"/>
              </a:rPr>
              <a:t>NSAID</a:t>
            </a:r>
            <a:endParaRPr lang="it-IT" sz="40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08399"/>
              </p:ext>
            </p:extLst>
          </p:nvPr>
        </p:nvGraphicFramePr>
        <p:xfrm>
          <a:off x="851337" y="2564523"/>
          <a:ext cx="10474861" cy="2144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373">
                  <a:extLst>
                    <a:ext uri="{9D8B030D-6E8A-4147-A177-3AD203B41FA5}">
                      <a16:colId xmlns:a16="http://schemas.microsoft.com/office/drawing/2014/main" val="1164970218"/>
                    </a:ext>
                  </a:extLst>
                </a:gridCol>
                <a:gridCol w="1578993">
                  <a:extLst>
                    <a:ext uri="{9D8B030D-6E8A-4147-A177-3AD203B41FA5}">
                      <a16:colId xmlns:a16="http://schemas.microsoft.com/office/drawing/2014/main" val="1855440838"/>
                    </a:ext>
                  </a:extLst>
                </a:gridCol>
                <a:gridCol w="1386649">
                  <a:extLst>
                    <a:ext uri="{9D8B030D-6E8A-4147-A177-3AD203B41FA5}">
                      <a16:colId xmlns:a16="http://schemas.microsoft.com/office/drawing/2014/main" val="2959130174"/>
                    </a:ext>
                  </a:extLst>
                </a:gridCol>
                <a:gridCol w="1386649">
                  <a:extLst>
                    <a:ext uri="{9D8B030D-6E8A-4147-A177-3AD203B41FA5}">
                      <a16:colId xmlns:a16="http://schemas.microsoft.com/office/drawing/2014/main" val="1162608761"/>
                    </a:ext>
                  </a:extLst>
                </a:gridCol>
                <a:gridCol w="1353103">
                  <a:extLst>
                    <a:ext uri="{9D8B030D-6E8A-4147-A177-3AD203B41FA5}">
                      <a16:colId xmlns:a16="http://schemas.microsoft.com/office/drawing/2014/main" val="1745173224"/>
                    </a:ext>
                  </a:extLst>
                </a:gridCol>
                <a:gridCol w="1354221">
                  <a:extLst>
                    <a:ext uri="{9D8B030D-6E8A-4147-A177-3AD203B41FA5}">
                      <a16:colId xmlns:a16="http://schemas.microsoft.com/office/drawing/2014/main" val="2322711043"/>
                    </a:ext>
                  </a:extLst>
                </a:gridCol>
                <a:gridCol w="1577873">
                  <a:extLst>
                    <a:ext uri="{9D8B030D-6E8A-4147-A177-3AD203B41FA5}">
                      <a16:colId xmlns:a16="http://schemas.microsoft.com/office/drawing/2014/main" val="1453067461"/>
                    </a:ext>
                  </a:extLst>
                </a:gridCol>
              </a:tblGrid>
              <a:tr h="75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helemaal mee eens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 panose="020B0603020202020204" pitchFamily="34" charset="0"/>
                        </a:rPr>
                        <a:t>helemaal mee oneens</a:t>
                      </a:r>
                      <a:endParaRPr lang="nl-NL" sz="2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3900"/>
                  </a:ext>
                </a:extLst>
              </a:tr>
              <a:tr h="65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/>
                        </a:rPr>
                        <a:t>aantal (%)</a:t>
                      </a:r>
                    </a:p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NL" sz="2000" dirty="0">
                          <a:effectLst/>
                          <a:latin typeface="Trebuchet MS"/>
                        </a:rPr>
                        <a:t>JAARTAL</a:t>
                      </a: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70504"/>
                  </a:ext>
                </a:extLst>
              </a:tr>
              <a:tr h="71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Trebuchet MS"/>
                        </a:rPr>
                        <a:t>aantal (%) </a:t>
                      </a:r>
                      <a:endParaRPr lang="nl-NL" sz="2000">
                        <a:effectLst/>
                        <a:latin typeface="Trebuchet MS"/>
                      </a:endParaRPr>
                    </a:p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NL" sz="2000" dirty="0">
                          <a:effectLst/>
                          <a:latin typeface="Trebuchet MS"/>
                        </a:rPr>
                        <a:t>JAARTAL</a:t>
                      </a:r>
                    </a:p>
                  </a:txBody>
                  <a:tcPr marL="68580" marR="68580" marT="0" marB="0" anchor="ctr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AB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5519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1268" y="1068839"/>
            <a:ext cx="10614998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300" dirty="0">
                <a:latin typeface="Trebuchet MS" panose="020B0603020202020204" pitchFamily="34" charset="0"/>
              </a:rPr>
              <a:t>Ik adviseer mijn patiënten met een verminderde nierfunctie (</a:t>
            </a:r>
            <a:r>
              <a:rPr lang="nl-NL" sz="2300" dirty="0" err="1">
                <a:latin typeface="Trebuchet MS" panose="020B0603020202020204" pitchFamily="34" charset="0"/>
              </a:rPr>
              <a:t>eGFR</a:t>
            </a:r>
            <a:r>
              <a:rPr lang="nl-NL" sz="2300" dirty="0">
                <a:latin typeface="Trebuchet MS" panose="020B0603020202020204" pitchFamily="34" charset="0"/>
              </a:rPr>
              <a:t> &lt; 60) om bij pijn geen </a:t>
            </a:r>
            <a:r>
              <a:rPr lang="nl-NL" sz="2300" dirty="0" err="1">
                <a:latin typeface="Trebuchet MS" panose="020B0603020202020204" pitchFamily="34" charset="0"/>
              </a:rPr>
              <a:t>NSAID’s</a:t>
            </a:r>
            <a:r>
              <a:rPr lang="nl-NL" sz="2300" dirty="0">
                <a:latin typeface="Trebuchet MS" panose="020B0603020202020204" pitchFamily="34" charset="0"/>
              </a:rPr>
              <a:t> te nemen.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NL" altLang="nl-NL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300" dirty="0">
                <a:latin typeface="Trebuchet MS" panose="020B0603020202020204" pitchFamily="34" charset="0"/>
              </a:rPr>
              <a:t>…% is het hier mee eens: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72359" y="5528441"/>
            <a:ext cx="7210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Blijkt dit ook uit de HIS cijfers? Zie volgende slide </a:t>
            </a:r>
          </a:p>
        </p:txBody>
      </p:sp>
    </p:spTree>
    <p:extLst>
      <p:ext uri="{BB962C8B-B14F-4D97-AF65-F5344CB8AC3E}">
        <p14:creationId xmlns:p14="http://schemas.microsoft.com/office/powerpoint/2010/main" val="4627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D2A03F7-E2D1-4619-BBE0-B279D0280712}"/>
              </a:ext>
            </a:extLst>
          </p:cNvPr>
          <p:cNvSpPr txBox="1">
            <a:spLocks/>
          </p:cNvSpPr>
          <p:nvPr/>
        </p:nvSpPr>
        <p:spPr>
          <a:xfrm>
            <a:off x="609599" y="338021"/>
            <a:ext cx="9803645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Trebuchet MS" panose="020B0603020202020204" pitchFamily="34" charset="0"/>
              </a:rPr>
              <a:t>NSAIDs en lisdiuretica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09599" y="984352"/>
            <a:ext cx="1122335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dirty="0"/>
              <a:t>Aantal patiënten met een contra-indicatie verminderde nierfunctie (CI) of ICPC-code U99.01 </a:t>
            </a:r>
          </a:p>
          <a:p>
            <a:r>
              <a:rPr lang="nl-NL" sz="2000" dirty="0"/>
              <a:t>bij wie in periode DATUM t/m DATUM= voormeting (tussen haakjes) resp. </a:t>
            </a:r>
            <a:r>
              <a:rPr lang="nl-NL" sz="2000" dirty="0">
                <a:solidFill>
                  <a:schemeClr val="accent2"/>
                </a:solidFill>
              </a:rPr>
              <a:t>JAARTAL = nameting </a:t>
            </a:r>
            <a:r>
              <a:rPr lang="nl-NL" sz="2000" err="1"/>
              <a:t>NSAID’s</a:t>
            </a:r>
            <a:r>
              <a:rPr lang="nl-NL" sz="2000" dirty="0"/>
              <a:t> of </a:t>
            </a:r>
            <a:r>
              <a:rPr lang="nl-NL" sz="2000" err="1"/>
              <a:t>lisdiuretica</a:t>
            </a:r>
            <a:r>
              <a:rPr lang="nl-NL" sz="2000" dirty="0"/>
              <a:t> zijn voorgeschreven voor een periode van 14 dagen of langer.</a:t>
            </a:r>
            <a:endParaRPr lang="nl-NL" sz="2000" dirty="0">
              <a:solidFill>
                <a:srgbClr val="E89E00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8641"/>
              </p:ext>
            </p:extLst>
          </p:nvPr>
        </p:nvGraphicFramePr>
        <p:xfrm>
          <a:off x="609599" y="2172348"/>
          <a:ext cx="10488029" cy="3951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561">
                  <a:extLst>
                    <a:ext uri="{9D8B030D-6E8A-4147-A177-3AD203B41FA5}">
                      <a16:colId xmlns:a16="http://schemas.microsoft.com/office/drawing/2014/main" val="3766186086"/>
                    </a:ext>
                  </a:extLst>
                </a:gridCol>
                <a:gridCol w="1709352">
                  <a:extLst>
                    <a:ext uri="{9D8B030D-6E8A-4147-A177-3AD203B41FA5}">
                      <a16:colId xmlns:a16="http://schemas.microsoft.com/office/drawing/2014/main" val="273904121"/>
                    </a:ext>
                  </a:extLst>
                </a:gridCol>
                <a:gridCol w="3511137">
                  <a:extLst>
                    <a:ext uri="{9D8B030D-6E8A-4147-A177-3AD203B41FA5}">
                      <a16:colId xmlns:a16="http://schemas.microsoft.com/office/drawing/2014/main" val="3060239986"/>
                    </a:ext>
                  </a:extLst>
                </a:gridCol>
                <a:gridCol w="3452979">
                  <a:extLst>
                    <a:ext uri="{9D8B030D-6E8A-4147-A177-3AD203B41FA5}">
                      <a16:colId xmlns:a16="http://schemas.microsoft.com/office/drawing/2014/main" val="3171500552"/>
                    </a:ext>
                  </a:extLst>
                </a:gridCol>
              </a:tblGrid>
              <a:tr h="569166">
                <a:tc>
                  <a:txBody>
                    <a:bodyPr/>
                    <a:lstStyle/>
                    <a:p>
                      <a:r>
                        <a:rPr lang="nl-NL" sz="1800" b="0" dirty="0"/>
                        <a:t>Praktijk</a:t>
                      </a:r>
                    </a:p>
                  </a:txBody>
                  <a:tcPr>
                    <a:solidFill>
                      <a:srgbClr val="00373E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nl-NL" sz="1800" dirty="0"/>
                        <a:t>Patiënten met episode U99.01 of contra-indicatie</a:t>
                      </a:r>
                      <a:r>
                        <a:rPr lang="nl-NL" sz="1800" baseline="0" dirty="0"/>
                        <a:t> verminderde nierfunctie in  (JAARTAL = voormeting) JAARTAL = </a:t>
                      </a:r>
                      <a:r>
                        <a:rPr lang="nl-NL" sz="1800" baseline="0" dirty="0">
                          <a:solidFill>
                            <a:schemeClr val="accent2"/>
                          </a:solidFill>
                        </a:rPr>
                        <a:t>nameting</a:t>
                      </a:r>
                      <a:endParaRPr lang="nl-NL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0037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rgbClr val="0037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>
                    <a:solidFill>
                      <a:srgbClr val="0037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815325"/>
                  </a:ext>
                </a:extLst>
              </a:tr>
              <a:tr h="419188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E89E00"/>
                        </a:solidFill>
                      </a:endParaRPr>
                    </a:p>
                  </a:txBody>
                  <a:tcPr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NSAID 14 dagen of langer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>
                          <a:solidFill>
                            <a:schemeClr val="bg1"/>
                          </a:solidFill>
                        </a:rPr>
                        <a:t>Lisdiuretica</a:t>
                      </a:r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 14 dagen of langer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C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83015"/>
                  </a:ext>
                </a:extLst>
              </a:tr>
              <a:tr h="569166">
                <a:tc>
                  <a:txBody>
                    <a:bodyPr/>
                    <a:lstStyle/>
                    <a:p>
                      <a:endParaRPr lang="nl-NL" sz="1600" i="1" dirty="0"/>
                    </a:p>
                  </a:txBody>
                  <a:tcPr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i="0" dirty="0">
                          <a:solidFill>
                            <a:schemeClr val="bg1"/>
                          </a:solidFill>
                        </a:rPr>
                        <a:t>Aantal </a:t>
                      </a:r>
                    </a:p>
                    <a:p>
                      <a:pPr algn="ctr"/>
                      <a:r>
                        <a:rPr lang="nl-NL" sz="1800" i="0" dirty="0">
                          <a:solidFill>
                            <a:schemeClr val="bg1"/>
                          </a:solidFill>
                        </a:rPr>
                        <a:t>(JAARTAL) JAARTAL</a:t>
                      </a:r>
                    </a:p>
                  </a:txBody>
                  <a:tcPr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0" dirty="0">
                          <a:solidFill>
                            <a:schemeClr val="bg1"/>
                          </a:solidFill>
                        </a:rPr>
                        <a:t>Aantal met voorschrift NSAID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0" u="sng" dirty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nl-NL" sz="1800" b="0" i="0" dirty="0">
                          <a:solidFill>
                            <a:schemeClr val="bg1"/>
                          </a:solidFill>
                        </a:rPr>
                        <a:t> start CI/U99.01 (jaartal) jaartal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0" dirty="0"/>
                        <a:t>Aantal met voorschrift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0" u="sng" dirty="0"/>
                        <a:t>na</a:t>
                      </a:r>
                      <a:r>
                        <a:rPr lang="nl-NL" sz="1800" b="0" i="0" baseline="0" dirty="0"/>
                        <a:t> start CI/U99.01 (jaartal) jaartal</a:t>
                      </a:r>
                    </a:p>
                  </a:txBody>
                  <a:tcPr>
                    <a:solidFill>
                      <a:srgbClr val="009C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41385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</a:p>
                  </a:txBody>
                  <a:tcPr marL="9525" marR="9525" marT="9525" marB="0"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1586605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</a:p>
                  </a:txBody>
                  <a:tcPr marL="9525" marR="9525" marT="9525" marB="0"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6445933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P3</a:t>
                      </a:r>
                    </a:p>
                  </a:txBody>
                  <a:tcPr marL="9525" marR="9525" marT="9525" marB="0"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697520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P4</a:t>
                      </a:r>
                    </a:p>
                  </a:txBody>
                  <a:tcPr marL="9525" marR="9525" marT="9525" marB="0"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2433219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p5</a:t>
                      </a:r>
                    </a:p>
                  </a:txBody>
                  <a:tcPr marL="9525" marR="9525" marT="9525" marB="0"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3103679"/>
                  </a:ext>
                </a:extLst>
              </a:tr>
              <a:tr h="2593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Wijkgroep</a:t>
                      </a:r>
                    </a:p>
                  </a:txBody>
                  <a:tcPr marL="9525" marR="9525" marT="9525" marB="0" anchor="b">
                    <a:solidFill>
                      <a:srgbClr val="003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1984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0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" y="1526753"/>
            <a:ext cx="11083768" cy="3751308"/>
          </a:xfrm>
        </p:spPr>
        <p:txBody>
          <a:bodyPr/>
          <a:lstStyle/>
          <a:p>
            <a:endParaRPr lang="nl-NL" sz="2000" dirty="0">
              <a:solidFill>
                <a:srgbClr val="003741"/>
              </a:solidFill>
            </a:endParaRPr>
          </a:p>
          <a:p>
            <a:r>
              <a:rPr lang="nl-NL" sz="2000" dirty="0">
                <a:solidFill>
                  <a:srgbClr val="003741"/>
                </a:solidFill>
              </a:rPr>
              <a:t>Wat is je opgevallen? Welke veranderingen zijn ingezet en zien we dat terug in de cijfers? </a:t>
            </a:r>
          </a:p>
          <a:p>
            <a:endParaRPr lang="en-US" sz="2000" dirty="0">
              <a:solidFill>
                <a:srgbClr val="003741"/>
              </a:solidFill>
            </a:endParaRPr>
          </a:p>
          <a:p>
            <a:r>
              <a:rPr lang="en-US" sz="2000" dirty="0">
                <a:solidFill>
                  <a:srgbClr val="003741"/>
                </a:solidFill>
              </a:rPr>
              <a:t>Wat </a:t>
            </a:r>
            <a:r>
              <a:rPr lang="en-US" sz="2000" dirty="0" err="1">
                <a:solidFill>
                  <a:srgbClr val="003741"/>
                </a:solidFill>
              </a:rPr>
              <a:t>hebben</a:t>
            </a:r>
            <a:r>
              <a:rPr lang="en-US" sz="2000" dirty="0">
                <a:solidFill>
                  <a:srgbClr val="003741"/>
                </a:solidFill>
              </a:rPr>
              <a:t> we met de </a:t>
            </a:r>
            <a:r>
              <a:rPr lang="en-US" sz="2000" dirty="0" err="1">
                <a:solidFill>
                  <a:srgbClr val="003741"/>
                </a:solidFill>
              </a:rPr>
              <a:t>leerpunten</a:t>
            </a:r>
            <a:r>
              <a:rPr lang="en-US" sz="2000" dirty="0">
                <a:solidFill>
                  <a:srgbClr val="003741"/>
                </a:solidFill>
              </a:rPr>
              <a:t> </a:t>
            </a:r>
            <a:r>
              <a:rPr lang="en-US" sz="2000" dirty="0" err="1">
                <a:solidFill>
                  <a:srgbClr val="003741"/>
                </a:solidFill>
              </a:rPr>
              <a:t>gedaan</a:t>
            </a:r>
            <a:r>
              <a:rPr lang="en-US" sz="2000" dirty="0">
                <a:solidFill>
                  <a:srgbClr val="003741"/>
                </a:solidFill>
              </a:rPr>
              <a:t>?</a:t>
            </a:r>
          </a:p>
          <a:p>
            <a:pPr lvl="1"/>
            <a:r>
              <a:rPr lang="en-US" sz="2000" u="sng" dirty="0" err="1">
                <a:solidFill>
                  <a:srgbClr val="003741"/>
                </a:solidFill>
              </a:rPr>
              <a:t>Werkafspraken</a:t>
            </a:r>
            <a:r>
              <a:rPr lang="en-US" sz="2000" u="sng" dirty="0">
                <a:solidFill>
                  <a:srgbClr val="003741"/>
                </a:solidFill>
              </a:rPr>
              <a:t> </a:t>
            </a:r>
            <a:r>
              <a:rPr lang="en-US" sz="2000" u="sng" dirty="0" err="1">
                <a:solidFill>
                  <a:srgbClr val="003741"/>
                </a:solidFill>
              </a:rPr>
              <a:t>herhalen</a:t>
            </a:r>
            <a:r>
              <a:rPr lang="en-US" sz="2000" u="sng" dirty="0">
                <a:solidFill>
                  <a:srgbClr val="003741"/>
                </a:solidFill>
              </a:rPr>
              <a:t>: …… </a:t>
            </a:r>
            <a:endParaRPr lang="en-US" sz="1600" dirty="0">
              <a:solidFill>
                <a:srgbClr val="003741"/>
              </a:solidFill>
            </a:endParaRPr>
          </a:p>
          <a:p>
            <a:pPr marL="0" indent="0">
              <a:buNone/>
            </a:pPr>
            <a:endParaRPr lang="nl-NL" sz="1600" dirty="0">
              <a:solidFill>
                <a:srgbClr val="003741"/>
              </a:solidFill>
            </a:endParaRPr>
          </a:p>
          <a:p>
            <a:r>
              <a:rPr lang="nl-NL" sz="2000" dirty="0">
                <a:solidFill>
                  <a:srgbClr val="003741"/>
                </a:solidFill>
              </a:rPr>
              <a:t>Welke lessen trekken we hieruit? Zijn er vervolgstappen nodig? Welke (precies)?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 txBox="1">
            <a:spLocks/>
          </p:cNvSpPr>
          <p:nvPr/>
        </p:nvSpPr>
        <p:spPr>
          <a:xfrm>
            <a:off x="662178" y="420774"/>
            <a:ext cx="1076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Discussievragen &amp; vervolg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78" y="420774"/>
            <a:ext cx="10766044" cy="1325563"/>
          </a:xfrm>
        </p:spPr>
        <p:txBody>
          <a:bodyPr/>
          <a:lstStyle/>
          <a:p>
            <a:r>
              <a:rPr lang="nl-NL" dirty="0"/>
              <a:t>Nameting </a:t>
            </a:r>
            <a:r>
              <a:rPr lang="nl-NL" sz="2800" dirty="0"/>
              <a:t>medicatiebewaking bij verminderde nierfunctie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00" y="1619072"/>
            <a:ext cx="10744200" cy="4574694"/>
          </a:xfrm>
        </p:spPr>
        <p:txBody>
          <a:bodyPr lIns="91440" tIns="45720" rIns="91440" bIns="45720" anchor="t"/>
          <a:lstStyle/>
          <a:p>
            <a:r>
              <a:rPr lang="it-IT" sz="2200" dirty="0" err="1"/>
              <a:t>Voormeting</a:t>
            </a:r>
            <a:r>
              <a:rPr lang="it-IT" sz="2200" dirty="0"/>
              <a:t>: DATUM</a:t>
            </a:r>
          </a:p>
          <a:p>
            <a:endParaRPr lang="it-IT" sz="2200" dirty="0"/>
          </a:p>
          <a:p>
            <a:endParaRPr lang="it-IT" sz="2200" dirty="0"/>
          </a:p>
          <a:p>
            <a:pPr marL="0" indent="0">
              <a:buNone/>
            </a:pPr>
            <a:r>
              <a:rPr lang="it-IT" sz="2200" i="1" u="sng" dirty="0"/>
              <a:t>Vandaag:</a:t>
            </a:r>
          </a:p>
          <a:p>
            <a:r>
              <a:rPr lang="it-IT" sz="2200" dirty="0"/>
              <a:t>Resultaten online</a:t>
            </a:r>
            <a:r>
              <a:rPr lang="nl-NL" sz="2200" dirty="0"/>
              <a:t> enquête</a:t>
            </a:r>
            <a:r>
              <a:rPr lang="it-IT" sz="2200" dirty="0"/>
              <a:t>: veranderingen na toetsgroep?</a:t>
            </a:r>
          </a:p>
          <a:p>
            <a:r>
              <a:rPr lang="it-IT" sz="2200" dirty="0"/>
              <a:t>Nameting HIS-cijfers: wat is er veranderd sinds de voormeting?</a:t>
            </a:r>
          </a:p>
          <a:p>
            <a:pPr lvl="1"/>
            <a:r>
              <a:rPr lang="it-IT" sz="2200" dirty="0"/>
              <a:t>Relatie met geformuleerde voornemens</a:t>
            </a:r>
          </a:p>
          <a:p>
            <a:pPr lvl="1"/>
            <a:r>
              <a:rPr lang="it-IT" sz="2200" dirty="0"/>
              <a:t>Relatie met resultaten online </a:t>
            </a:r>
            <a:r>
              <a:rPr lang="nl-NL" sz="2200" dirty="0"/>
              <a:t>enquête</a:t>
            </a:r>
            <a:r>
              <a:rPr lang="it-IT" sz="2200" dirty="0"/>
              <a:t>  </a:t>
            </a:r>
            <a:endParaRPr lang="it-IT" sz="2200" i="1" dirty="0">
              <a:solidFill>
                <a:srgbClr val="FF0000"/>
              </a:solidFill>
            </a:endParaRPr>
          </a:p>
          <a:p>
            <a:r>
              <a:rPr lang="it-IT" sz="2200" dirty="0"/>
              <a:t>Discussie</a:t>
            </a:r>
          </a:p>
          <a:p>
            <a:r>
              <a:rPr lang="it-IT" sz="2200" dirty="0"/>
              <a:t>Hoe verder: nieuwe afspraken? Evaluatie methode?</a:t>
            </a:r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17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37130"/>
            <a:ext cx="10766044" cy="1325563"/>
          </a:xfrm>
        </p:spPr>
        <p:txBody>
          <a:bodyPr/>
          <a:lstStyle/>
          <a:p>
            <a:r>
              <a:rPr lang="nl-NL" sz="4000" b="1" dirty="0">
                <a:latin typeface="Trebuchet MS" panose="020B0603020202020204" pitchFamily="34" charset="0"/>
              </a:rPr>
              <a:t>Annex 1: Details HIS-data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160F0-CDA7-42C4-9086-FFFCE783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480" y="1397478"/>
            <a:ext cx="11400490" cy="4761781"/>
          </a:xfrm>
        </p:spPr>
        <p:txBody>
          <a:bodyPr lIns="91440" tIns="45720" rIns="91440" bIns="45720" anchor="t">
            <a:normAutofit fontScale="70000" lnSpcReduction="20000"/>
          </a:bodyPr>
          <a:lstStyle/>
          <a:p>
            <a:pPr marL="0" indent="0">
              <a:buNone/>
            </a:pPr>
            <a:r>
              <a:rPr lang="nl-NL" sz="2000" b="1" dirty="0">
                <a:ea typeface="+mj-ea"/>
                <a:cs typeface="+mj-cs"/>
              </a:rPr>
              <a:t>Bron:</a:t>
            </a:r>
            <a:r>
              <a:rPr lang="nl-NL" sz="2000" dirty="0"/>
              <a:t> DATABASE, periode --/--/-- t/m --/--/-- (gegevens voor- en nameting)</a:t>
            </a:r>
          </a:p>
          <a:p>
            <a:pPr marL="0" indent="0">
              <a:buNone/>
            </a:pPr>
            <a:r>
              <a:rPr lang="nl-NL" sz="2000" b="1" dirty="0"/>
              <a:t>Patiënten selectie nameting:</a:t>
            </a:r>
            <a:r>
              <a:rPr lang="nl-NL" sz="2000" dirty="0"/>
              <a:t> </a:t>
            </a:r>
          </a:p>
          <a:p>
            <a:pPr lvl="1"/>
            <a:r>
              <a:rPr lang="nl-NL" sz="2000" b="1" dirty="0">
                <a:ea typeface="+mj-ea"/>
                <a:cs typeface="+mj-cs"/>
              </a:rPr>
              <a:t>Alleen vaste patiënten ingeschreven op DATUM</a:t>
            </a:r>
          </a:p>
          <a:p>
            <a:pPr lvl="1"/>
            <a:r>
              <a:rPr lang="nl-NL" sz="2000" b="1" dirty="0">
                <a:ea typeface="+mj-ea"/>
                <a:cs typeface="+mj-cs"/>
              </a:rPr>
              <a:t>Alle leeftijden</a:t>
            </a:r>
          </a:p>
          <a:p>
            <a:pPr lvl="1"/>
            <a:r>
              <a:rPr lang="nl-NL" sz="2000" b="1" dirty="0">
                <a:ea typeface="+mj-ea"/>
                <a:cs typeface="+mj-cs"/>
              </a:rPr>
              <a:t>Minstens één meting eGFR &lt; 60 in afgelopen 5 jaar en/of ICPC U99.01 en/of contra-indicatie verminderde nierfunctie.</a:t>
            </a:r>
          </a:p>
          <a:p>
            <a:pPr lvl="1"/>
            <a:r>
              <a:rPr lang="nl-NL" sz="2000" b="1" dirty="0"/>
              <a:t>Laatste lage </a:t>
            </a:r>
            <a:r>
              <a:rPr lang="nl-NL" sz="2000" b="1" dirty="0" err="1"/>
              <a:t>eGFR</a:t>
            </a:r>
            <a:r>
              <a:rPr lang="nl-NL" sz="2000" b="1" dirty="0"/>
              <a:t> meting in periode </a:t>
            </a:r>
            <a:r>
              <a:rPr lang="nl-NL" sz="2000" dirty="0"/>
              <a:t> --/--/-- t/m --/--/-- </a:t>
            </a:r>
            <a:endParaRPr lang="nl-NL" sz="2000" b="1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000" dirty="0" err="1"/>
              <a:t>eGFR</a:t>
            </a:r>
            <a:r>
              <a:rPr lang="nl-NL" sz="2000" dirty="0"/>
              <a:t> meting </a:t>
            </a:r>
          </a:p>
          <a:p>
            <a:pPr lvl="1"/>
            <a:r>
              <a:rPr lang="nl-NL" sz="2000" dirty="0"/>
              <a:t>NHG Bepalingen codes: </a:t>
            </a:r>
            <a:r>
              <a:rPr lang="nl-NL" sz="2000" dirty="0" err="1"/>
              <a:t>NHGnr</a:t>
            </a:r>
            <a:r>
              <a:rPr lang="nl-NL" sz="2000" dirty="0"/>
              <a:t>. 1919 (</a:t>
            </a:r>
            <a:r>
              <a:rPr lang="nl-NL" sz="2000" dirty="0" err="1"/>
              <a:t>eGFR</a:t>
            </a:r>
            <a:r>
              <a:rPr lang="nl-NL" sz="2000" dirty="0"/>
              <a:t> volgens MDRD formule), </a:t>
            </a:r>
            <a:r>
              <a:rPr lang="nl-NL" sz="2000" dirty="0" err="1"/>
              <a:t>NHGnr</a:t>
            </a:r>
            <a:r>
              <a:rPr lang="nl-NL" sz="2000" dirty="0"/>
              <a:t>. 3583 (</a:t>
            </a:r>
            <a:r>
              <a:rPr lang="nl-NL" sz="2000" dirty="0" err="1"/>
              <a:t>eGFR</a:t>
            </a:r>
            <a:r>
              <a:rPr lang="nl-NL" sz="2000" dirty="0"/>
              <a:t> volgens CKD-EPI formule), </a:t>
            </a:r>
            <a:r>
              <a:rPr lang="nl-NL" sz="2000" dirty="0" err="1"/>
              <a:t>NHGnr</a:t>
            </a:r>
            <a:r>
              <a:rPr lang="nl-NL" sz="2000" dirty="0"/>
              <a:t>. 3740 (</a:t>
            </a:r>
            <a:r>
              <a:rPr lang="nl-NL" sz="2000" dirty="0" err="1"/>
              <a:t>eGFR</a:t>
            </a:r>
            <a:r>
              <a:rPr lang="nl-NL" sz="2000" dirty="0"/>
              <a:t> volgens MDRD POC-test), </a:t>
            </a:r>
            <a:r>
              <a:rPr lang="nl-NL" sz="2000" dirty="0" err="1"/>
              <a:t>NHGnr</a:t>
            </a:r>
            <a:r>
              <a:rPr lang="nl-NL" sz="2000" dirty="0"/>
              <a:t>. 3741 (</a:t>
            </a:r>
            <a:r>
              <a:rPr lang="nl-NL" sz="2000" dirty="0" err="1"/>
              <a:t>eGFR</a:t>
            </a:r>
            <a:r>
              <a:rPr lang="nl-NL" sz="2000" dirty="0"/>
              <a:t> volgens CKD-EPI POC formule) </a:t>
            </a:r>
          </a:p>
          <a:p>
            <a:pPr lvl="1"/>
            <a:r>
              <a:rPr lang="nl-NL" sz="2000" dirty="0"/>
              <a:t>In periode  --/--/-- t/m --/--/-- </a:t>
            </a:r>
          </a:p>
          <a:p>
            <a:pPr lvl="1"/>
            <a:r>
              <a:rPr lang="nl-NL" sz="2000" dirty="0"/>
              <a:t>Bij meerdere </a:t>
            </a:r>
            <a:r>
              <a:rPr lang="nl-NL" sz="2000" dirty="0" err="1"/>
              <a:t>eGFR</a:t>
            </a:r>
            <a:r>
              <a:rPr lang="nl-NL" sz="2000" dirty="0"/>
              <a:t> metingen per patiënt op een dag, is uitgegaan van de laagste waarde </a:t>
            </a:r>
          </a:p>
          <a:p>
            <a:pPr lvl="1"/>
            <a:r>
              <a:rPr lang="nl-NL" sz="2000" dirty="0"/>
              <a:t>Laatste lage </a:t>
            </a:r>
            <a:r>
              <a:rPr lang="nl-NL" sz="2000" dirty="0" err="1"/>
              <a:t>eGFR</a:t>
            </a:r>
            <a:r>
              <a:rPr lang="nl-NL" sz="2000" dirty="0"/>
              <a:t> meting in periode  --/--/-- t/m --/--/-- </a:t>
            </a:r>
          </a:p>
          <a:p>
            <a:pPr marL="0" indent="0">
              <a:buNone/>
            </a:pPr>
            <a:r>
              <a:rPr lang="nl-NL" sz="2000" dirty="0"/>
              <a:t>Episode U99.01</a:t>
            </a:r>
          </a:p>
          <a:p>
            <a:pPr lvl="1"/>
            <a:r>
              <a:rPr lang="nl-NL" sz="2000" dirty="0"/>
              <a:t>Met ICPC code U99.01 en startdatum voor DATUM</a:t>
            </a:r>
          </a:p>
          <a:p>
            <a:pPr marL="457200" lvl="1" indent="0">
              <a:buNone/>
            </a:pPr>
            <a:r>
              <a:rPr lang="nl-NL" sz="2000" dirty="0"/>
              <a:t>Contra-indicatie</a:t>
            </a:r>
          </a:p>
          <a:p>
            <a:pPr lvl="1"/>
            <a:r>
              <a:rPr lang="nl-NL" sz="2000" dirty="0"/>
              <a:t>CIA code 137 en/of omschrijving “Verminderde nierfunctie”</a:t>
            </a:r>
          </a:p>
          <a:p>
            <a:pPr marL="0" indent="0">
              <a:buNone/>
            </a:pPr>
            <a:r>
              <a:rPr lang="nl-NL" sz="2000" dirty="0" err="1"/>
              <a:t>NSAID’s</a:t>
            </a:r>
            <a:r>
              <a:rPr lang="nl-NL" sz="2000" dirty="0"/>
              <a:t> en </a:t>
            </a:r>
            <a:r>
              <a:rPr lang="nl-NL" sz="2000" dirty="0" err="1"/>
              <a:t>Lisduretica</a:t>
            </a:r>
            <a:r>
              <a:rPr lang="nl-NL" sz="2000" dirty="0"/>
              <a:t>: </a:t>
            </a:r>
          </a:p>
          <a:p>
            <a:pPr lvl="1"/>
            <a:r>
              <a:rPr lang="nl-NL" sz="2000" dirty="0"/>
              <a:t>Als </a:t>
            </a:r>
            <a:r>
              <a:rPr lang="nl-NL" sz="2000" dirty="0" err="1"/>
              <a:t>NSAID’s</a:t>
            </a:r>
            <a:r>
              <a:rPr lang="nl-NL" sz="2000" dirty="0"/>
              <a:t> zijn alle middelen meegenomen met: ATC code beginnend met M01A: niet-steroïde anti-inflammatoire en anti reumatische middelen en/of ATC code beginnend met M02A: lokale </a:t>
            </a:r>
            <a:r>
              <a:rPr lang="nl-NL" sz="2000" dirty="0" err="1"/>
              <a:t>antirheumatica</a:t>
            </a:r>
            <a:r>
              <a:rPr lang="nl-NL" sz="2000" dirty="0"/>
              <a:t> en/of ATC code beginnend met N02BA Salicylzuur en derivaten. </a:t>
            </a:r>
          </a:p>
          <a:p>
            <a:pPr lvl="1"/>
            <a:r>
              <a:rPr lang="nl-NL" sz="2000" dirty="0" err="1"/>
              <a:t>Lisdiuretica</a:t>
            </a:r>
            <a:r>
              <a:rPr lang="nl-NL" sz="2000" dirty="0"/>
              <a:t> (Furosemide; </a:t>
            </a:r>
            <a:r>
              <a:rPr lang="nl-NL" sz="2000" dirty="0" err="1"/>
              <a:t>Bumetamide</a:t>
            </a:r>
            <a:r>
              <a:rPr lang="nl-NL" sz="2000" dirty="0"/>
              <a:t>).  </a:t>
            </a:r>
          </a:p>
          <a:p>
            <a:pPr lvl="1"/>
            <a:endParaRPr lang="nl-NL" sz="1400" dirty="0">
              <a:latin typeface="Trebuchet MS" panose="020B0603020202020204" pitchFamily="34" charset="0"/>
            </a:endParaRPr>
          </a:p>
          <a:p>
            <a:endParaRPr lang="nl-NL" sz="1400" dirty="0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endParaRPr lang="nl-NL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9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28636" y="1085850"/>
            <a:ext cx="1111472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>
              <a:lnSpc>
                <a:spcPct val="105000"/>
              </a:lnSpc>
              <a:spcAft>
                <a:spcPts val="800"/>
              </a:spcAft>
            </a:pPr>
            <a:r>
              <a:rPr lang="nl-N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99160" y="1737360"/>
            <a:ext cx="10012680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Herhaling</a:t>
            </a:r>
            <a:r>
              <a:rPr lang="en-US" sz="2200" dirty="0"/>
              <a:t> </a:t>
            </a:r>
            <a:r>
              <a:rPr lang="en-US" sz="2200" dirty="0" err="1"/>
              <a:t>aantal</a:t>
            </a:r>
            <a:r>
              <a:rPr lang="en-US" sz="2200" dirty="0"/>
              <a:t> </a:t>
            </a:r>
            <a:r>
              <a:rPr lang="en-US" sz="2200" dirty="0" err="1"/>
              <a:t>vragen</a:t>
            </a:r>
            <a:r>
              <a:rPr lang="en-US" sz="2200" dirty="0"/>
              <a:t> </a:t>
            </a:r>
            <a:r>
              <a:rPr lang="en-US" sz="2200" dirty="0" err="1"/>
              <a:t>voormeting</a:t>
            </a:r>
            <a:r>
              <a:rPr lang="en-US" sz="2200" dirty="0"/>
              <a:t> </a:t>
            </a:r>
          </a:p>
          <a:p>
            <a:r>
              <a:rPr lang="en-US" sz="22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Aangevuld</a:t>
            </a:r>
            <a:r>
              <a:rPr lang="en-US" sz="2200" dirty="0"/>
              <a:t> met </a:t>
            </a:r>
            <a:r>
              <a:rPr lang="en-US" sz="2200" dirty="0" err="1"/>
              <a:t>enkele</a:t>
            </a:r>
            <a:r>
              <a:rPr lang="en-US" sz="2200" dirty="0"/>
              <a:t> </a:t>
            </a:r>
            <a:r>
              <a:rPr lang="en-US" sz="2200" dirty="0" err="1"/>
              <a:t>vragen</a:t>
            </a:r>
            <a:r>
              <a:rPr lang="en-US" sz="2200" dirty="0"/>
              <a:t> over </a:t>
            </a:r>
            <a:r>
              <a:rPr lang="en-US" sz="2200" dirty="0" err="1"/>
              <a:t>gedragsverandering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voormeting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Voormeting</a:t>
            </a:r>
            <a:r>
              <a:rPr lang="en-US" sz="2200" dirty="0"/>
              <a:t> DATUM: </a:t>
            </a:r>
            <a:r>
              <a:rPr lang="en-US" sz="2200" dirty="0" err="1"/>
              <a:t>aantal</a:t>
            </a:r>
            <a:r>
              <a:rPr lang="en-US" sz="2200" dirty="0"/>
              <a:t> </a:t>
            </a:r>
            <a:r>
              <a:rPr lang="en-US" sz="2200" dirty="0" err="1"/>
              <a:t>respondenten</a:t>
            </a:r>
            <a:r>
              <a:rPr lang="en-US" sz="2200" dirty="0"/>
              <a:t> (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wie</a:t>
            </a:r>
            <a:r>
              <a:rPr lang="en-US" sz="2200" dirty="0"/>
              <a:t>)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Nameting</a:t>
            </a:r>
            <a:r>
              <a:rPr lang="en-US" sz="2200" dirty="0"/>
              <a:t> DATUM : </a:t>
            </a:r>
            <a:r>
              <a:rPr lang="en-US" sz="2200" dirty="0" err="1"/>
              <a:t>aantal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 err="1"/>
              <a:t>respondenten</a:t>
            </a:r>
            <a:r>
              <a:rPr lang="en-US" sz="2200" dirty="0"/>
              <a:t> (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wie</a:t>
            </a:r>
            <a:r>
              <a:rPr lang="en-US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 txBox="1">
            <a:spLocks/>
          </p:cNvSpPr>
          <p:nvPr/>
        </p:nvSpPr>
        <p:spPr>
          <a:xfrm>
            <a:off x="662178" y="420774"/>
            <a:ext cx="1076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Resultaten online enquête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51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694944" y="1500997"/>
            <a:ext cx="10744200" cy="4641011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nl-NL" sz="2000" dirty="0">
              <a:solidFill>
                <a:srgbClr val="009CB4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9CB4"/>
                </a:solidFill>
                <a:ea typeface="+mj-ea"/>
                <a:cs typeface="+mj-cs"/>
              </a:rPr>
              <a:t>Enquête vraag</a:t>
            </a:r>
            <a:r>
              <a:rPr lang="nl-NL" sz="2000" dirty="0"/>
              <a:t>: Weet u uw eigen voornemens/verbeteracties naar aanleiding van de </a:t>
            </a:r>
            <a:r>
              <a:rPr lang="nl-NL" sz="2000" dirty="0" err="1"/>
              <a:t>toetsgroep</a:t>
            </a:r>
            <a:r>
              <a:rPr lang="nl-NL" sz="2000" dirty="0"/>
              <a:t> verminderde nierfunctie nog?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9CB4"/>
                </a:solidFill>
                <a:ea typeface="+mj-ea"/>
                <a:cs typeface="+mj-cs"/>
              </a:rPr>
              <a:t>-&gt;</a:t>
            </a:r>
            <a:r>
              <a:rPr lang="nl-NL" sz="2000" dirty="0"/>
              <a:t> </a:t>
            </a:r>
            <a:r>
              <a:rPr lang="nl-NL" sz="2000" b="1" dirty="0"/>
              <a:t>Ja</a:t>
            </a:r>
            <a:r>
              <a:rPr lang="nl-NL" sz="2000" dirty="0"/>
              <a:t> … (..%), </a:t>
            </a:r>
            <a:r>
              <a:rPr lang="nl-NL" sz="2000" b="1" dirty="0"/>
              <a:t>Nee</a:t>
            </a:r>
            <a:r>
              <a:rPr lang="nl-NL" sz="2000" dirty="0"/>
              <a:t> … (..%), </a:t>
            </a:r>
            <a:r>
              <a:rPr lang="nl-NL" sz="2000" b="1" dirty="0"/>
              <a:t>Niet van toepassing … (..%)</a:t>
            </a:r>
            <a:endParaRPr lang="nl-NL" sz="2000" dirty="0"/>
          </a:p>
          <a:p>
            <a:pPr marL="0" indent="0">
              <a:buNone/>
            </a:pPr>
            <a:endParaRPr lang="nl-NL" sz="2900" dirty="0"/>
          </a:p>
          <a:p>
            <a:endParaRPr lang="nl-NL" sz="2600" dirty="0"/>
          </a:p>
          <a:p>
            <a:endParaRPr lang="nl-NL" sz="2600" dirty="0"/>
          </a:p>
          <a:p>
            <a:pPr marL="0" indent="0">
              <a:buNone/>
            </a:pPr>
            <a:endParaRPr lang="nl-NL" sz="2600" dirty="0">
              <a:solidFill>
                <a:schemeClr val="accent2"/>
              </a:solidFill>
            </a:endParaRPr>
          </a:p>
          <a:p>
            <a:endParaRPr lang="nl-NL" sz="2000" dirty="0">
              <a:latin typeface="Trebuchet MS" panose="020B0603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 txBox="1">
            <a:spLocks/>
          </p:cNvSpPr>
          <p:nvPr/>
        </p:nvSpPr>
        <p:spPr>
          <a:xfrm>
            <a:off x="673100" y="457079"/>
            <a:ext cx="10766044" cy="80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>
              <a:latin typeface="Trebuchet MS" panose="020B0603020202020204" pitchFamily="34" charset="0"/>
            </a:endParaRPr>
          </a:p>
          <a:p>
            <a:r>
              <a:rPr lang="nl-NL" dirty="0">
                <a:latin typeface="Trebuchet MS" panose="020B0603020202020204" pitchFamily="34" charset="0"/>
              </a:rPr>
              <a:t>Voornemens</a:t>
            </a:r>
          </a:p>
          <a:p>
            <a:r>
              <a:rPr lang="nl-NL" sz="2800" dirty="0">
                <a:latin typeface="Trebuchet MS"/>
              </a:rPr>
              <a:t>Geformuleerd tijdens voormeting DATUM</a:t>
            </a:r>
            <a:endParaRPr lang="nl-NL" sz="2800" dirty="0">
              <a:solidFill>
                <a:srgbClr val="FF0000"/>
              </a:solidFill>
              <a:latin typeface="Trebuchet MS"/>
            </a:endParaRPr>
          </a:p>
          <a:p>
            <a:endParaRPr lang="nl-NL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694944" y="1746337"/>
            <a:ext cx="10744200" cy="4430626"/>
          </a:xfrm>
        </p:spPr>
        <p:txBody>
          <a:bodyPr>
            <a:normAutofit fontScale="92500" lnSpcReduction="20000"/>
          </a:bodyPr>
          <a:lstStyle/>
          <a:p>
            <a:r>
              <a:rPr lang="nl-NL" sz="2600" dirty="0">
                <a:latin typeface="Trebuchet MS" panose="020B0603020202020204" pitchFamily="34" charset="0"/>
              </a:rPr>
              <a:t>Nameting HIS-cijfers: peildatum --/--/--</a:t>
            </a:r>
            <a:r>
              <a:rPr lang="nl-NL" sz="2000" dirty="0">
                <a:latin typeface="Trebuchet MS" panose="020B0603020202020204" pitchFamily="34" charset="0"/>
              </a:rPr>
              <a:t/>
            </a:r>
            <a:br>
              <a:rPr lang="nl-NL" sz="2000" dirty="0">
                <a:latin typeface="Trebuchet MS" panose="020B0603020202020204" pitchFamily="34" charset="0"/>
              </a:rPr>
            </a:br>
            <a:endParaRPr lang="nl-NL" sz="2000" dirty="0">
              <a:latin typeface="Trebuchet MS" panose="020B0603020202020204" pitchFamily="34" charset="0"/>
            </a:endParaRPr>
          </a:p>
          <a:p>
            <a:r>
              <a:rPr lang="nl-NL" sz="2100" dirty="0">
                <a:latin typeface="Trebuchet MS" panose="020B0603020202020204" pitchFamily="34" charset="0"/>
              </a:rPr>
              <a:t>Nameting is gebaseerd op </a:t>
            </a:r>
            <a:r>
              <a:rPr lang="nl-NL" sz="2100" u="sng" dirty="0">
                <a:latin typeface="Trebuchet MS" panose="020B0603020202020204" pitchFamily="34" charset="0"/>
              </a:rPr>
              <a:t>de groep patiënten met een laatste </a:t>
            </a:r>
            <a:r>
              <a:rPr lang="nl-NL" sz="2100" u="sng" dirty="0" err="1">
                <a:latin typeface="Trebuchet MS" panose="020B0603020202020204" pitchFamily="34" charset="0"/>
              </a:rPr>
              <a:t>eGFR</a:t>
            </a:r>
            <a:r>
              <a:rPr lang="nl-NL" sz="2100" u="sng" dirty="0">
                <a:latin typeface="Trebuchet MS" panose="020B0603020202020204" pitchFamily="34" charset="0"/>
              </a:rPr>
              <a:t> meting (&lt;60) ná </a:t>
            </a:r>
            <a:r>
              <a:rPr lang="nl-NL" sz="2100" u="sng" dirty="0" err="1">
                <a:latin typeface="Trebuchet MS" panose="020B0603020202020204" pitchFamily="34" charset="0"/>
              </a:rPr>
              <a:t>toetsgroep</a:t>
            </a:r>
            <a:r>
              <a:rPr lang="nl-NL" sz="2100" u="sng" dirty="0">
                <a:latin typeface="Trebuchet MS" panose="020B0603020202020204" pitchFamily="34" charset="0"/>
              </a:rPr>
              <a:t> voormeting (tussen --/--/-- en --/--/--):</a:t>
            </a:r>
            <a:r>
              <a:rPr lang="nl-NL" sz="2100" dirty="0">
                <a:latin typeface="Trebuchet MS" panose="020B0603020202020204" pitchFamily="34" charset="0"/>
              </a:rPr>
              <a:t> van die groep betreft het data van de afgelopen vijf jaar </a:t>
            </a:r>
            <a:r>
              <a:rPr lang="nl-NL" sz="2100" dirty="0"/>
              <a:t>(periode </a:t>
            </a:r>
            <a:r>
              <a:rPr lang="nl-NL" sz="2100" u="sng" dirty="0">
                <a:latin typeface="Trebuchet MS" panose="020B0603020202020204" pitchFamily="34" charset="0"/>
              </a:rPr>
              <a:t> --/--/-- t/m --/--/--</a:t>
            </a:r>
            <a:r>
              <a:rPr lang="nl-NL" sz="2100" dirty="0"/>
              <a:t> </a:t>
            </a:r>
            <a:r>
              <a:rPr lang="nl-NL" sz="2100" dirty="0" err="1"/>
              <a:t>èn</a:t>
            </a:r>
            <a:r>
              <a:rPr lang="nl-NL" sz="2100" dirty="0"/>
              <a:t> laatste </a:t>
            </a:r>
            <a:r>
              <a:rPr lang="nl-NL" sz="2100" dirty="0" err="1"/>
              <a:t>eGFR</a:t>
            </a:r>
            <a:r>
              <a:rPr lang="nl-NL" sz="2100" dirty="0"/>
              <a:t> </a:t>
            </a:r>
            <a:r>
              <a:rPr lang="nl-NL" sz="2100" u="sng" dirty="0">
                <a:latin typeface="Trebuchet MS" panose="020B0603020202020204" pitchFamily="34" charset="0"/>
              </a:rPr>
              <a:t> --/--/-- t/m --/--/--</a:t>
            </a:r>
            <a:r>
              <a:rPr lang="nl-NL" sz="2100" dirty="0"/>
              <a:t> ).</a:t>
            </a:r>
          </a:p>
          <a:p>
            <a:endParaRPr lang="nl-NL" sz="2100" dirty="0">
              <a:latin typeface="Trebuchet MS" panose="020B0603020202020204" pitchFamily="34" charset="0"/>
            </a:endParaRPr>
          </a:p>
          <a:p>
            <a:endParaRPr lang="nl-NL" sz="2100" dirty="0">
              <a:latin typeface="Trebuchet MS" panose="020B0603020202020204" pitchFamily="34" charset="0"/>
            </a:endParaRPr>
          </a:p>
          <a:p>
            <a:r>
              <a:rPr lang="nl-NL" sz="2100" dirty="0"/>
              <a:t>Vergelijking met voormeting: </a:t>
            </a:r>
            <a:r>
              <a:rPr lang="nl-NL" sz="2100" u="sng" dirty="0"/>
              <a:t>groep patiënten met minstens één </a:t>
            </a:r>
            <a:r>
              <a:rPr lang="nl-NL" sz="2100" u="sng" dirty="0" err="1"/>
              <a:t>eGFR</a:t>
            </a:r>
            <a:r>
              <a:rPr lang="nl-NL" sz="2100" u="sng" dirty="0"/>
              <a:t> &lt;60 </a:t>
            </a:r>
            <a:r>
              <a:rPr lang="nl-NL" sz="2100" dirty="0"/>
              <a:t>en van hen ook gegevens over een de voorgaande 5 jaar  (periode </a:t>
            </a:r>
            <a:r>
              <a:rPr lang="nl-NL" sz="2100" u="sng" dirty="0">
                <a:latin typeface="Trebuchet MS" panose="020B0603020202020204" pitchFamily="34" charset="0"/>
              </a:rPr>
              <a:t> --/--/-- t/m --/--/--</a:t>
            </a:r>
            <a:r>
              <a:rPr lang="nl-NL" sz="2100" dirty="0"/>
              <a:t> ). </a:t>
            </a:r>
          </a:p>
          <a:p>
            <a:pPr marL="0" indent="0">
              <a:buNone/>
            </a:pPr>
            <a:endParaRPr lang="nl-NL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Trebuchet MS" panose="020B0603020202020204" pitchFamily="34" charset="0"/>
            </a:endParaRPr>
          </a:p>
          <a:p>
            <a:r>
              <a:rPr lang="nl-NL" sz="2600" dirty="0">
                <a:latin typeface="Trebuchet MS" panose="020B0603020202020204" pitchFamily="34" charset="0"/>
              </a:rPr>
              <a:t>Zijn er verschillen sinds de voormeting?</a:t>
            </a:r>
          </a:p>
          <a:p>
            <a:r>
              <a:rPr lang="nl-NL" sz="2600" dirty="0">
                <a:latin typeface="Trebuchet MS" panose="020B0603020202020204" pitchFamily="34" charset="0"/>
              </a:rPr>
              <a:t>Belangrijkste grafieken weergegeven.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 txBox="1">
            <a:spLocks/>
          </p:cNvSpPr>
          <p:nvPr/>
        </p:nvSpPr>
        <p:spPr>
          <a:xfrm>
            <a:off x="662178" y="420774"/>
            <a:ext cx="1076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Trebuchet MS" panose="020B0603020202020204" pitchFamily="34" charset="0"/>
              </a:rPr>
              <a:t>HIS-cijfers – toelichting voor/na vergelijking</a:t>
            </a:r>
            <a:endParaRPr lang="nl-NL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694944" y="1500997"/>
            <a:ext cx="10744200" cy="4641011"/>
          </a:xfrm>
        </p:spPr>
        <p:txBody>
          <a:bodyPr lIns="91440" tIns="45720" rIns="91440" bIns="45720" anchor="t">
            <a:normAutofit fontScale="85000" lnSpcReduction="20000"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900" dirty="0">
                <a:solidFill>
                  <a:srgbClr val="009CB4"/>
                </a:solidFill>
                <a:ea typeface="+mj-ea"/>
                <a:cs typeface="+mj-cs"/>
              </a:rPr>
              <a:t>Enquête vraag</a:t>
            </a:r>
            <a:r>
              <a:rPr lang="nl-NL" sz="2900" dirty="0"/>
              <a:t>: Weet u uw eigen voornemens/verbeteracties naar aanleiding van de </a:t>
            </a:r>
            <a:r>
              <a:rPr lang="nl-NL" sz="2900" dirty="0" err="1"/>
              <a:t>toetsgroep</a:t>
            </a:r>
            <a:r>
              <a:rPr lang="nl-NL" sz="2900" dirty="0"/>
              <a:t> verminderde nierfunctie nog? </a:t>
            </a:r>
          </a:p>
          <a:p>
            <a:pPr marL="0" indent="0">
              <a:buNone/>
            </a:pPr>
            <a:r>
              <a:rPr lang="nl-NL" sz="2900" dirty="0">
                <a:solidFill>
                  <a:srgbClr val="009CB4"/>
                </a:solidFill>
                <a:ea typeface="+mj-ea"/>
                <a:cs typeface="+mj-cs"/>
              </a:rPr>
              <a:t>-&gt;</a:t>
            </a:r>
            <a:r>
              <a:rPr lang="nl-NL" sz="2900" dirty="0"/>
              <a:t> </a:t>
            </a:r>
            <a:r>
              <a:rPr lang="nl-NL" sz="2900" b="1" dirty="0"/>
              <a:t>Ja</a:t>
            </a:r>
            <a:r>
              <a:rPr lang="nl-NL" sz="2900" dirty="0"/>
              <a:t> X (X%), </a:t>
            </a:r>
            <a:r>
              <a:rPr lang="nl-NL" sz="2900" b="1" dirty="0"/>
              <a:t>Nee</a:t>
            </a:r>
            <a:r>
              <a:rPr lang="nl-NL" sz="2900" dirty="0"/>
              <a:t> X (X%), </a:t>
            </a:r>
            <a:r>
              <a:rPr lang="nl-NL" sz="2900" b="1" dirty="0"/>
              <a:t>Niet van toepassing</a:t>
            </a:r>
            <a:r>
              <a:rPr lang="nl-NL" sz="2900" dirty="0"/>
              <a:t> X</a:t>
            </a:r>
          </a:p>
          <a:p>
            <a:pPr marL="0" indent="0">
              <a:buNone/>
            </a:pPr>
            <a:endParaRPr lang="nl-NL" sz="2900" dirty="0"/>
          </a:p>
          <a:p>
            <a:pPr marL="0" indent="0">
              <a:buNone/>
            </a:pPr>
            <a:r>
              <a:rPr lang="nl-NL" sz="2900" u="sng" dirty="0"/>
              <a:t>Werkafspraken</a:t>
            </a:r>
            <a:r>
              <a:rPr lang="nl-NL" sz="2900" dirty="0"/>
              <a:t> </a:t>
            </a:r>
          </a:p>
          <a:p>
            <a:pPr marL="0" indent="0">
              <a:buNone/>
            </a:pPr>
            <a:r>
              <a:rPr lang="nl-NL" sz="2900" dirty="0">
                <a:solidFill>
                  <a:srgbClr val="009CB4"/>
                </a:solidFill>
              </a:rPr>
              <a:t>- ….</a:t>
            </a:r>
          </a:p>
          <a:p>
            <a:pPr marL="0" indent="0">
              <a:buNone/>
            </a:pPr>
            <a:r>
              <a:rPr lang="nl-NL" sz="2900" dirty="0">
                <a:solidFill>
                  <a:srgbClr val="009CB4"/>
                </a:solidFill>
              </a:rPr>
              <a:t>- ….</a:t>
            </a:r>
          </a:p>
          <a:p>
            <a:pPr marL="0" indent="0">
              <a:buNone/>
            </a:pPr>
            <a:r>
              <a:rPr lang="nl-NL" sz="2900" dirty="0">
                <a:solidFill>
                  <a:srgbClr val="009CB4"/>
                </a:solidFill>
              </a:rPr>
              <a:t>Enquête vraag</a:t>
            </a:r>
            <a:r>
              <a:rPr lang="nl-NL" sz="2900" dirty="0"/>
              <a:t>: In hoeverre zijn uw voornemens/verbeteracties u gelukt?</a:t>
            </a:r>
          </a:p>
          <a:p>
            <a:pPr marL="0" indent="0">
              <a:buNone/>
            </a:pPr>
            <a:r>
              <a:rPr lang="nl-NL" sz="2900" dirty="0">
                <a:solidFill>
                  <a:srgbClr val="009CB4"/>
                </a:solidFill>
                <a:ea typeface="+mj-ea"/>
                <a:cs typeface="+mj-cs"/>
              </a:rPr>
              <a:t>-&gt;</a:t>
            </a:r>
            <a:r>
              <a:rPr lang="nl-NL" sz="2900" dirty="0"/>
              <a:t> </a:t>
            </a:r>
            <a:r>
              <a:rPr lang="nl-NL" sz="2900" b="1" dirty="0"/>
              <a:t>Geheel</a:t>
            </a:r>
            <a:r>
              <a:rPr lang="nl-NL" sz="2900" dirty="0"/>
              <a:t> .. (..%), </a:t>
            </a:r>
            <a:r>
              <a:rPr lang="nl-NL" sz="2900" b="1" dirty="0"/>
              <a:t>Gedeeltelijk</a:t>
            </a:r>
            <a:r>
              <a:rPr lang="nl-NL" sz="2900" dirty="0"/>
              <a:t> .. (..%), </a:t>
            </a:r>
            <a:r>
              <a:rPr lang="nl-NL" sz="2900" b="1" dirty="0"/>
              <a:t>Een beetje</a:t>
            </a:r>
            <a:r>
              <a:rPr lang="nl-NL" sz="2900" dirty="0"/>
              <a:t> .., </a:t>
            </a:r>
            <a:r>
              <a:rPr lang="nl-NL" sz="2900" b="1" dirty="0"/>
              <a:t>Geheel niet ..</a:t>
            </a:r>
            <a:r>
              <a:rPr lang="nl-NL" sz="2900" dirty="0"/>
              <a:t>, Geen antwoord: ..</a:t>
            </a:r>
          </a:p>
          <a:p>
            <a:endParaRPr lang="nl-NL" sz="2600" dirty="0"/>
          </a:p>
          <a:p>
            <a:endParaRPr lang="nl-NL" sz="2600" dirty="0"/>
          </a:p>
          <a:p>
            <a:pPr marL="0" indent="0">
              <a:buNone/>
            </a:pPr>
            <a:endParaRPr lang="nl-NL" sz="2600" dirty="0">
              <a:solidFill>
                <a:schemeClr val="accent2"/>
              </a:solidFill>
            </a:endParaRPr>
          </a:p>
          <a:p>
            <a:endParaRPr lang="nl-NL" sz="2000" dirty="0">
              <a:latin typeface="Trebuchet MS" panose="020B0603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 txBox="1">
            <a:spLocks/>
          </p:cNvSpPr>
          <p:nvPr/>
        </p:nvSpPr>
        <p:spPr>
          <a:xfrm>
            <a:off x="673100" y="457079"/>
            <a:ext cx="10766044" cy="80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>
              <a:latin typeface="Trebuchet MS" panose="020B0603020202020204" pitchFamily="34" charset="0"/>
            </a:endParaRPr>
          </a:p>
          <a:p>
            <a:r>
              <a:rPr lang="nl-NL" dirty="0">
                <a:latin typeface="Trebuchet MS" panose="020B0603020202020204" pitchFamily="34" charset="0"/>
              </a:rPr>
              <a:t>Werkafspraken</a:t>
            </a:r>
          </a:p>
          <a:p>
            <a:r>
              <a:rPr lang="nl-NL" sz="2800" dirty="0">
                <a:latin typeface="Trebuchet MS" panose="020B0603020202020204" pitchFamily="34" charset="0"/>
              </a:rPr>
              <a:t>Geformuleerd tijdens voormeting FTO X</a:t>
            </a:r>
            <a:endParaRPr lang="nl-NL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endParaRPr lang="nl-NL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Goed diagnosticeren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Doel: 100% van patiënten met </a:t>
            </a:r>
            <a:r>
              <a:rPr lang="nl-NL" dirty="0" err="1"/>
              <a:t>eGFR</a:t>
            </a:r>
            <a:r>
              <a:rPr lang="nl-NL" dirty="0"/>
              <a:t>&lt;30 goed gediagnosticeerd</a:t>
            </a:r>
          </a:p>
          <a:p>
            <a:endParaRPr lang="nl-NL" dirty="0"/>
          </a:p>
          <a:p>
            <a:r>
              <a:rPr lang="nl-NL" dirty="0"/>
              <a:t>ICPC U99.01</a:t>
            </a:r>
          </a:p>
          <a:p>
            <a:r>
              <a:rPr lang="nl-NL" dirty="0"/>
              <a:t>(Contra-indicatie)</a:t>
            </a:r>
          </a:p>
        </p:txBody>
      </p:sp>
    </p:spTree>
    <p:extLst>
      <p:ext uri="{BB962C8B-B14F-4D97-AF65-F5344CB8AC3E}">
        <p14:creationId xmlns:p14="http://schemas.microsoft.com/office/powerpoint/2010/main" val="13408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 txBox="1">
            <a:spLocks/>
          </p:cNvSpPr>
          <p:nvPr/>
        </p:nvSpPr>
        <p:spPr>
          <a:xfrm>
            <a:off x="662178" y="420775"/>
            <a:ext cx="10766044" cy="686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Praktijken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47219" y="1355093"/>
            <a:ext cx="1044275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300" b="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praktijken staan </a:t>
            </a:r>
            <a:r>
              <a:rPr lang="nl-NL" altLang="nl-NL" sz="23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weer</a:t>
            </a:r>
            <a:r>
              <a:rPr kumimoji="0" lang="nl-NL" altLang="nl-NL" sz="2300" b="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in onderstaande volgorde:</a:t>
            </a:r>
            <a:endParaRPr kumimoji="0" lang="nl-NL" altLang="nl-NL" sz="23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93973"/>
              </p:ext>
            </p:extLst>
          </p:nvPr>
        </p:nvGraphicFramePr>
        <p:xfrm>
          <a:off x="818515" y="2083138"/>
          <a:ext cx="9658339" cy="3225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563">
                  <a:extLst>
                    <a:ext uri="{9D8B030D-6E8A-4147-A177-3AD203B41FA5}">
                      <a16:colId xmlns:a16="http://schemas.microsoft.com/office/drawing/2014/main" val="3152458945"/>
                    </a:ext>
                  </a:extLst>
                </a:gridCol>
                <a:gridCol w="5623122">
                  <a:extLst>
                    <a:ext uri="{9D8B030D-6E8A-4147-A177-3AD203B41FA5}">
                      <a16:colId xmlns:a16="http://schemas.microsoft.com/office/drawing/2014/main" val="4132279633"/>
                    </a:ext>
                  </a:extLst>
                </a:gridCol>
                <a:gridCol w="3415654">
                  <a:extLst>
                    <a:ext uri="{9D8B030D-6E8A-4147-A177-3AD203B41FA5}">
                      <a16:colId xmlns:a16="http://schemas.microsoft.com/office/drawing/2014/main" val="1620072653"/>
                    </a:ext>
                  </a:extLst>
                </a:gridCol>
              </a:tblGrid>
              <a:tr h="42568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Praktijken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Afkorting 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36830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P 1</a:t>
                      </a:r>
                      <a:endParaRPr lang="nl-NL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0099963"/>
                  </a:ext>
                </a:extLst>
              </a:tr>
              <a:tr h="463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P 2</a:t>
                      </a:r>
                      <a:endParaRPr lang="nl-NL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9771568"/>
                  </a:ext>
                </a:extLst>
              </a:tr>
              <a:tr h="375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P 3</a:t>
                      </a:r>
                      <a:endParaRPr lang="nl-NL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276270"/>
                  </a:ext>
                </a:extLst>
              </a:tr>
              <a:tr h="375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4</a:t>
                      </a:r>
                    </a:p>
                  </a:txBody>
                  <a:tcPr marL="68580" marR="68580" marT="0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457050"/>
                  </a:ext>
                </a:extLst>
              </a:tr>
              <a:tr h="375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5</a:t>
                      </a:r>
                    </a:p>
                  </a:txBody>
                  <a:tcPr marL="68580" marR="68580" marT="0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440925"/>
                  </a:ext>
                </a:extLst>
              </a:tr>
              <a:tr h="375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929802"/>
                  </a:ext>
                </a:extLst>
              </a:tr>
              <a:tr h="425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wijk</a:t>
                      </a:r>
                    </a:p>
                  </a:txBody>
                  <a:tcPr marL="68580" marR="68580" marT="0" marB="0" anchor="b">
                    <a:solidFill>
                      <a:srgbClr val="00374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nl-N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428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07CED45874D47AECC62297D0516AB" ma:contentTypeVersion="7" ma:contentTypeDescription="Een nieuw document maken." ma:contentTypeScope="" ma:versionID="acabe899f919e9465109f94d109d47d5">
  <xsd:schema xmlns:xsd="http://www.w3.org/2001/XMLSchema" xmlns:xs="http://www.w3.org/2001/XMLSchema" xmlns:p="http://schemas.microsoft.com/office/2006/metadata/properties" xmlns:ns2="1dbe310a-500c-4adb-bc20-cf1b24855a5c" xmlns:ns3="1236f238-2a06-4c35-8435-fc7c046eb6e5" targetNamespace="http://schemas.microsoft.com/office/2006/metadata/properties" ma:root="true" ma:fieldsID="e7a52897b37e8b78830d744c9cd39410" ns2:_="" ns3:_="">
    <xsd:import namespace="1dbe310a-500c-4adb-bc20-cf1b24855a5c"/>
    <xsd:import namespace="1236f238-2a06-4c35-8435-fc7c046eb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e310a-500c-4adb-bc20-cf1b24855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6f238-2a06-4c35-8435-fc7c046eb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AA17BE-796A-49F7-98DA-2EB933CE9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B22F17-CDB4-40F2-B5A0-A164F94B5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be310a-500c-4adb-bc20-cf1b24855a5c"/>
    <ds:schemaRef ds:uri="1236f238-2a06-4c35-8435-fc7c046eb6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6E2B27-5B44-4184-AF82-EF17119DE678}">
  <ds:schemaRefs>
    <ds:schemaRef ds:uri="http://purl.org/dc/terms/"/>
    <ds:schemaRef ds:uri="1236f238-2a06-4c35-8435-fc7c046eb6e5"/>
    <ds:schemaRef ds:uri="http://purl.org/dc/dcmitype/"/>
    <ds:schemaRef ds:uri="http://schemas.microsoft.com/office/2006/documentManagement/types"/>
    <ds:schemaRef ds:uri="1dbe310a-500c-4adb-bc20-cf1b24855a5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5038</TotalTime>
  <Words>2355</Words>
  <Application>Microsoft Office PowerPoint</Application>
  <PresentationFormat>Breedbeeld</PresentationFormat>
  <Paragraphs>416</Paragraphs>
  <Slides>30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Trebuchet MS</vt:lpstr>
      <vt:lpstr>Wingdings</vt:lpstr>
      <vt:lpstr>1_Kantoorthema</vt:lpstr>
      <vt:lpstr>Aangepast ontwerp</vt:lpstr>
      <vt:lpstr>Medicatiebewaking bij verminderde nierfunctie (nameting)</vt:lpstr>
      <vt:lpstr>Opbouw bijeenkomst (45 minuten)</vt:lpstr>
      <vt:lpstr>Nameting medicatiebewaking bij verminderde nierfunctie</vt:lpstr>
      <vt:lpstr>PowerPoint-presentatie</vt:lpstr>
      <vt:lpstr>PowerPoint-presentatie</vt:lpstr>
      <vt:lpstr>PowerPoint-presentatie</vt:lpstr>
      <vt:lpstr>PowerPoint-presentatie</vt:lpstr>
      <vt:lpstr>1. Goed diagnosticeren</vt:lpstr>
      <vt:lpstr>PowerPoint-presentatie</vt:lpstr>
      <vt:lpstr>Het HIS</vt:lpstr>
      <vt:lpstr>Automatisch?</vt:lpstr>
      <vt:lpstr>Patiënten nagelopen?</vt:lpstr>
      <vt:lpstr>Wanneer ICPC?</vt:lpstr>
      <vt:lpstr>PowerPoint-presentatie</vt:lpstr>
      <vt:lpstr>% met ICPC (U99.01)                       toelichting</vt:lpstr>
      <vt:lpstr>PowerPoint-presentatie</vt:lpstr>
      <vt:lpstr>PowerPoint-presentatie</vt:lpstr>
      <vt:lpstr>% met contra-indicatie                toelichting</vt:lpstr>
      <vt:lpstr>% Contra-indicatie     voor- en na</vt:lpstr>
      <vt:lpstr>% contra-indicatie                     bij eGFR &lt;60, &lt;50, &lt;30 na</vt:lpstr>
      <vt:lpstr>Medicatie nagelopen?</vt:lpstr>
      <vt:lpstr>BMI</vt:lpstr>
      <vt:lpstr>2. Apotheek actief informeren </vt:lpstr>
      <vt:lpstr>Meldplicht</vt:lpstr>
      <vt:lpstr>3. Patiënten meer informeren </vt:lpstr>
      <vt:lpstr>Nu anders? </vt:lpstr>
      <vt:lpstr>NSAID</vt:lpstr>
      <vt:lpstr>PowerPoint-presentatie</vt:lpstr>
      <vt:lpstr>PowerPoint-presentatie</vt:lpstr>
      <vt:lpstr>Annex 1: Details HIS-data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[Onderwerp spiegelbijeenkomst]</dc:title>
  <dc:creator>Hendriks, M.J. (Marjolein)</dc:creator>
  <cp:lastModifiedBy>Bloemendal, E. (Evelien)</cp:lastModifiedBy>
  <cp:revision>549</cp:revision>
  <dcterms:created xsi:type="dcterms:W3CDTF">2019-05-27T10:44:32Z</dcterms:created>
  <dcterms:modified xsi:type="dcterms:W3CDTF">2023-09-07T10:37:19Z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0x010100F3507CED45874D47AECC62297D0516AB</vt:lpwstr>
  </property>
</Properties>
</file>