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65" r:id="rId5"/>
    <p:sldId id="271" r:id="rId6"/>
    <p:sldId id="273" r:id="rId7"/>
    <p:sldId id="268" r:id="rId8"/>
    <p:sldId id="279" r:id="rId9"/>
    <p:sldId id="275" r:id="rId10"/>
    <p:sldId id="277" r:id="rId11"/>
    <p:sldId id="289" r:id="rId12"/>
    <p:sldId id="314" r:id="rId13"/>
    <p:sldId id="283" r:id="rId14"/>
    <p:sldId id="285" r:id="rId15"/>
    <p:sldId id="325" r:id="rId16"/>
    <p:sldId id="278" r:id="rId17"/>
    <p:sldId id="291" r:id="rId18"/>
    <p:sldId id="294" r:id="rId19"/>
    <p:sldId id="295" r:id="rId20"/>
    <p:sldId id="296" r:id="rId21"/>
    <p:sldId id="324" r:id="rId22"/>
    <p:sldId id="318" r:id="rId23"/>
    <p:sldId id="319" r:id="rId24"/>
    <p:sldId id="308" r:id="rId25"/>
    <p:sldId id="305" r:id="rId26"/>
    <p:sldId id="311" r:id="rId27"/>
    <p:sldId id="315" r:id="rId28"/>
    <p:sldId id="323" r:id="rId29"/>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ottje, P." initials="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D21"/>
    <a:srgbClr val="D53422"/>
    <a:srgbClr val="4D9361"/>
    <a:srgbClr val="4093C9"/>
    <a:srgbClr val="A63283"/>
    <a:srgbClr val="009CB4"/>
    <a:srgbClr val="F07814"/>
    <a:srgbClr val="003741"/>
    <a:srgbClr val="6AB650"/>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464C96-49A1-2E8B-6C3A-D12B696CF9D4}" v="1" dt="2023-09-07T08:38:53.735"/>
    <p1510:client id="{EF8E55A8-7E0C-DD27-35F3-6E8F1549E94C}" v="2" dt="2023-09-06T14:20:12.41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441" autoAdjust="0"/>
  </p:normalViewPr>
  <p:slideViewPr>
    <p:cSldViewPr snapToGrid="0">
      <p:cViewPr varScale="1">
        <p:scale>
          <a:sx n="82" d="100"/>
          <a:sy n="82" d="100"/>
        </p:scale>
        <p:origin x="732" y="84"/>
      </p:cViewPr>
      <p:guideLst>
        <p:guide orient="horz" pos="2160"/>
        <p:guide pos="3840"/>
      </p:guideLst>
    </p:cSldViewPr>
  </p:slideViewPr>
  <p:outlineViewPr>
    <p:cViewPr>
      <p:scale>
        <a:sx n="33" d="100"/>
        <a:sy n="33" d="100"/>
      </p:scale>
      <p:origin x="0" y="-7680"/>
    </p:cViewPr>
  </p:outlineViewPr>
  <p:notesTextViewPr>
    <p:cViewPr>
      <p:scale>
        <a:sx n="1" d="1"/>
        <a:sy n="1" d="1"/>
      </p:scale>
      <p:origin x="0" y="0"/>
    </p:cViewPr>
  </p:notesTextViewPr>
  <p:notesViewPr>
    <p:cSldViewPr snapToGrid="0">
      <p:cViewPr varScale="1">
        <p:scale>
          <a:sx n="62" d="100"/>
          <a:sy n="62" d="100"/>
        </p:scale>
        <p:origin x="337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lottje, P." userId="S::p.slottje@amsterdamumc.nl::213cceba-dda4-4aff-a8a8-d7eba7f79f63" providerId="AD" clId="Web-{EF8E55A8-7E0C-DD27-35F3-6E8F1549E94C}"/>
    <pc:docChg chg="modSld">
      <pc:chgData name="Slottje, P." userId="S::p.slottje@amsterdamumc.nl::213cceba-dda4-4aff-a8a8-d7eba7f79f63" providerId="AD" clId="Web-{EF8E55A8-7E0C-DD27-35F3-6E8F1549E94C}" dt="2023-09-06T14:20:12.415" v="1" actId="1076"/>
      <pc:docMkLst>
        <pc:docMk/>
      </pc:docMkLst>
      <pc:sldChg chg="delSp modSp">
        <pc:chgData name="Slottje, P." userId="S::p.slottje@amsterdamumc.nl::213cceba-dda4-4aff-a8a8-d7eba7f79f63" providerId="AD" clId="Web-{EF8E55A8-7E0C-DD27-35F3-6E8F1549E94C}" dt="2023-09-06T14:20:12.415" v="1" actId="1076"/>
        <pc:sldMkLst>
          <pc:docMk/>
          <pc:sldMk cId="330348404" sldId="265"/>
        </pc:sldMkLst>
        <pc:graphicFrameChg chg="del">
          <ac:chgData name="Slottje, P." userId="S::p.slottje@amsterdamumc.nl::213cceba-dda4-4aff-a8a8-d7eba7f79f63" providerId="AD" clId="Web-{EF8E55A8-7E0C-DD27-35F3-6E8F1549E94C}" dt="2023-09-06T14:20:06.790" v="0"/>
          <ac:graphicFrameMkLst>
            <pc:docMk/>
            <pc:sldMk cId="330348404" sldId="265"/>
            <ac:graphicFrameMk id="7" creationId="{00000000-0000-0000-0000-000000000000}"/>
          </ac:graphicFrameMkLst>
        </pc:graphicFrameChg>
        <pc:picChg chg="mod">
          <ac:chgData name="Slottje, P." userId="S::p.slottje@amsterdamumc.nl::213cceba-dda4-4aff-a8a8-d7eba7f79f63" providerId="AD" clId="Web-{EF8E55A8-7E0C-DD27-35F3-6E8F1549E94C}" dt="2023-09-06T14:20:12.415" v="1" actId="1076"/>
          <ac:picMkLst>
            <pc:docMk/>
            <pc:sldMk cId="330348404" sldId="265"/>
            <ac:picMk id="4" creationId="{00000000-0000-0000-0000-000000000000}"/>
          </ac:picMkLst>
        </pc:picChg>
      </pc:sldChg>
    </pc:docChg>
  </pc:docChgLst>
  <pc:docChgLst>
    <pc:chgData name="Slottje, P." userId="S::p.slottje@amsterdamumc.nl::213cceba-dda4-4aff-a8a8-d7eba7f79f63" providerId="AD" clId="Web-{9D464C96-49A1-2E8B-6C3A-D12B696CF9D4}"/>
    <pc:docChg chg="delSld">
      <pc:chgData name="Slottje, P." userId="S::p.slottje@amsterdamumc.nl::213cceba-dda4-4aff-a8a8-d7eba7f79f63" providerId="AD" clId="Web-{9D464C96-49A1-2E8B-6C3A-D12B696CF9D4}" dt="2023-09-07T08:38:53.735" v="0"/>
      <pc:docMkLst>
        <pc:docMk/>
      </pc:docMkLst>
      <pc:sldChg chg="del">
        <pc:chgData name="Slottje, P." userId="S::p.slottje@amsterdamumc.nl::213cceba-dda4-4aff-a8a8-d7eba7f79f63" providerId="AD" clId="Web-{9D464C96-49A1-2E8B-6C3A-D12B696CF9D4}" dt="2023-09-07T08:38:53.735" v="0"/>
        <pc:sldMkLst>
          <pc:docMk/>
          <pc:sldMk cId="3740985652" sldId="2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016F51AB-D1AF-4A30-9AD5-FFAC58C6C3AB}" type="datetimeFigureOut">
              <a:rPr lang="nl-NL" smtClean="0"/>
              <a:t>7-9-2023</a:t>
            </a:fld>
            <a:endParaRPr lang="nl-NL"/>
          </a:p>
        </p:txBody>
      </p:sp>
      <p:sp>
        <p:nvSpPr>
          <p:cNvPr id="4" name="Tijdelijke aanduiding voor voettekst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AEF01ECC-D137-4466-AC05-13AE432C9C33}" type="slidenum">
              <a:rPr lang="nl-NL" smtClean="0"/>
              <a:t>‹#›</a:t>
            </a:fld>
            <a:endParaRPr lang="nl-NL"/>
          </a:p>
        </p:txBody>
      </p:sp>
    </p:spTree>
    <p:extLst>
      <p:ext uri="{BB962C8B-B14F-4D97-AF65-F5344CB8AC3E}">
        <p14:creationId xmlns:p14="http://schemas.microsoft.com/office/powerpoint/2010/main" val="99152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nl-NL"/>
          </a:p>
        </p:txBody>
      </p:sp>
      <p:sp>
        <p:nvSpPr>
          <p:cNvPr id="3" name="Tijdelijke aanduiding voor datum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B4459EA-9E68-4B15-ADD3-336A8DAC671A}" type="datetimeFigureOut">
              <a:rPr lang="nl-NL" smtClean="0"/>
              <a:t>7-9-2023</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nl-NL"/>
          </a:p>
        </p:txBody>
      </p:sp>
      <p:sp>
        <p:nvSpPr>
          <p:cNvPr id="5" name="Tijdelijke aanduiding voor notiti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E8A1BD9-1485-432A-A1B9-E1F7C6F58217}" type="slidenum">
              <a:rPr lang="nl-NL" smtClean="0"/>
              <a:t>‹#›</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Neem de groep nog even mee in de</a:t>
            </a:r>
            <a:r>
              <a:rPr lang="nl-NL" baseline="0" dirty="0"/>
              <a:t> keuze om dit onderwerp op de Spiegelaar wijze aan te pakken: met data, duiden, dialoog én doen. En cyclisch volgens PDCA, dus het onderwerp komt later terug om te Controleren hoe ervoor staat, wat hoe bereikt en gelukt is en waarom (niet). En om verbeterplannen te Actualiseren: wat behouden, wat vraagt om welke vervolgacties.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279791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grafiek</a:t>
            </a:r>
            <a:r>
              <a:rPr lang="nl-NL" baseline="0" dirty="0"/>
              <a:t> staat verticaal het percentage van de 20-50 jarige patiënten met minstens één moeheid contact, waarbij resp. (donkergroen) bloedonderzoek verricht is (donkergroen) en (lichtgroen) in elk geval de vier aanbevolen testen gedaan zijn (</a:t>
            </a:r>
            <a:r>
              <a:rPr lang="nl-NL" baseline="0" dirty="0" err="1"/>
              <a:t>Hb</a:t>
            </a:r>
            <a:r>
              <a:rPr lang="nl-NL" baseline="0" dirty="0"/>
              <a:t>, TSH, glucose en BSE (of CRB afhankelijk van het lab). Nb. Er kunnen dus nog meer bloedtesten gedaan zijn dan deze vier, daar is geen onderscheid in gemaakt.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18</a:t>
            </a:fld>
            <a:endParaRPr lang="nl-NL"/>
          </a:p>
        </p:txBody>
      </p:sp>
    </p:spTree>
    <p:extLst>
      <p:ext uri="{BB962C8B-B14F-4D97-AF65-F5344CB8AC3E}">
        <p14:creationId xmlns:p14="http://schemas.microsoft.com/office/powerpoint/2010/main" val="1604816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a:t>
            </a:r>
            <a:r>
              <a:rPr lang="nl-NL" baseline="0" dirty="0"/>
              <a:t> is in de voorbereiding aan te bevelen om de resultaten van de top 20 vóór de wijkgroep door te nemen met degene die spiegelinformatie maakt. In dit voorbeeld bleek dat als je de vitamines te samen neemt, die in de top 10 staan. Dat was voor hen reden om daar nader op in te gaan (volgende dia). </a:t>
            </a:r>
          </a:p>
          <a:p>
            <a:r>
              <a:rPr lang="nl-NL" baseline="0" dirty="0"/>
              <a:t>Het is ook aanbevelingswaardig om de actuele prijzen van deze onderzoeken er naast te zetten.</a:t>
            </a:r>
          </a:p>
          <a:p>
            <a:r>
              <a:rPr lang="nl-NL" baseline="0" dirty="0"/>
              <a:t>Besteed in de discussie bijvoorbeeld aandacht aan: Werkt iedereen in de groep met hetzelfde lab? Zo nee, zijn er verschillen tussen labs (bijvoorbeeld in het aanbod van ‘panels’ en welke testen dan gedaan worden al of niet standaard of als cascade, dus alleen bij een afwijkende waarde wordt vervolgbepalingen gedaan. Kun je deze informatie gebruiken in je handelen?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19</a:t>
            </a:fld>
            <a:endParaRPr lang="nl-NL"/>
          </a:p>
        </p:txBody>
      </p:sp>
    </p:spTree>
    <p:extLst>
      <p:ext uri="{BB962C8B-B14F-4D97-AF65-F5344CB8AC3E}">
        <p14:creationId xmlns:p14="http://schemas.microsoft.com/office/powerpoint/2010/main" val="1498347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dit voorbeeld vielen de vitamines op</a:t>
            </a:r>
            <a:r>
              <a:rPr lang="nl-NL" baseline="0" dirty="0"/>
              <a:t> en is hier nader aandacht aan besteed.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21</a:t>
            </a:fld>
            <a:endParaRPr lang="nl-NL"/>
          </a:p>
        </p:txBody>
      </p:sp>
    </p:spTree>
    <p:extLst>
      <p:ext uri="{BB962C8B-B14F-4D97-AF65-F5344CB8AC3E}">
        <p14:creationId xmlns:p14="http://schemas.microsoft.com/office/powerpoint/2010/main" val="1279466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Bouw</a:t>
            </a:r>
            <a:r>
              <a:rPr lang="nl-NL" baseline="0" dirty="0"/>
              <a:t> tijd voor reflectie in. Veel cijfers gezien.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22</a:t>
            </a:fld>
            <a:endParaRPr lang="nl-NL"/>
          </a:p>
        </p:txBody>
      </p:sp>
    </p:spTree>
    <p:extLst>
      <p:ext uri="{BB962C8B-B14F-4D97-AF65-F5344CB8AC3E}">
        <p14:creationId xmlns:p14="http://schemas.microsoft.com/office/powerpoint/2010/main" val="4032500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Vat als gespreksleider nu even samen wat het meest is opgevallen.</a:t>
            </a:r>
            <a:r>
              <a:rPr lang="nl-NL" baseline="0" dirty="0"/>
              <a:t> W</a:t>
            </a:r>
            <a:r>
              <a:rPr lang="nl-NL" dirty="0"/>
              <a:t>at het meeste discussie gaf. Daarna even</a:t>
            </a:r>
            <a:r>
              <a:rPr lang="nl-NL" baseline="0" dirty="0"/>
              <a:t> overleg in tweetallen om de balans op te maken: Wat valt op? Wat spreekt aan? Wat noopt tot actie? Daarna de verbeterdoelen op gaan schrijven en uitwerken a.d.h.v. formulier.</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Haal eventueel</a:t>
            </a:r>
            <a:r>
              <a:rPr lang="nl-NL" sz="1200" kern="1200" baseline="0" dirty="0">
                <a:solidFill>
                  <a:schemeClr val="tx1"/>
                </a:solidFill>
                <a:effectLst/>
                <a:latin typeface="+mn-lt"/>
                <a:ea typeface="+mn-ea"/>
                <a:cs typeface="+mn-cs"/>
              </a:rPr>
              <a:t> eerdere casuïstiek (de lastig gevonden wordt) opnieuw aan en m</a:t>
            </a:r>
            <a:r>
              <a:rPr lang="nl-NL" sz="1200" kern="1200" dirty="0">
                <a:solidFill>
                  <a:schemeClr val="tx1"/>
                </a:solidFill>
                <a:effectLst/>
                <a:latin typeface="+mn-lt"/>
                <a:ea typeface="+mn-ea"/>
                <a:cs typeface="+mn-cs"/>
              </a:rPr>
              <a:t>oedig</a:t>
            </a:r>
            <a:r>
              <a:rPr lang="nl-NL" sz="1200" kern="1200" baseline="0" dirty="0">
                <a:solidFill>
                  <a:schemeClr val="tx1"/>
                </a:solidFill>
                <a:effectLst/>
                <a:latin typeface="+mn-lt"/>
                <a:ea typeface="+mn-ea"/>
                <a:cs typeface="+mn-cs"/>
              </a:rPr>
              <a:t> de groep uit om </a:t>
            </a:r>
            <a:r>
              <a:rPr lang="nl-NL" sz="1200" kern="1200" dirty="0">
                <a:solidFill>
                  <a:schemeClr val="tx1"/>
                </a:solidFill>
                <a:effectLst/>
                <a:latin typeface="+mn-lt"/>
                <a:ea typeface="+mn-ea"/>
                <a:cs typeface="+mn-cs"/>
              </a:rPr>
              <a:t>uit te wisselen: hoe je (letterlijk) het gesprek voert, bijvoorbeeld een patiënt die om meer of andere bloedonderzoek blijft vragen? Hoe verwoord je (letterlijk) waarom je welk bloedonderzoek inzet en hoe geef je daar follow-up aan. Welke uitleg gebruik je als je prior laag is? </a:t>
            </a:r>
            <a:endParaRPr lang="nl-NL" dirty="0"/>
          </a:p>
          <a:p>
            <a:r>
              <a:rPr lang="nl-NL" dirty="0"/>
              <a:t>Moedig de collega’s aan om dit de komende tijd bewust te doen en agendeer het in een volgende wijkgroep</a:t>
            </a:r>
            <a:r>
              <a:rPr lang="nl-NL" baseline="0" dirty="0"/>
              <a:t> kort opnieuw: heeft je dit wat opgeleverd, wat veranderd? Deel en inspireer elkaar.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23</a:t>
            </a:fld>
            <a:endParaRPr lang="nl-NL"/>
          </a:p>
        </p:txBody>
      </p:sp>
    </p:spTree>
    <p:extLst>
      <p:ext uri="{BB962C8B-B14F-4D97-AF65-F5344CB8AC3E}">
        <p14:creationId xmlns:p14="http://schemas.microsoft.com/office/powerpoint/2010/main" val="199873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Nodig de groep bijvoorbeeld uit om lastige casuïstiek</a:t>
            </a:r>
            <a:r>
              <a:rPr lang="nl-NL" sz="1200" kern="1200" baseline="0" dirty="0">
                <a:solidFill>
                  <a:schemeClr val="tx1"/>
                </a:solidFill>
                <a:effectLst/>
                <a:latin typeface="+mn-lt"/>
                <a:ea typeface="+mn-ea"/>
                <a:cs typeface="+mn-cs"/>
              </a:rPr>
              <a:t> te benoemen. Deze kun je later bij het trekken van lessen en opstellen van verbeterplannen gebruiken: hoe gaan we om in die gevallen?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1210023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figuur staat het</a:t>
            </a:r>
            <a:r>
              <a:rPr lang="nl-NL" baseline="0" dirty="0"/>
              <a:t> concept fout-positief uitgelegd. Afhankelijk van de groep kan hier meer of minder tijd aan besteed worden.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4171787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 figuur staan</a:t>
            </a:r>
            <a:r>
              <a:rPr lang="nl-NL" baseline="0" dirty="0"/>
              <a:t> de concepten sensitiviteit en specificiteit uitgelegd. Maak afhankelijk van de groep een keuze of hier meer of minder tijd aan besteed wordt. </a:t>
            </a:r>
          </a:p>
          <a:p>
            <a:r>
              <a:rPr lang="nl-NL" sz="1200" dirty="0"/>
              <a:t>- Hoe gevoeliger (sensitiever) de test hoe beter de zieke deelnemers (de rode poppetjes in de figuur) worden gevonden: zij krijgen terecht een afwijkende of positieve uitslag (‘u bent ziek’).</a:t>
            </a:r>
          </a:p>
          <a:p>
            <a:r>
              <a:rPr lang="nl-NL" sz="1200" dirty="0"/>
              <a:t>- Hoe specifieker de test, hoe beter de test gezonde mensen als gezond aanwijst: de groene poppetjes in de figuur. Zij krijgen terecht een uitslag “niet-afwijkend” of “negatief”.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810754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Laat dit % later terugkomen, als er ook HIS-spiegelinformatie over vitamine D is.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410328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kunt uit</a:t>
            </a:r>
            <a:r>
              <a:rPr lang="nl-NL" baseline="0" dirty="0"/>
              <a:t> deze bespreking een bruggetje maken naar de HIS-spiegelinformatie die hierna komt: </a:t>
            </a:r>
          </a:p>
          <a:p>
            <a:r>
              <a:rPr lang="nl-NL" baseline="0" dirty="0"/>
              <a:t>Zie je routines of de afwezigheid daarvan terug in hoe vaak en welk bloedonderzoek aangevraagd is?</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101942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Details staan op annex 1,</a:t>
            </a:r>
            <a:r>
              <a:rPr lang="nl-NL" baseline="0" dirty="0"/>
              <a:t> achteraan in de presentatie.</a:t>
            </a:r>
          </a:p>
          <a:p>
            <a:pPr marL="228600" indent="-228600">
              <a:buAutoNum type="arabicPeriod"/>
            </a:pPr>
            <a:r>
              <a:rPr lang="nl-NL" baseline="0" dirty="0"/>
              <a:t>Bij prevalentie en coderen: sta stil bij codeer gedrag – kijken we naar hetzelfde? Coderen we patiënten met moeheid op gelijke wijze? </a:t>
            </a:r>
          </a:p>
          <a:p>
            <a:pPr marL="228600" indent="-228600">
              <a:buAutoNum type="arabicPeriod"/>
            </a:pPr>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14</a:t>
            </a:fld>
            <a:endParaRPr lang="nl-NL"/>
          </a:p>
        </p:txBody>
      </p:sp>
    </p:spTree>
    <p:extLst>
      <p:ext uri="{BB962C8B-B14F-4D97-AF65-F5344CB8AC3E}">
        <p14:creationId xmlns:p14="http://schemas.microsoft.com/office/powerpoint/2010/main" val="3838048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dia tonen de “noemer” van de volgende procentuele</a:t>
            </a:r>
            <a:r>
              <a:rPr lang="nl-NL" baseline="0" dirty="0"/>
              <a:t> resultaten. Die gaan over de laatste kolommen: 20-50 jarigen met minstens 1 A04 contact. </a:t>
            </a:r>
          </a:p>
          <a:p>
            <a:r>
              <a:rPr lang="nl-NL" baseline="0" dirty="0"/>
              <a:t>Als praktijken in grootte sterk verschillen, bespreek deze vragen dan bij de volgende dia (procentuele resultaten).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16</a:t>
            </a:fld>
            <a:endParaRPr lang="nl-NL"/>
          </a:p>
        </p:txBody>
      </p:sp>
    </p:spTree>
    <p:extLst>
      <p:ext uri="{BB962C8B-B14F-4D97-AF65-F5344CB8AC3E}">
        <p14:creationId xmlns:p14="http://schemas.microsoft.com/office/powerpoint/2010/main" val="3235419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volgende dia gaat over deze</a:t>
            </a:r>
            <a:r>
              <a:rPr lang="nl-NL" baseline="0" dirty="0"/>
              <a:t>lfde groep, maar dan over of er bloedonderzoek gedaan is.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17</a:t>
            </a:fld>
            <a:endParaRPr lang="nl-NL"/>
          </a:p>
        </p:txBody>
      </p:sp>
    </p:spTree>
    <p:extLst>
      <p:ext uri="{BB962C8B-B14F-4D97-AF65-F5344CB8AC3E}">
        <p14:creationId xmlns:p14="http://schemas.microsoft.com/office/powerpoint/2010/main" val="2461294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Voorbeeld voettekst | juli 2018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p:txBody>
          <a:bodyPr>
            <a:normAutofit/>
          </a:bodyPr>
          <a:lstStyle/>
          <a:p>
            <a:r>
              <a:rPr lang="nl-NL" dirty="0"/>
              <a:t>Bloedonderzoek bij moeheid 	</a:t>
            </a:r>
          </a:p>
        </p:txBody>
      </p:sp>
      <p:sp>
        <p:nvSpPr>
          <p:cNvPr id="3" name="Ondertitel 2">
            <a:extLst>
              <a:ext uri="{FF2B5EF4-FFF2-40B4-BE49-F238E27FC236}">
                <a16:creationId xmlns:a16="http://schemas.microsoft.com/office/drawing/2014/main" id="{829CBB0D-5C54-4D58-8000-D86D3E690B77}"/>
              </a:ext>
            </a:extLst>
          </p:cNvPr>
          <p:cNvSpPr>
            <a:spLocks noGrp="1"/>
          </p:cNvSpPr>
          <p:nvPr>
            <p:ph type="subTitle" idx="1"/>
          </p:nvPr>
        </p:nvSpPr>
        <p:spPr/>
        <p:txBody>
          <a:bodyPr/>
          <a:lstStyle/>
          <a:p>
            <a:r>
              <a:rPr lang="nl-NL" dirty="0"/>
              <a:t>Wijkgroep X</a:t>
            </a:r>
          </a:p>
        </p:txBody>
      </p:sp>
      <p:sp>
        <p:nvSpPr>
          <p:cNvPr id="10" name="Ondertitel 2">
            <a:extLst>
              <a:ext uri="{FF2B5EF4-FFF2-40B4-BE49-F238E27FC236}">
                <a16:creationId xmlns:a16="http://schemas.microsoft.com/office/drawing/2014/main" id="{829CBB0D-5C54-4D58-8000-D86D3E690B77}"/>
              </a:ext>
            </a:extLst>
          </p:cNvPr>
          <p:cNvSpPr txBox="1">
            <a:spLocks/>
          </p:cNvSpPr>
          <p:nvPr/>
        </p:nvSpPr>
        <p:spPr>
          <a:xfrm>
            <a:off x="746821" y="3077516"/>
            <a:ext cx="10776857" cy="65314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800" b="0" kern="1200">
                <a:solidFill>
                  <a:schemeClr val="bg1"/>
                </a:solidFill>
                <a:latin typeface="Trebuchet MS" panose="020B0603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1400" dirty="0"/>
              <a:t>Datum</a:t>
            </a:r>
          </a:p>
        </p:txBody>
      </p:sp>
      <p:pic>
        <p:nvPicPr>
          <p:cNvPr id="4" name="Afbeelding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58233" y="4126790"/>
            <a:ext cx="4874375" cy="1672724"/>
          </a:xfrm>
          <a:prstGeom prst="rect">
            <a:avLst/>
          </a:prstGeom>
        </p:spPr>
      </p:pic>
    </p:spTree>
    <p:extLst>
      <p:ext uri="{BB962C8B-B14F-4D97-AF65-F5344CB8AC3E}">
        <p14:creationId xmlns:p14="http://schemas.microsoft.com/office/powerpoint/2010/main" val="33034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TSH betrouwbaar?</a:t>
            </a:r>
          </a:p>
        </p:txBody>
      </p:sp>
      <p:graphicFrame>
        <p:nvGraphicFramePr>
          <p:cNvPr id="4" name="Tabel 3"/>
          <p:cNvGraphicFramePr>
            <a:graphicFrameLocks noGrp="1"/>
          </p:cNvGraphicFramePr>
          <p:nvPr>
            <p:extLst>
              <p:ext uri="{D42A27DB-BD31-4B8C-83A1-F6EECF244321}">
                <p14:modId xmlns:p14="http://schemas.microsoft.com/office/powerpoint/2010/main" val="1396186844"/>
              </p:ext>
            </p:extLst>
          </p:nvPr>
        </p:nvGraphicFramePr>
        <p:xfrm>
          <a:off x="851337" y="2564523"/>
          <a:ext cx="6189664" cy="2166342"/>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tblGrid>
              <a:tr h="766431">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tabLst>
                          <a:tab pos="628650" algn="l"/>
                        </a:tabLst>
                      </a:pPr>
                      <a:r>
                        <a:rPr lang="nl-NL" sz="2000" dirty="0">
                          <a:effectLst/>
                          <a:latin typeface="+mj-lt"/>
                          <a:ea typeface="Calibri" panose="020F0502020204030204" pitchFamily="34" charset="0"/>
                          <a:cs typeface="Calibri" panose="020F0502020204030204" pitchFamily="34" charset="0"/>
                        </a:rPr>
                        <a:t>Waar</a:t>
                      </a:r>
                    </a:p>
                  </a:txBody>
                  <a:tcPr marL="68580" marR="68580" marT="0" marB="0" anchor="ctr">
                    <a:solidFill>
                      <a:srgbClr val="003741"/>
                    </a:solidFill>
                  </a:tcPr>
                </a:tc>
                <a:tc>
                  <a:txBody>
                    <a:bodyPr/>
                    <a:lstStyle/>
                    <a:p>
                      <a:pPr algn="ctr">
                        <a:lnSpc>
                          <a:spcPct val="115000"/>
                        </a:lnSpc>
                        <a:spcAft>
                          <a:spcPts val="0"/>
                        </a:spcAft>
                      </a:pPr>
                      <a:r>
                        <a:rPr lang="nl-NL" sz="2000">
                          <a:effectLst/>
                          <a:latin typeface="+mj-lt"/>
                          <a:ea typeface="Calibri" panose="020F0502020204030204" pitchFamily="34" charset="0"/>
                          <a:cs typeface="Calibri" panose="020F0502020204030204" pitchFamily="34" charset="0"/>
                        </a:rPr>
                        <a:t>Onwaar</a:t>
                      </a:r>
                    </a:p>
                  </a:txBody>
                  <a:tcPr marL="68580" marR="68580" marT="0" marB="0" anchor="ctr">
                    <a:solidFill>
                      <a:srgbClr val="003741"/>
                    </a:solidFill>
                  </a:tcPr>
                </a:tc>
                <a:tc>
                  <a:txBody>
                    <a:bodyPr/>
                    <a:lstStyle/>
                    <a:p>
                      <a:pPr algn="ctr">
                        <a:lnSpc>
                          <a:spcPct val="115000"/>
                        </a:lnSpc>
                        <a:spcAft>
                          <a:spcPts val="0"/>
                        </a:spcAft>
                      </a:pPr>
                      <a:r>
                        <a:rPr lang="nl-NL" sz="2000">
                          <a:effectLst/>
                          <a:latin typeface="+mj-lt"/>
                          <a:ea typeface="Calibri" panose="020F0502020204030204" pitchFamily="34" charset="0"/>
                          <a:cs typeface="Calibri" panose="020F0502020204030204" pitchFamily="34" charset="0"/>
                        </a:rPr>
                        <a:t>Weet niet</a:t>
                      </a:r>
                    </a:p>
                  </a:txBody>
                  <a:tcPr marL="68580" marR="68580" marT="0" marB="0" anchor="ctr">
                    <a:solidFill>
                      <a:srgbClr val="003741"/>
                    </a:solidFill>
                  </a:tcPr>
                </a:tc>
                <a:extLst>
                  <a:ext uri="{0D108BD9-81ED-4DB2-BD59-A6C34878D82A}">
                    <a16:rowId xmlns:a16="http://schemas.microsoft.com/office/drawing/2014/main" val="1879133900"/>
                  </a:ext>
                </a:extLst>
              </a:tr>
              <a:tr h="666905">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extLst>
                  <a:ext uri="{0D108BD9-81ED-4DB2-BD59-A6C34878D82A}">
                    <a16:rowId xmlns:a16="http://schemas.microsoft.com/office/drawing/2014/main" val="3337470504"/>
                  </a:ext>
                </a:extLst>
              </a:tr>
              <a:tr h="721286">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169932"/>
            <a:ext cx="1061499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De </a:t>
            </a: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TSH</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-bepaling is een zéér betrouwbare laboratoriumbepaling met een sensitiviteit en specificiteit van bijna 100%.</a:t>
            </a:r>
          </a:p>
          <a:p>
            <a:pPr lvl="0" eaLnBrk="0" fontAlgn="base" hangingPunct="0">
              <a:spcBef>
                <a:spcPct val="0"/>
              </a:spcBef>
              <a:spcAft>
                <a:spcPct val="0"/>
              </a:spcAft>
            </a:pPr>
            <a:endPar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XX% gaf het juiste antwoord: waar</a:t>
            </a:r>
          </a:p>
          <a:p>
            <a:pPr lvl="0" eaLnBrk="0" fontAlgn="base" hangingPunct="0">
              <a:spcBef>
                <a:spcPct val="0"/>
              </a:spcBef>
              <a:spcAft>
                <a:spcPct val="0"/>
              </a:spcAf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pic>
        <p:nvPicPr>
          <p:cNvPr id="7" name="Afbeelding 6"/>
          <p:cNvPicPr/>
          <p:nvPr/>
        </p:nvPicPr>
        <p:blipFill>
          <a:blip r:embed="rId3"/>
          <a:stretch>
            <a:fillRect/>
          </a:stretch>
        </p:blipFill>
        <p:spPr bwMode="auto">
          <a:xfrm>
            <a:off x="7437634" y="1728032"/>
            <a:ext cx="4284028" cy="3025248"/>
          </a:xfrm>
          <a:prstGeom prst="rect">
            <a:avLst/>
          </a:prstGeom>
          <a:noFill/>
          <a:ln w="9525">
            <a:noFill/>
            <a:miter lim="800000"/>
            <a:headEnd/>
            <a:tailEnd/>
          </a:ln>
        </p:spPr>
      </p:pic>
      <p:sp>
        <p:nvSpPr>
          <p:cNvPr id="9" name="Tekstvak 8"/>
          <p:cNvSpPr txBox="1"/>
          <p:nvPr/>
        </p:nvSpPr>
        <p:spPr>
          <a:xfrm>
            <a:off x="698407" y="5996061"/>
            <a:ext cx="8881241" cy="369332"/>
          </a:xfrm>
          <a:prstGeom prst="rect">
            <a:avLst/>
          </a:prstGeom>
          <a:noFill/>
        </p:spPr>
        <p:txBody>
          <a:bodyPr wrap="square" rtlCol="0">
            <a:spAutoFit/>
          </a:bodyPr>
          <a:lstStyle/>
          <a:p>
            <a:r>
              <a:rPr lang="nl-NL" dirty="0">
                <a:solidFill>
                  <a:srgbClr val="009CB4"/>
                </a:solidFill>
                <a:sym typeface="Wingdings" panose="05000000000000000000" pitchFamily="2" charset="2"/>
              </a:rPr>
              <a:t></a:t>
            </a:r>
            <a:r>
              <a:rPr lang="nl-NL" dirty="0">
                <a:sym typeface="Wingdings" panose="05000000000000000000" pitchFamily="2" charset="2"/>
              </a:rPr>
              <a:t> </a:t>
            </a:r>
            <a:r>
              <a:rPr lang="nl-NL" dirty="0">
                <a:solidFill>
                  <a:srgbClr val="009CB4"/>
                </a:solidFill>
                <a:sym typeface="Wingdings" panose="05000000000000000000" pitchFamily="2" charset="2"/>
              </a:rPr>
              <a:t>Welke consequenties heeft dat (nu je dit weet)?</a:t>
            </a:r>
          </a:p>
        </p:txBody>
      </p:sp>
    </p:spTree>
    <p:extLst>
      <p:ext uri="{BB962C8B-B14F-4D97-AF65-F5344CB8AC3E}">
        <p14:creationId xmlns:p14="http://schemas.microsoft.com/office/powerpoint/2010/main" val="418911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ALAT relevant?</a:t>
            </a:r>
          </a:p>
        </p:txBody>
      </p:sp>
      <p:graphicFrame>
        <p:nvGraphicFramePr>
          <p:cNvPr id="4" name="Tabel 3"/>
          <p:cNvGraphicFramePr>
            <a:graphicFrameLocks noGrp="1"/>
          </p:cNvGraphicFramePr>
          <p:nvPr>
            <p:extLst>
              <p:ext uri="{D42A27DB-BD31-4B8C-83A1-F6EECF244321}">
                <p14:modId xmlns:p14="http://schemas.microsoft.com/office/powerpoint/2010/main" val="2698619790"/>
              </p:ext>
            </p:extLst>
          </p:nvPr>
        </p:nvGraphicFramePr>
        <p:xfrm>
          <a:off x="851337" y="2564524"/>
          <a:ext cx="6189664" cy="2186801"/>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tblGrid>
              <a:tr h="776971">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tabLst>
                          <a:tab pos="628650" algn="l"/>
                        </a:tabLst>
                      </a:pPr>
                      <a:r>
                        <a:rPr lang="nl-NL" sz="2000" dirty="0">
                          <a:effectLst/>
                          <a:latin typeface="+mj-lt"/>
                          <a:ea typeface="Calibri" panose="020F0502020204030204" pitchFamily="34" charset="0"/>
                          <a:cs typeface="Calibri" panose="020F0502020204030204" pitchFamily="34" charset="0"/>
                        </a:rPr>
                        <a:t>Waar</a:t>
                      </a:r>
                    </a:p>
                  </a:txBody>
                  <a:tcPr marL="68580" marR="68580" marT="0" marB="0" anchor="ctr">
                    <a:solidFill>
                      <a:srgbClr val="003741"/>
                    </a:solidFill>
                  </a:tcPr>
                </a:tc>
                <a:tc>
                  <a:txBody>
                    <a:bodyPr/>
                    <a:lstStyle/>
                    <a:p>
                      <a:pPr algn="ctr">
                        <a:lnSpc>
                          <a:spcPct val="115000"/>
                        </a:lnSpc>
                        <a:spcAft>
                          <a:spcPts val="0"/>
                        </a:spcAft>
                      </a:pPr>
                      <a:r>
                        <a:rPr lang="nl-NL" sz="2000">
                          <a:effectLst/>
                          <a:latin typeface="+mj-lt"/>
                          <a:ea typeface="Calibri" panose="020F0502020204030204" pitchFamily="34" charset="0"/>
                          <a:cs typeface="Calibri" panose="020F0502020204030204" pitchFamily="34" charset="0"/>
                        </a:rPr>
                        <a:t>Onwaar</a:t>
                      </a:r>
                    </a:p>
                  </a:txBody>
                  <a:tcPr marL="68580" marR="68580" marT="0" marB="0" anchor="ctr">
                    <a:solidFill>
                      <a:srgbClr val="003741"/>
                    </a:solidFill>
                  </a:tcPr>
                </a:tc>
                <a:tc>
                  <a:txBody>
                    <a:bodyPr/>
                    <a:lstStyle/>
                    <a:p>
                      <a:pPr algn="ctr">
                        <a:lnSpc>
                          <a:spcPct val="115000"/>
                        </a:lnSpc>
                        <a:spcAft>
                          <a:spcPts val="0"/>
                        </a:spcAft>
                      </a:pPr>
                      <a:r>
                        <a:rPr lang="nl-NL" sz="2000">
                          <a:effectLst/>
                          <a:latin typeface="+mj-lt"/>
                          <a:ea typeface="Calibri" panose="020F0502020204030204" pitchFamily="34" charset="0"/>
                          <a:cs typeface="Calibri" panose="020F0502020204030204" pitchFamily="34" charset="0"/>
                        </a:rPr>
                        <a:t>Weet niet</a:t>
                      </a:r>
                    </a:p>
                  </a:txBody>
                  <a:tcPr marL="68580" marR="68580" marT="0" marB="0" anchor="ctr">
                    <a:solidFill>
                      <a:srgbClr val="003741"/>
                    </a:solidFill>
                  </a:tcPr>
                </a:tc>
                <a:extLst>
                  <a:ext uri="{0D108BD9-81ED-4DB2-BD59-A6C34878D82A}">
                    <a16:rowId xmlns:a16="http://schemas.microsoft.com/office/drawing/2014/main" val="1879133900"/>
                  </a:ext>
                </a:extLst>
              </a:tr>
              <a:tr h="656957">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extLst>
                  <a:ext uri="{0D108BD9-81ED-4DB2-BD59-A6C34878D82A}">
                    <a16:rowId xmlns:a16="http://schemas.microsoft.com/office/drawing/2014/main" val="3337470504"/>
                  </a:ext>
                </a:extLst>
              </a:tr>
              <a:tr h="731205">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462320"/>
            <a:ext cx="1061499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Een lichte verhoging van de </a:t>
            </a: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ALAT</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(tot 1,5 x de normaalwaarde) is klinisch niet relevant.</a:t>
            </a:r>
          </a:p>
          <a:p>
            <a:pPr lvl="0" eaLnBrk="0" fontAlgn="base" hangingPunct="0">
              <a:spcBef>
                <a:spcPct val="0"/>
              </a:spcBef>
              <a:spcAft>
                <a:spcPct val="0"/>
              </a:spcAft>
            </a:pPr>
            <a:endPar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XX% gaf het juiste antwoord: waar</a:t>
            </a:r>
            <a:endParaRPr kumimoji="0" lang="nl-NL" altLang="nl-NL" sz="1800" b="1" i="0" u="none" strike="noStrike" cap="none" normalizeH="0" baseline="0" dirty="0">
              <a:ln>
                <a:noFill/>
              </a:ln>
              <a:solidFill>
                <a:schemeClr val="tx1"/>
              </a:solidFill>
              <a:effectLst/>
              <a:latin typeface="Arial" panose="020B0604020202020204" pitchFamily="34" charset="0"/>
            </a:endParaRPr>
          </a:p>
        </p:txBody>
      </p:sp>
      <p:sp>
        <p:nvSpPr>
          <p:cNvPr id="3" name="Tekstvak 2"/>
          <p:cNvSpPr txBox="1"/>
          <p:nvPr/>
        </p:nvSpPr>
        <p:spPr>
          <a:xfrm>
            <a:off x="5160579" y="2150568"/>
            <a:ext cx="6558456" cy="247124"/>
          </a:xfrm>
          <a:prstGeom prst="rect">
            <a:avLst/>
          </a:prstGeom>
          <a:noFill/>
        </p:spPr>
        <p:txBody>
          <a:bodyPr wrap="square" rtlCol="0">
            <a:spAutoFit/>
          </a:bodyPr>
          <a:lstStyle/>
          <a:p>
            <a:r>
              <a:rPr lang="nl-NL" sz="1000" dirty="0"/>
              <a:t>Bron: LESA Rationeel aanvragen van laboratoriumonderzoek. Hoofdstuk: Algemeen onderzoek. NHG jan 2012.</a:t>
            </a:r>
          </a:p>
        </p:txBody>
      </p:sp>
      <p:sp>
        <p:nvSpPr>
          <p:cNvPr id="7" name="Tekstvak 6"/>
          <p:cNvSpPr txBox="1"/>
          <p:nvPr/>
        </p:nvSpPr>
        <p:spPr>
          <a:xfrm>
            <a:off x="711200" y="5548582"/>
            <a:ext cx="8881241" cy="369332"/>
          </a:xfrm>
          <a:prstGeom prst="rect">
            <a:avLst/>
          </a:prstGeom>
          <a:noFill/>
        </p:spPr>
        <p:txBody>
          <a:bodyPr wrap="square" rtlCol="0">
            <a:spAutoFit/>
          </a:bodyPr>
          <a:lstStyle/>
          <a:p>
            <a:r>
              <a:rPr lang="nl-NL" dirty="0">
                <a:solidFill>
                  <a:srgbClr val="009CB4"/>
                </a:solidFill>
                <a:sym typeface="Wingdings" panose="05000000000000000000" pitchFamily="2" charset="2"/>
              </a:rPr>
              <a:t></a:t>
            </a:r>
            <a:r>
              <a:rPr lang="nl-NL" dirty="0">
                <a:sym typeface="Wingdings" panose="05000000000000000000" pitchFamily="2" charset="2"/>
              </a:rPr>
              <a:t> </a:t>
            </a:r>
            <a:r>
              <a:rPr lang="nl-NL" dirty="0">
                <a:solidFill>
                  <a:srgbClr val="009CB4"/>
                </a:solidFill>
                <a:sym typeface="Wingdings" panose="05000000000000000000" pitchFamily="2" charset="2"/>
              </a:rPr>
              <a:t>Welke consequenties heeft dat, nu je dit (weer) weet?</a:t>
            </a:r>
          </a:p>
        </p:txBody>
      </p:sp>
    </p:spTree>
    <p:extLst>
      <p:ext uri="{BB962C8B-B14F-4D97-AF65-F5344CB8AC3E}">
        <p14:creationId xmlns:p14="http://schemas.microsoft.com/office/powerpoint/2010/main" val="307267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Vitamine D &amp; moe?</a:t>
            </a:r>
          </a:p>
        </p:txBody>
      </p:sp>
      <p:graphicFrame>
        <p:nvGraphicFramePr>
          <p:cNvPr id="4" name="Tabel 3"/>
          <p:cNvGraphicFramePr>
            <a:graphicFrameLocks noGrp="1"/>
          </p:cNvGraphicFramePr>
          <p:nvPr/>
        </p:nvGraphicFramePr>
        <p:xfrm>
          <a:off x="851337" y="2564524"/>
          <a:ext cx="6189664" cy="2189548"/>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tblGrid>
              <a:tr h="778386">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tabLst>
                          <a:tab pos="628650" algn="l"/>
                        </a:tabLst>
                      </a:pPr>
                      <a:r>
                        <a:rPr lang="nl-NL" sz="2000" dirty="0">
                          <a:effectLst/>
                          <a:latin typeface="+mj-lt"/>
                          <a:ea typeface="Calibri" panose="020F0502020204030204" pitchFamily="34" charset="0"/>
                          <a:cs typeface="Calibri" panose="020F0502020204030204" pitchFamily="34" charset="0"/>
                        </a:rPr>
                        <a:t>Waar</a:t>
                      </a:r>
                    </a:p>
                  </a:txBody>
                  <a:tcPr marL="68580" marR="68580" marT="0" marB="0" anchor="ctr">
                    <a:solidFill>
                      <a:srgbClr val="003741"/>
                    </a:solidFill>
                  </a:tcPr>
                </a:tc>
                <a:tc>
                  <a:txBody>
                    <a:bodyPr/>
                    <a:lstStyle/>
                    <a:p>
                      <a:pPr algn="ctr">
                        <a:lnSpc>
                          <a:spcPct val="115000"/>
                        </a:lnSpc>
                        <a:spcAft>
                          <a:spcPts val="0"/>
                        </a:spcAft>
                      </a:pPr>
                      <a:r>
                        <a:rPr lang="nl-NL" sz="2000">
                          <a:effectLst/>
                          <a:latin typeface="+mj-lt"/>
                          <a:ea typeface="Calibri" panose="020F0502020204030204" pitchFamily="34" charset="0"/>
                          <a:cs typeface="Calibri" panose="020F0502020204030204" pitchFamily="34" charset="0"/>
                        </a:rPr>
                        <a:t>Onwaar</a:t>
                      </a:r>
                    </a:p>
                  </a:txBody>
                  <a:tcPr marL="68580" marR="68580" marT="0" marB="0" anchor="ctr">
                    <a:solidFill>
                      <a:srgbClr val="003741"/>
                    </a:solidFill>
                  </a:tcPr>
                </a:tc>
                <a:tc>
                  <a:txBody>
                    <a:bodyPr/>
                    <a:lstStyle/>
                    <a:p>
                      <a:pPr algn="ctr">
                        <a:lnSpc>
                          <a:spcPct val="115000"/>
                        </a:lnSpc>
                        <a:spcAft>
                          <a:spcPts val="0"/>
                        </a:spcAft>
                      </a:pPr>
                      <a:r>
                        <a:rPr lang="nl-NL" sz="2000">
                          <a:effectLst/>
                          <a:latin typeface="+mj-lt"/>
                          <a:ea typeface="Calibri" panose="020F0502020204030204" pitchFamily="34" charset="0"/>
                          <a:cs typeface="Calibri" panose="020F0502020204030204" pitchFamily="34" charset="0"/>
                        </a:rPr>
                        <a:t>Weet niet</a:t>
                      </a:r>
                    </a:p>
                  </a:txBody>
                  <a:tcPr marL="68580" marR="68580" marT="0" marB="0" anchor="ctr">
                    <a:solidFill>
                      <a:srgbClr val="003741"/>
                    </a:solidFill>
                  </a:tcPr>
                </a:tc>
                <a:extLst>
                  <a:ext uri="{0D108BD9-81ED-4DB2-BD59-A6C34878D82A}">
                    <a16:rowId xmlns:a16="http://schemas.microsoft.com/office/drawing/2014/main" val="1879133900"/>
                  </a:ext>
                </a:extLst>
              </a:tr>
              <a:tr h="667730">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extLst>
                  <a:ext uri="{0D108BD9-81ED-4DB2-BD59-A6C34878D82A}">
                    <a16:rowId xmlns:a16="http://schemas.microsoft.com/office/drawing/2014/main" val="3337470504"/>
                  </a:ext>
                </a:extLst>
              </a:tr>
              <a:tr h="732537">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323821"/>
            <a:ext cx="1061499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Vitamine D </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bepalen bij moeheid is zinvol, want er is een duidelijk verband tussen een te lage vitamine D-spiegel en moeheid.</a:t>
            </a:r>
          </a:p>
          <a:p>
            <a:pPr lvl="0" eaLnBrk="0" fontAlgn="base" hangingPunct="0">
              <a:spcBef>
                <a:spcPct val="0"/>
              </a:spcBef>
              <a:spcAft>
                <a:spcPct val="0"/>
              </a:spcAft>
            </a:pPr>
            <a:endPar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nl-NL" altLang="nl-NL" b="1" dirty="0">
                <a:latin typeface="Arial" panose="020B0604020202020204" pitchFamily="34" charset="0"/>
              </a:rPr>
              <a:t>XX</a:t>
            </a:r>
            <a:r>
              <a:rPr kumimoji="0" lang="nl-NL" altLang="nl-NL" sz="1800" b="1" i="0" u="none" strike="noStrike" cap="none" normalizeH="0" baseline="0" dirty="0">
                <a:ln>
                  <a:noFill/>
                </a:ln>
                <a:solidFill>
                  <a:schemeClr val="tx1"/>
                </a:solidFill>
                <a:effectLst/>
                <a:latin typeface="Arial" panose="020B0604020202020204" pitchFamily="34" charset="0"/>
              </a:rPr>
              <a:t>% gaf het juiste antwoord: onwaar</a:t>
            </a:r>
          </a:p>
        </p:txBody>
      </p:sp>
      <p:sp>
        <p:nvSpPr>
          <p:cNvPr id="3" name="Tekstvak 2"/>
          <p:cNvSpPr txBox="1"/>
          <p:nvPr/>
        </p:nvSpPr>
        <p:spPr>
          <a:xfrm>
            <a:off x="5002924" y="2318712"/>
            <a:ext cx="5055477" cy="245811"/>
          </a:xfrm>
          <a:prstGeom prst="rect">
            <a:avLst/>
          </a:prstGeom>
          <a:noFill/>
        </p:spPr>
        <p:txBody>
          <a:bodyPr wrap="square" rtlCol="0">
            <a:spAutoFit/>
          </a:bodyPr>
          <a:lstStyle/>
          <a:p>
            <a:r>
              <a:rPr lang="nl-NL" sz="1000" dirty="0"/>
              <a:t>Bron: Onvoldoende bewijs dat vitamine D bij moeheid helpt. Nieuws H&amp;W jan 2019</a:t>
            </a:r>
          </a:p>
        </p:txBody>
      </p:sp>
      <p:sp>
        <p:nvSpPr>
          <p:cNvPr id="8" name="Tekstvak 7"/>
          <p:cNvSpPr txBox="1"/>
          <p:nvPr/>
        </p:nvSpPr>
        <p:spPr>
          <a:xfrm>
            <a:off x="711200" y="5548582"/>
            <a:ext cx="8881241" cy="369332"/>
          </a:xfrm>
          <a:prstGeom prst="rect">
            <a:avLst/>
          </a:prstGeom>
          <a:noFill/>
        </p:spPr>
        <p:txBody>
          <a:bodyPr wrap="square" rtlCol="0">
            <a:spAutoFit/>
          </a:bodyPr>
          <a:lstStyle/>
          <a:p>
            <a:r>
              <a:rPr lang="nl-NL" dirty="0">
                <a:solidFill>
                  <a:srgbClr val="009CB4"/>
                </a:solidFill>
                <a:sym typeface="Wingdings" panose="05000000000000000000" pitchFamily="2" charset="2"/>
              </a:rPr>
              <a:t></a:t>
            </a:r>
            <a:r>
              <a:rPr lang="nl-NL" dirty="0">
                <a:sym typeface="Wingdings" panose="05000000000000000000" pitchFamily="2" charset="2"/>
              </a:rPr>
              <a:t> </a:t>
            </a:r>
            <a:r>
              <a:rPr lang="nl-NL" dirty="0">
                <a:solidFill>
                  <a:srgbClr val="009CB4"/>
                </a:solidFill>
                <a:sym typeface="Wingdings" panose="05000000000000000000" pitchFamily="2" charset="2"/>
              </a:rPr>
              <a:t>Welke consequenties heeft dat, nu je dit (weer) weet?</a:t>
            </a:r>
          </a:p>
        </p:txBody>
      </p:sp>
    </p:spTree>
    <p:extLst>
      <p:ext uri="{BB962C8B-B14F-4D97-AF65-F5344CB8AC3E}">
        <p14:creationId xmlns:p14="http://schemas.microsoft.com/office/powerpoint/2010/main" val="309048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Vaste routine?</a:t>
            </a:r>
          </a:p>
        </p:txBody>
      </p:sp>
      <p:graphicFrame>
        <p:nvGraphicFramePr>
          <p:cNvPr id="4" name="Tabel 3"/>
          <p:cNvGraphicFramePr>
            <a:graphicFrameLocks noGrp="1"/>
          </p:cNvGraphicFramePr>
          <p:nvPr>
            <p:extLst>
              <p:ext uri="{D42A27DB-BD31-4B8C-83A1-F6EECF244321}">
                <p14:modId xmlns:p14="http://schemas.microsoft.com/office/powerpoint/2010/main" val="4064457406"/>
              </p:ext>
            </p:extLst>
          </p:nvPr>
        </p:nvGraphicFramePr>
        <p:xfrm>
          <a:off x="851337" y="2564523"/>
          <a:ext cx="10474861" cy="2089026"/>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266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14366">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683801">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b">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b">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b">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b">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b">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b">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169932"/>
            <a:ext cx="1061499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Ik heb een </a:t>
            </a: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vaste routine aan laboratoriumonderzoek </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(bloedprikken) bij patiënten met klachten van moeheid/zwakte op de leeftijd 20-50 jaar.</a:t>
            </a:r>
          </a:p>
          <a:p>
            <a:pPr lvl="0" eaLnBrk="0" fontAlgn="base" hangingPunct="0">
              <a:spcBef>
                <a:spcPct val="0"/>
              </a:spcBef>
              <a:spcAft>
                <a:spcPct val="0"/>
              </a:spcAft>
            </a:pPr>
            <a:endPar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XX% is het hiermee eens:</a:t>
            </a:r>
            <a:endParaRPr kumimoji="0" lang="nl-NL" altLang="nl-NL"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3" name="Tekstvak 2"/>
          <p:cNvSpPr txBox="1"/>
          <p:nvPr/>
        </p:nvSpPr>
        <p:spPr>
          <a:xfrm>
            <a:off x="711200" y="5086984"/>
            <a:ext cx="11172497" cy="923330"/>
          </a:xfrm>
          <a:prstGeom prst="rect">
            <a:avLst/>
          </a:prstGeom>
          <a:noFill/>
        </p:spPr>
        <p:txBody>
          <a:bodyPr wrap="square" rtlCol="0">
            <a:spAutoFit/>
          </a:bodyPr>
          <a:lstStyle/>
          <a:p>
            <a:r>
              <a:rPr lang="nl-NL" dirty="0">
                <a:solidFill>
                  <a:srgbClr val="009CB4"/>
                </a:solidFill>
                <a:sym typeface="Wingdings" panose="05000000000000000000" pitchFamily="2" charset="2"/>
              </a:rPr>
              <a:t> Welke vaste routine is dat? Overeenkomstig advies in de literatuur? </a:t>
            </a:r>
          </a:p>
          <a:p>
            <a:r>
              <a:rPr lang="nl-NL" dirty="0">
                <a:solidFill>
                  <a:srgbClr val="009CB4"/>
                </a:solidFill>
                <a:sym typeface="Wingdings" panose="05000000000000000000" pitchFamily="2" charset="2"/>
              </a:rPr>
              <a:t> </a:t>
            </a:r>
            <a:r>
              <a:rPr lang="nl-NL" dirty="0">
                <a:solidFill>
                  <a:srgbClr val="009CB4"/>
                </a:solidFill>
              </a:rPr>
              <a:t>Degene zonder vaste routine, hoe gaat die te werk?  </a:t>
            </a:r>
          </a:p>
          <a:p>
            <a:pPr marL="285750" indent="-285750">
              <a:buFont typeface="Wingdings" panose="05000000000000000000" pitchFamily="2" charset="2"/>
              <a:buChar char="à"/>
            </a:pPr>
            <a:endParaRPr lang="nl-NL" dirty="0"/>
          </a:p>
        </p:txBody>
      </p:sp>
    </p:spTree>
    <p:extLst>
      <p:ext uri="{BB962C8B-B14F-4D97-AF65-F5344CB8AC3E}">
        <p14:creationId xmlns:p14="http://schemas.microsoft.com/office/powerpoint/2010/main" val="31230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HIS-spiegelinformatie</a:t>
            </a:r>
          </a:p>
        </p:txBody>
      </p:sp>
      <p:sp>
        <p:nvSpPr>
          <p:cNvPr id="3" name="Rechthoek 2"/>
          <p:cNvSpPr/>
          <p:nvPr/>
        </p:nvSpPr>
        <p:spPr>
          <a:xfrm>
            <a:off x="840828" y="1443841"/>
            <a:ext cx="9857652" cy="4708981"/>
          </a:xfrm>
          <a:prstGeom prst="rect">
            <a:avLst/>
          </a:prstGeom>
        </p:spPr>
        <p:txBody>
          <a:bodyPr wrap="square">
            <a:spAutoFit/>
          </a:bodyPr>
          <a:lstStyle/>
          <a:p>
            <a:r>
              <a:rPr lang="nl-NL" sz="2000" dirty="0"/>
              <a:t>Cijfers gebaseerd op:</a:t>
            </a:r>
          </a:p>
          <a:p>
            <a:endParaRPr lang="nl-NL" sz="2000" dirty="0"/>
          </a:p>
          <a:p>
            <a:pPr marL="342900" indent="-342900">
              <a:buFont typeface="Arial" panose="020B0604020202020204" pitchFamily="34" charset="0"/>
              <a:buChar char="•"/>
            </a:pPr>
            <a:r>
              <a:rPr lang="nl-NL" sz="2000" dirty="0"/>
              <a:t>HIS-data (bron: database) gegevens uit het jaar XXXX</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r>
              <a:rPr lang="nl-NL" sz="2000" dirty="0"/>
              <a:t>Patiënt selectie: 20-50 jaar, minstens één moeheid/zwakte (ICPC A04) contact (alle soorten contacten)</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r>
              <a:rPr lang="nl-NL" sz="2000" dirty="0"/>
              <a:t>Bloedonderzoek in relatie tot moeheid: (aanname) bloeduitslagen in de 15 dagen volgend op A04 contact, behalve bij </a:t>
            </a:r>
            <a:r>
              <a:rPr lang="nl-NL" sz="2000" dirty="0" err="1"/>
              <a:t>methylmalonzuur</a:t>
            </a:r>
            <a:r>
              <a:rPr lang="nl-NL" sz="2000" dirty="0"/>
              <a:t>, daar in de 3 maanden na datum A04 contact. </a:t>
            </a:r>
          </a:p>
          <a:p>
            <a:pPr marL="342900" indent="-342900">
              <a:buFont typeface="Arial" panose="020B0604020202020204" pitchFamily="34" charset="0"/>
              <a:buChar char="•"/>
            </a:pPr>
            <a:endParaRPr lang="nl-NL" sz="2000" dirty="0"/>
          </a:p>
          <a:p>
            <a:r>
              <a:rPr lang="nl-NL" sz="2000" dirty="0"/>
              <a:t>Opbouw:</a:t>
            </a:r>
          </a:p>
          <a:p>
            <a:r>
              <a:rPr lang="nl-NL" sz="2000" dirty="0"/>
              <a:t>1. Hoe vaak zien we patiënten met moeheid en coderen we dit hetzelfde?</a:t>
            </a:r>
          </a:p>
          <a:p>
            <a:r>
              <a:rPr lang="nl-NL" sz="2000" dirty="0"/>
              <a:t>2. Hoe vaak en welk bloedonderzoek?</a:t>
            </a:r>
          </a:p>
          <a:p>
            <a:endParaRPr lang="nl-NL" sz="2000" dirty="0"/>
          </a:p>
        </p:txBody>
      </p:sp>
    </p:spTree>
    <p:extLst>
      <p:ext uri="{BB962C8B-B14F-4D97-AF65-F5344CB8AC3E}">
        <p14:creationId xmlns:p14="http://schemas.microsoft.com/office/powerpoint/2010/main" val="355471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3560492441"/>
              </p:ext>
            </p:extLst>
          </p:nvPr>
        </p:nvGraphicFramePr>
        <p:xfrm>
          <a:off x="818515" y="2083138"/>
          <a:ext cx="7681613" cy="3355091"/>
        </p:xfrm>
        <a:graphic>
          <a:graphicData uri="http://schemas.openxmlformats.org/drawingml/2006/table">
            <a:tbl>
              <a:tblPr firstRow="1" firstCol="1" bandRow="1">
                <a:tableStyleId>{5C22544A-7EE6-4342-B048-85BDC9FD1C3A}</a:tableStyleId>
              </a:tblPr>
              <a:tblGrid>
                <a:gridCol w="492760">
                  <a:extLst>
                    <a:ext uri="{9D8B030D-6E8A-4147-A177-3AD203B41FA5}">
                      <a16:colId xmlns:a16="http://schemas.microsoft.com/office/drawing/2014/main" val="3152458945"/>
                    </a:ext>
                  </a:extLst>
                </a:gridCol>
                <a:gridCol w="3901250">
                  <a:extLst>
                    <a:ext uri="{9D8B030D-6E8A-4147-A177-3AD203B41FA5}">
                      <a16:colId xmlns:a16="http://schemas.microsoft.com/office/drawing/2014/main" val="4132279633"/>
                    </a:ext>
                  </a:extLst>
                </a:gridCol>
                <a:gridCol w="3287603">
                  <a:extLst>
                    <a:ext uri="{9D8B030D-6E8A-4147-A177-3AD203B41FA5}">
                      <a16:colId xmlns:a16="http://schemas.microsoft.com/office/drawing/2014/main" val="1620072653"/>
                    </a:ext>
                  </a:extLst>
                </a:gridCol>
              </a:tblGrid>
              <a:tr h="308928">
                <a:tc gridSpan="2">
                  <a:txBody>
                    <a:bodyPr/>
                    <a:lstStyle/>
                    <a:p>
                      <a:pPr>
                        <a:lnSpc>
                          <a:spcPct val="115000"/>
                        </a:lnSpc>
                        <a:spcAft>
                          <a:spcPts val="1000"/>
                        </a:spcAft>
                      </a:pPr>
                      <a:r>
                        <a:rPr lang="nl-NL" sz="2000" dirty="0">
                          <a:effectLst/>
                        </a:rPr>
                        <a:t>Praktijken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hMerge="1">
                  <a:txBody>
                    <a:bodyPr/>
                    <a:lstStyle/>
                    <a:p>
                      <a:endParaRPr lang="nl-NL"/>
                    </a:p>
                  </a:txBody>
                  <a:tcPr/>
                </a:tc>
                <a:tc>
                  <a:txBody>
                    <a:bodyPr/>
                    <a:lstStyle/>
                    <a:p>
                      <a:pPr>
                        <a:lnSpc>
                          <a:spcPct val="115000"/>
                        </a:lnSpc>
                        <a:spcAft>
                          <a:spcPts val="1000"/>
                        </a:spcAft>
                      </a:pPr>
                      <a:r>
                        <a:rPr lang="nl-NL" sz="2000" dirty="0">
                          <a:effectLst/>
                        </a:rPr>
                        <a:t>Afkorting: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extLst>
                  <a:ext uri="{0D108BD9-81ED-4DB2-BD59-A6C34878D82A}">
                    <a16:rowId xmlns:a16="http://schemas.microsoft.com/office/drawing/2014/main" val="868236830"/>
                  </a:ext>
                </a:extLst>
              </a:tr>
              <a:tr h="337273">
                <a:tc>
                  <a:txBody>
                    <a:bodyPr/>
                    <a:lstStyle/>
                    <a:p>
                      <a:pPr>
                        <a:lnSpc>
                          <a:spcPct val="115000"/>
                        </a:lnSpc>
                        <a:spcAft>
                          <a:spcPts val="1000"/>
                        </a:spcAft>
                      </a:pPr>
                      <a:r>
                        <a:rPr lang="nl-NL" sz="2000" dirty="0">
                          <a:effectLst/>
                        </a:rPr>
                        <a:t>P1</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Praktijk 1</a:t>
                      </a:r>
                    </a:p>
                  </a:txBody>
                  <a:tcPr marL="68580" marR="68580" marT="0" marB="0"/>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p.1</a:t>
                      </a:r>
                    </a:p>
                  </a:txBody>
                  <a:tcPr marL="68580" marR="68580" marT="0" marB="0"/>
                </a:tc>
                <a:extLst>
                  <a:ext uri="{0D108BD9-81ED-4DB2-BD59-A6C34878D82A}">
                    <a16:rowId xmlns:a16="http://schemas.microsoft.com/office/drawing/2014/main" val="1620099963"/>
                  </a:ext>
                </a:extLst>
              </a:tr>
              <a:tr h="381932">
                <a:tc>
                  <a:txBody>
                    <a:bodyPr/>
                    <a:lstStyle/>
                    <a:p>
                      <a:pPr>
                        <a:lnSpc>
                          <a:spcPct val="115000"/>
                        </a:lnSpc>
                        <a:spcAft>
                          <a:spcPts val="1000"/>
                        </a:spcAft>
                      </a:pPr>
                      <a:r>
                        <a:rPr lang="nl-NL" sz="2000" dirty="0">
                          <a:effectLst/>
                        </a:rPr>
                        <a:t>P2</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Praktijk 2</a:t>
                      </a:r>
                    </a:p>
                  </a:txBody>
                  <a:tcPr marL="68580" marR="68580" marT="0" marB="0"/>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p.2</a:t>
                      </a:r>
                    </a:p>
                  </a:txBody>
                  <a:tcPr marL="68580" marR="68580" marT="0" marB="0"/>
                </a:tc>
                <a:extLst>
                  <a:ext uri="{0D108BD9-81ED-4DB2-BD59-A6C34878D82A}">
                    <a16:rowId xmlns:a16="http://schemas.microsoft.com/office/drawing/2014/main" val="1159771568"/>
                  </a:ext>
                </a:extLst>
              </a:tr>
              <a:tr h="308928">
                <a:tc>
                  <a:txBody>
                    <a:bodyPr/>
                    <a:lstStyle/>
                    <a:p>
                      <a:pPr>
                        <a:lnSpc>
                          <a:spcPct val="115000"/>
                        </a:lnSpc>
                        <a:spcAft>
                          <a:spcPts val="1000"/>
                        </a:spcAft>
                      </a:pPr>
                      <a:r>
                        <a:rPr lang="nl-NL" sz="2000" dirty="0">
                          <a:effectLst/>
                        </a:rPr>
                        <a:t>P3</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Praktijk 3</a:t>
                      </a:r>
                    </a:p>
                  </a:txBody>
                  <a:tcPr marL="68580" marR="68580" marT="0" marB="0"/>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p.3</a:t>
                      </a:r>
                    </a:p>
                  </a:txBody>
                  <a:tcPr marL="68580" marR="68580" marT="0" marB="0"/>
                </a:tc>
                <a:extLst>
                  <a:ext uri="{0D108BD9-81ED-4DB2-BD59-A6C34878D82A}">
                    <a16:rowId xmlns:a16="http://schemas.microsoft.com/office/drawing/2014/main" val="3483276270"/>
                  </a:ext>
                </a:extLst>
              </a:tr>
              <a:tr h="308928">
                <a:tc>
                  <a:txBody>
                    <a:bodyPr/>
                    <a:lstStyle/>
                    <a:p>
                      <a:pPr>
                        <a:lnSpc>
                          <a:spcPct val="115000"/>
                        </a:lnSpc>
                        <a:spcAft>
                          <a:spcPts val="1000"/>
                        </a:spcAft>
                      </a:pPr>
                      <a:r>
                        <a:rPr lang="nl-NL" sz="2000" dirty="0">
                          <a:effectLst/>
                        </a:rPr>
                        <a:t>P4</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Praktijk 4</a:t>
                      </a:r>
                    </a:p>
                  </a:txBody>
                  <a:tcPr marL="68580" marR="68580" marT="0" marB="0"/>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p.4</a:t>
                      </a:r>
                    </a:p>
                  </a:txBody>
                  <a:tcPr marL="68580" marR="68580" marT="0" marB="0"/>
                </a:tc>
                <a:extLst>
                  <a:ext uri="{0D108BD9-81ED-4DB2-BD59-A6C34878D82A}">
                    <a16:rowId xmlns:a16="http://schemas.microsoft.com/office/drawing/2014/main" val="3978026260"/>
                  </a:ext>
                </a:extLst>
              </a:tr>
              <a:tr h="308928">
                <a:tc>
                  <a:txBody>
                    <a:bodyPr/>
                    <a:lstStyle/>
                    <a:p>
                      <a:pPr>
                        <a:lnSpc>
                          <a:spcPct val="115000"/>
                        </a:lnSpc>
                        <a:spcAft>
                          <a:spcPts val="1000"/>
                        </a:spcAft>
                      </a:pPr>
                      <a:r>
                        <a:rPr lang="nl-NL" sz="2000" dirty="0">
                          <a:effectLst/>
                        </a:rPr>
                        <a:t>P5</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Praktijk 5</a:t>
                      </a:r>
                    </a:p>
                  </a:txBody>
                  <a:tcPr marL="68580" marR="68580" marT="0" marB="0"/>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p.5</a:t>
                      </a:r>
                    </a:p>
                  </a:txBody>
                  <a:tcPr marL="68580" marR="68580" marT="0" marB="0"/>
                </a:tc>
                <a:extLst>
                  <a:ext uri="{0D108BD9-81ED-4DB2-BD59-A6C34878D82A}">
                    <a16:rowId xmlns:a16="http://schemas.microsoft.com/office/drawing/2014/main" val="1298551965"/>
                  </a:ext>
                </a:extLst>
              </a:tr>
              <a:tr h="308928">
                <a:tc>
                  <a:txBody>
                    <a:bodyPr/>
                    <a:lstStyle/>
                    <a:p>
                      <a:pPr>
                        <a:lnSpc>
                          <a:spcPct val="115000"/>
                        </a:lnSpc>
                        <a:spcAft>
                          <a:spcPts val="1000"/>
                        </a:spcAft>
                      </a:pPr>
                      <a:r>
                        <a:rPr lang="nl-NL" sz="2000" dirty="0">
                          <a:effectLst/>
                        </a:rPr>
                        <a:t>P6</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Praktijk 6</a:t>
                      </a:r>
                    </a:p>
                  </a:txBody>
                  <a:tcPr marL="68580" marR="68580" marT="0" marB="0"/>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p.6</a:t>
                      </a:r>
                    </a:p>
                  </a:txBody>
                  <a:tcPr marL="68580" marR="68580" marT="0" marB="0"/>
                </a:tc>
                <a:extLst>
                  <a:ext uri="{0D108BD9-81ED-4DB2-BD59-A6C34878D82A}">
                    <a16:rowId xmlns:a16="http://schemas.microsoft.com/office/drawing/2014/main" val="480076499"/>
                  </a:ext>
                </a:extLst>
              </a:tr>
              <a:tr h="308928">
                <a:tc>
                  <a:txBody>
                    <a:bodyPr/>
                    <a:lstStyle/>
                    <a:p>
                      <a:pPr>
                        <a:lnSpc>
                          <a:spcPct val="115000"/>
                        </a:lnSpc>
                        <a:spcAft>
                          <a:spcPts val="1000"/>
                        </a:spcAft>
                      </a:pPr>
                      <a:r>
                        <a:rPr lang="nl-NL" sz="2000" dirty="0">
                          <a:effectLst/>
                        </a:rPr>
                        <a:t>P7</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Praktijk 7</a:t>
                      </a:r>
                    </a:p>
                  </a:txBody>
                  <a:tcPr marL="68580" marR="68580" marT="0" marB="0"/>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p.7</a:t>
                      </a:r>
                    </a:p>
                  </a:txBody>
                  <a:tcPr marL="68580" marR="68580" marT="0" marB="0"/>
                </a:tc>
                <a:extLst>
                  <a:ext uri="{0D108BD9-81ED-4DB2-BD59-A6C34878D82A}">
                    <a16:rowId xmlns:a16="http://schemas.microsoft.com/office/drawing/2014/main" val="4143332766"/>
                  </a:ext>
                </a:extLst>
              </a:tr>
              <a:tr h="308928">
                <a:tc>
                  <a:txBody>
                    <a:bodyPr/>
                    <a:lstStyle/>
                    <a:p>
                      <a:pPr>
                        <a:lnSpc>
                          <a:spcPct val="115000"/>
                        </a:lnSpc>
                        <a:spcAft>
                          <a:spcPts val="1000"/>
                        </a:spcAft>
                      </a:pPr>
                      <a:r>
                        <a:rPr lang="nl-NL" sz="2000" dirty="0">
                          <a:effectLst/>
                        </a:rPr>
                        <a: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r>
                        <a:rPr lang="nl-NL" sz="2000" dirty="0">
                          <a:effectLst/>
                        </a:rPr>
                        <a:t>Totaal wijkgroep</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nl-NL" sz="2000" dirty="0">
                          <a:effectLst/>
                        </a:rPr>
                        <a:t>wijk</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7581102"/>
                  </a:ext>
                </a:extLst>
              </a:tr>
              <a:tr h="308928">
                <a:tc>
                  <a:txBody>
                    <a:bodyPr/>
                    <a:lstStyle/>
                    <a:p>
                      <a:pPr>
                        <a:lnSpc>
                          <a:spcPct val="115000"/>
                        </a:lnSpc>
                        <a:spcAft>
                          <a:spcPts val="1000"/>
                        </a:spcAft>
                      </a:pPr>
                      <a:r>
                        <a:rPr lang="nl-NL" sz="2000" dirty="0">
                          <a:effectLst/>
                        </a:rPr>
                        <a: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r>
                        <a:rPr lang="nl-NL" sz="2000" dirty="0">
                          <a:effectLst/>
                        </a:rPr>
                        <a:t>Totaal Zorggroep</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4320001"/>
                  </a:ext>
                </a:extLst>
              </a:tr>
            </a:tbl>
          </a:graphicData>
        </a:graphic>
      </p:graphicFrame>
      <p:sp>
        <p:nvSpPr>
          <p:cNvPr id="5" name="Rectangle 1"/>
          <p:cNvSpPr>
            <a:spLocks noChangeArrowheads="1"/>
          </p:cNvSpPr>
          <p:nvPr/>
        </p:nvSpPr>
        <p:spPr bwMode="auto">
          <a:xfrm>
            <a:off x="747219" y="1378176"/>
            <a:ext cx="104427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nl-NL" altLang="nl-NL" sz="20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De praktijken staan steeds in aflopende volgorde van het aantal 20-50 jarigen: </a:t>
            </a:r>
            <a:endParaRPr kumimoji="0" lang="nl-NL" altLang="nl-NL" sz="2000" b="0" i="0" u="none" strike="noStrike" cap="none" normalizeH="0" baseline="0" dirty="0">
              <a:ln>
                <a:noFill/>
              </a:ln>
              <a:solidFill>
                <a:schemeClr val="tx1"/>
              </a:solidFill>
              <a:effectLst/>
              <a:latin typeface="+mj-lt"/>
            </a:endParaRPr>
          </a:p>
        </p:txBody>
      </p:sp>
      <p:sp>
        <p:nvSpPr>
          <p:cNvPr id="8" name="Titel 1">
            <a:extLst>
              <a:ext uri="{FF2B5EF4-FFF2-40B4-BE49-F238E27FC236}">
                <a16:creationId xmlns:a16="http://schemas.microsoft.com/office/drawing/2014/main" id="{ED2A03F7-E2D1-4619-BBE0-B279D0280712}"/>
              </a:ext>
            </a:extLst>
          </p:cNvPr>
          <p:cNvSpPr txBox="1">
            <a:spLocks/>
          </p:cNvSpPr>
          <p:nvPr/>
        </p:nvSpPr>
        <p:spPr>
          <a:xfrm>
            <a:off x="711200" y="331579"/>
            <a:ext cx="9765654" cy="646331"/>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it-IT"/>
              <a:t>HIS-spiegelinformatie</a:t>
            </a:r>
            <a:endParaRPr lang="it-IT" dirty="0"/>
          </a:p>
        </p:txBody>
      </p:sp>
    </p:spTree>
    <p:extLst>
      <p:ext uri="{BB962C8B-B14F-4D97-AF65-F5344CB8AC3E}">
        <p14:creationId xmlns:p14="http://schemas.microsoft.com/office/powerpoint/2010/main" val="158810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Aantal patiënten</a:t>
            </a:r>
          </a:p>
        </p:txBody>
      </p:sp>
      <p:sp>
        <p:nvSpPr>
          <p:cNvPr id="3" name="Rectangle 2"/>
          <p:cNvSpPr>
            <a:spLocks noChangeArrowheads="1"/>
          </p:cNvSpPr>
          <p:nvPr/>
        </p:nvSpPr>
        <p:spPr bwMode="auto">
          <a:xfrm>
            <a:off x="711200" y="1249460"/>
            <a:ext cx="110159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i="0" u="none" strike="noStrike" cap="none" normalizeH="0" baseline="0" dirty="0">
                <a:ln>
                  <a:noFill/>
                </a:ln>
                <a:solidFill>
                  <a:srgbClr val="F07814"/>
                </a:solidFill>
                <a:effectLst/>
                <a:latin typeface="+mj-lt"/>
                <a:ea typeface="Calibri" panose="020F0502020204030204" pitchFamily="34" charset="0"/>
                <a:cs typeface="Times New Roman" panose="02020603050405020304" pitchFamily="18" charset="0"/>
              </a:rPr>
              <a:t>Figuur 1: </a:t>
            </a:r>
            <a:r>
              <a:rPr kumimoji="0" lang="nl-NL" altLang="nl-NL" sz="200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aantal</a:t>
            </a:r>
            <a:r>
              <a:rPr kumimoji="0" lang="nl-NL" altLang="nl-NL" sz="2000" i="0" u="none" strike="noStrike" cap="none" normalizeH="0" dirty="0">
                <a:ln>
                  <a:noFill/>
                </a:ln>
                <a:solidFill>
                  <a:schemeClr val="tx1"/>
                </a:solidFill>
                <a:effectLst/>
                <a:latin typeface="+mj-lt"/>
                <a:ea typeface="Calibri" panose="020F0502020204030204" pitchFamily="34" charset="0"/>
                <a:cs typeface="Times New Roman" panose="02020603050405020304" pitchFamily="18" charset="0"/>
              </a:rPr>
              <a:t> patiënten: resp. totaa</a:t>
            </a:r>
            <a:r>
              <a:rPr lang="nl-NL" altLang="nl-NL" sz="2000" dirty="0">
                <a:latin typeface="+mj-lt"/>
                <a:ea typeface="Calibri" panose="020F0502020204030204" pitchFamily="34" charset="0"/>
                <a:cs typeface="Times New Roman" panose="02020603050405020304" pitchFamily="18" charset="0"/>
              </a:rPr>
              <a:t>l 20-50 </a:t>
            </a:r>
            <a:r>
              <a:rPr lang="nl-NL" altLang="nl-NL" sz="2000" dirty="0" err="1">
                <a:latin typeface="+mj-lt"/>
                <a:ea typeface="Calibri" panose="020F0502020204030204" pitchFamily="34" charset="0"/>
                <a:cs typeface="Times New Roman" panose="02020603050405020304" pitchFamily="18" charset="0"/>
              </a:rPr>
              <a:t>jr</a:t>
            </a:r>
            <a:r>
              <a:rPr lang="nl-NL" altLang="nl-NL" sz="2000" dirty="0">
                <a:latin typeface="+mj-lt"/>
                <a:ea typeface="Calibri" panose="020F0502020204030204" pitchFamily="34" charset="0"/>
                <a:cs typeface="Times New Roman" panose="02020603050405020304" pitchFamily="18" charset="0"/>
              </a:rPr>
              <a:t>, degenen met contact en met A04 contact.</a:t>
            </a:r>
            <a:endParaRPr kumimoji="0" lang="nl-NL" altLang="nl-NL" sz="2000" i="0" u="none" strike="noStrike" cap="none" normalizeH="0" dirty="0">
              <a:ln>
                <a:noFill/>
              </a:ln>
              <a:solidFill>
                <a:schemeClr val="tx1"/>
              </a:solidFill>
              <a:effectLst/>
              <a:latin typeface="+mj-lt"/>
              <a:ea typeface="Calibri" panose="020F0502020204030204" pitchFamily="34" charset="0"/>
              <a:cs typeface="Times New Roman" panose="02020603050405020304" pitchFamily="18" charset="0"/>
            </a:endParaRPr>
          </a:p>
        </p:txBody>
      </p:sp>
      <p:sp>
        <p:nvSpPr>
          <p:cNvPr id="8" name="Tekstvak 7"/>
          <p:cNvSpPr txBox="1"/>
          <p:nvPr/>
        </p:nvSpPr>
        <p:spPr>
          <a:xfrm>
            <a:off x="711200" y="6240798"/>
            <a:ext cx="11105662" cy="646331"/>
          </a:xfrm>
          <a:prstGeom prst="rect">
            <a:avLst/>
          </a:prstGeom>
          <a:noFill/>
        </p:spPr>
        <p:txBody>
          <a:bodyPr wrap="square" rtlCol="0">
            <a:spAutoFit/>
          </a:bodyPr>
          <a:lstStyle/>
          <a:p>
            <a:pPr marL="285750" indent="-285750">
              <a:buFont typeface="Wingdings" panose="05000000000000000000" pitchFamily="2" charset="2"/>
              <a:buChar char="à"/>
            </a:pPr>
            <a:r>
              <a:rPr lang="nl-NL" dirty="0">
                <a:solidFill>
                  <a:srgbClr val="009CB4"/>
                </a:solidFill>
                <a:sym typeface="Wingdings" panose="05000000000000000000" pitchFamily="2" charset="2"/>
              </a:rPr>
              <a:t>Naar verwachting? Valt jouw praktijk op ten opzichte van anderen? Waarom is dat? </a:t>
            </a:r>
          </a:p>
          <a:p>
            <a:pPr marL="285750" indent="-285750">
              <a:buFont typeface="Wingdings" panose="05000000000000000000" pitchFamily="2" charset="2"/>
              <a:buChar char="à"/>
            </a:pPr>
            <a:r>
              <a:rPr lang="nl-NL" dirty="0">
                <a:solidFill>
                  <a:srgbClr val="009CB4"/>
                </a:solidFill>
                <a:sym typeface="Wingdings" panose="05000000000000000000" pitchFamily="2" charset="2"/>
              </a:rPr>
              <a:t>Hoe en wanneer codeer je moeheid (A04)? Dus: Kijk je naar hetzelfde? </a:t>
            </a:r>
          </a:p>
        </p:txBody>
      </p:sp>
      <p:pic>
        <p:nvPicPr>
          <p:cNvPr id="5" name="Afbeelding 4"/>
          <p:cNvPicPr>
            <a:picLocks noChangeAspect="1"/>
          </p:cNvPicPr>
          <p:nvPr/>
        </p:nvPicPr>
        <p:blipFill>
          <a:blip r:embed="rId3"/>
          <a:stretch>
            <a:fillRect/>
          </a:stretch>
        </p:blipFill>
        <p:spPr>
          <a:xfrm>
            <a:off x="432325" y="1194622"/>
            <a:ext cx="11327350" cy="4468755"/>
          </a:xfrm>
          <a:prstGeom prst="rect">
            <a:avLst/>
          </a:prstGeom>
        </p:spPr>
      </p:pic>
    </p:spTree>
    <p:extLst>
      <p:ext uri="{BB962C8B-B14F-4D97-AF65-F5344CB8AC3E}">
        <p14:creationId xmlns:p14="http://schemas.microsoft.com/office/powerpoint/2010/main" val="398354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Moeheid (A04)</a:t>
            </a:r>
          </a:p>
        </p:txBody>
      </p:sp>
      <p:sp>
        <p:nvSpPr>
          <p:cNvPr id="4" name="Rechthoek 3"/>
          <p:cNvSpPr/>
          <p:nvPr/>
        </p:nvSpPr>
        <p:spPr>
          <a:xfrm>
            <a:off x="711200" y="1254174"/>
            <a:ext cx="11141710" cy="400110"/>
          </a:xfrm>
          <a:prstGeom prst="rect">
            <a:avLst/>
          </a:prstGeom>
        </p:spPr>
        <p:txBody>
          <a:bodyPr wrap="square">
            <a:spAutoFit/>
          </a:bodyPr>
          <a:lstStyle/>
          <a:p>
            <a:r>
              <a:rPr lang="nl-NL" sz="2000" dirty="0">
                <a:solidFill>
                  <a:srgbClr val="F07814"/>
                </a:solidFill>
              </a:rPr>
              <a:t>Figuur 2: </a:t>
            </a:r>
            <a:r>
              <a:rPr lang="nl-NL" sz="2000" dirty="0"/>
              <a:t>% van de 20-50 jarigen met minstens één moeheid/zwakte (A04) contact in jaar X</a:t>
            </a:r>
          </a:p>
        </p:txBody>
      </p:sp>
      <p:pic>
        <p:nvPicPr>
          <p:cNvPr id="5" name="Afbeelding 4"/>
          <p:cNvPicPr>
            <a:picLocks noChangeAspect="1"/>
          </p:cNvPicPr>
          <p:nvPr/>
        </p:nvPicPr>
        <p:blipFill>
          <a:blip r:embed="rId3"/>
          <a:stretch>
            <a:fillRect/>
          </a:stretch>
        </p:blipFill>
        <p:spPr>
          <a:xfrm>
            <a:off x="839233" y="1654284"/>
            <a:ext cx="8614395" cy="4621169"/>
          </a:xfrm>
          <a:prstGeom prst="rect">
            <a:avLst/>
          </a:prstGeom>
        </p:spPr>
      </p:pic>
      <p:sp>
        <p:nvSpPr>
          <p:cNvPr id="6" name="Tekstvak 5"/>
          <p:cNvSpPr txBox="1"/>
          <p:nvPr/>
        </p:nvSpPr>
        <p:spPr>
          <a:xfrm>
            <a:off x="711200" y="6240798"/>
            <a:ext cx="11105662" cy="646331"/>
          </a:xfrm>
          <a:prstGeom prst="rect">
            <a:avLst/>
          </a:prstGeom>
          <a:noFill/>
        </p:spPr>
        <p:txBody>
          <a:bodyPr wrap="square" rtlCol="0">
            <a:spAutoFit/>
          </a:bodyPr>
          <a:lstStyle/>
          <a:p>
            <a:pPr marL="285750" indent="-285750">
              <a:buFont typeface="Wingdings" panose="05000000000000000000" pitchFamily="2" charset="2"/>
              <a:buChar char="à"/>
            </a:pPr>
            <a:r>
              <a:rPr lang="nl-NL" dirty="0">
                <a:solidFill>
                  <a:srgbClr val="009CB4"/>
                </a:solidFill>
                <a:sym typeface="Wingdings" panose="05000000000000000000" pitchFamily="2" charset="2"/>
              </a:rPr>
              <a:t>Naar verwachting? Valt jouw praktijk op ten opzichte van anderen? Waarom is dat? </a:t>
            </a:r>
          </a:p>
          <a:p>
            <a:pPr marL="285750" indent="-285750">
              <a:buFont typeface="Wingdings" panose="05000000000000000000" pitchFamily="2" charset="2"/>
              <a:buChar char="à"/>
            </a:pPr>
            <a:r>
              <a:rPr lang="nl-NL" dirty="0">
                <a:solidFill>
                  <a:srgbClr val="009CB4"/>
                </a:solidFill>
                <a:sym typeface="Wingdings" panose="05000000000000000000" pitchFamily="2" charset="2"/>
              </a:rPr>
              <a:t>Hoe en wanneer codeer je moeheid (A04)? Dus: Kijk je naar hetzelfde? </a:t>
            </a:r>
          </a:p>
        </p:txBody>
      </p:sp>
    </p:spTree>
    <p:extLst>
      <p:ext uri="{BB962C8B-B14F-4D97-AF65-F5344CB8AC3E}">
        <p14:creationId xmlns:p14="http://schemas.microsoft.com/office/powerpoint/2010/main" val="45882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Hoe vaak lab?</a:t>
            </a:r>
          </a:p>
        </p:txBody>
      </p:sp>
      <p:pic>
        <p:nvPicPr>
          <p:cNvPr id="5" name="Afbeelding 4"/>
          <p:cNvPicPr/>
          <p:nvPr/>
        </p:nvPicPr>
        <p:blipFill rotWithShape="1">
          <a:blip r:embed="rId3" cstate="email">
            <a:extLst>
              <a:ext uri="{28A0092B-C50C-407E-A947-70E740481C1C}">
                <a14:useLocalDpi xmlns:a14="http://schemas.microsoft.com/office/drawing/2010/main" val="0"/>
              </a:ext>
            </a:extLst>
          </a:blip>
          <a:srcRect/>
          <a:stretch/>
        </p:blipFill>
        <p:spPr bwMode="auto">
          <a:xfrm>
            <a:off x="606424" y="1833562"/>
            <a:ext cx="9280525" cy="4372928"/>
          </a:xfrm>
          <a:prstGeom prst="rect">
            <a:avLst/>
          </a:prstGeom>
          <a:noFill/>
          <a:ln>
            <a:noFill/>
          </a:ln>
          <a:extLst>
            <a:ext uri="{53640926-AAD7-44D8-BBD7-CCE9431645EC}">
              <a14:shadowObscured xmlns:a14="http://schemas.microsoft.com/office/drawing/2010/main"/>
            </a:ext>
          </a:extLst>
        </p:spPr>
      </p:pic>
      <p:sp>
        <p:nvSpPr>
          <p:cNvPr id="3" name="Tekstvak 2"/>
          <p:cNvSpPr txBox="1"/>
          <p:nvPr/>
        </p:nvSpPr>
        <p:spPr>
          <a:xfrm>
            <a:off x="711200" y="1108710"/>
            <a:ext cx="10878820" cy="646331"/>
          </a:xfrm>
          <a:prstGeom prst="rect">
            <a:avLst/>
          </a:prstGeom>
          <a:noFill/>
        </p:spPr>
        <p:txBody>
          <a:bodyPr wrap="square" rtlCol="0">
            <a:spAutoFit/>
          </a:bodyPr>
          <a:lstStyle/>
          <a:p>
            <a:r>
              <a:rPr lang="nl-NL" dirty="0">
                <a:solidFill>
                  <a:srgbClr val="F07814"/>
                </a:solidFill>
              </a:rPr>
              <a:t>Figuur 3 </a:t>
            </a:r>
            <a:r>
              <a:rPr lang="nl-NL" dirty="0"/>
              <a:t>Percentage van de 20-50 jarige patiënten met minstens één A04 contact waarbij bloedonderzoek is gedaan resp. waarbij </a:t>
            </a:r>
            <a:r>
              <a:rPr lang="nl-NL" dirty="0" err="1"/>
              <a:t>Hb</a:t>
            </a:r>
            <a:r>
              <a:rPr lang="nl-NL" dirty="0"/>
              <a:t> én BSE én TSH én glucose is onderzocht in jaar X*.</a:t>
            </a:r>
          </a:p>
        </p:txBody>
      </p:sp>
      <p:sp>
        <p:nvSpPr>
          <p:cNvPr id="7" name="Tekstvak 6"/>
          <p:cNvSpPr txBox="1"/>
          <p:nvPr/>
        </p:nvSpPr>
        <p:spPr>
          <a:xfrm>
            <a:off x="7688317" y="4930993"/>
            <a:ext cx="3817620" cy="1692771"/>
          </a:xfrm>
          <a:prstGeom prst="rect">
            <a:avLst/>
          </a:prstGeom>
          <a:noFill/>
        </p:spPr>
        <p:txBody>
          <a:bodyPr wrap="square" rtlCol="0">
            <a:spAutoFit/>
          </a:bodyPr>
          <a:lstStyle/>
          <a:p>
            <a:r>
              <a:rPr lang="nl-NL" sz="1400" dirty="0">
                <a:solidFill>
                  <a:srgbClr val="003741"/>
                </a:solidFill>
              </a:rPr>
              <a:t>*De 4 bloedonderzoeken = aanbevolen set (</a:t>
            </a:r>
            <a:r>
              <a:rPr lang="nl-NL" sz="1400" dirty="0" err="1">
                <a:solidFill>
                  <a:srgbClr val="003741"/>
                </a:solidFill>
              </a:rPr>
              <a:t>Hb</a:t>
            </a:r>
            <a:r>
              <a:rPr lang="nl-NL" sz="1400" dirty="0">
                <a:solidFill>
                  <a:srgbClr val="003741"/>
                </a:solidFill>
              </a:rPr>
              <a:t>, TSH, glucose en BSE (of CRP), TSH en glucose); </a:t>
            </a:r>
            <a:r>
              <a:rPr lang="nl-NL" sz="1400" dirty="0" err="1">
                <a:solidFill>
                  <a:srgbClr val="003741"/>
                </a:solidFill>
              </a:rPr>
              <a:t>Kreat</a:t>
            </a:r>
            <a:r>
              <a:rPr lang="nl-NL" sz="1400" dirty="0">
                <a:solidFill>
                  <a:srgbClr val="003741"/>
                </a:solidFill>
              </a:rPr>
              <a:t> en ALAT alleen op indicatie (leeftijd resp. vermoeden leveraandoening). </a:t>
            </a:r>
            <a:r>
              <a:rPr lang="nl-NL" sz="1000" dirty="0"/>
              <a:t>Bron: hoofdstuk 7 uit ‘Diagnostiek van alledaagse klachten’. H. de Vries en A. Thijs. BSL 2016</a:t>
            </a:r>
          </a:p>
          <a:p>
            <a:endParaRPr lang="nl-NL" sz="1400" dirty="0"/>
          </a:p>
          <a:p>
            <a:endParaRPr lang="nl-NL" sz="1400" dirty="0"/>
          </a:p>
        </p:txBody>
      </p:sp>
      <p:sp>
        <p:nvSpPr>
          <p:cNvPr id="4" name="Tekstvak 3"/>
          <p:cNvSpPr txBox="1"/>
          <p:nvPr/>
        </p:nvSpPr>
        <p:spPr>
          <a:xfrm>
            <a:off x="1276709" y="6029864"/>
            <a:ext cx="6323163" cy="261610"/>
          </a:xfrm>
          <a:prstGeom prst="rect">
            <a:avLst/>
          </a:prstGeom>
          <a:noFill/>
        </p:spPr>
        <p:txBody>
          <a:bodyPr wrap="square" rtlCol="0">
            <a:spAutoFit/>
          </a:bodyPr>
          <a:lstStyle/>
          <a:p>
            <a:r>
              <a:rPr lang="nl-NL" sz="1100" dirty="0"/>
              <a:t>p.1	p.2	p.3           p.4	             p.5	          p.6  	         p.7        Wijkgroep</a:t>
            </a:r>
          </a:p>
        </p:txBody>
      </p:sp>
      <p:sp>
        <p:nvSpPr>
          <p:cNvPr id="9" name="Tekstvak 8"/>
          <p:cNvSpPr txBox="1"/>
          <p:nvPr/>
        </p:nvSpPr>
        <p:spPr>
          <a:xfrm>
            <a:off x="711200" y="6240798"/>
            <a:ext cx="11105662" cy="646331"/>
          </a:xfrm>
          <a:prstGeom prst="rect">
            <a:avLst/>
          </a:prstGeom>
          <a:noFill/>
        </p:spPr>
        <p:txBody>
          <a:bodyPr wrap="square" rtlCol="0">
            <a:spAutoFit/>
          </a:bodyPr>
          <a:lstStyle/>
          <a:p>
            <a:pPr marL="285750" indent="-285750">
              <a:buFont typeface="Wingdings" panose="05000000000000000000" pitchFamily="2" charset="2"/>
              <a:buChar char="à"/>
            </a:pPr>
            <a:r>
              <a:rPr lang="nl-NL" dirty="0">
                <a:solidFill>
                  <a:srgbClr val="009CB4"/>
                </a:solidFill>
                <a:sym typeface="Wingdings" panose="05000000000000000000" pitchFamily="2" charset="2"/>
              </a:rPr>
              <a:t>Naar verwachting? Valt jouw praktijk op ten opzichte van anderen? Waarom is dat? </a:t>
            </a:r>
          </a:p>
          <a:p>
            <a:pPr marL="285750" indent="-285750">
              <a:buFont typeface="Wingdings" panose="05000000000000000000" pitchFamily="2" charset="2"/>
              <a:buChar char="à"/>
            </a:pPr>
            <a:r>
              <a:rPr lang="nl-NL" dirty="0">
                <a:solidFill>
                  <a:srgbClr val="009CB4"/>
                </a:solidFill>
                <a:sym typeface="Wingdings" panose="05000000000000000000" pitchFamily="2" charset="2"/>
              </a:rPr>
              <a:t>Hoe en wanneer codeer je moeheid (A04)? Dus: Kijk je naar hetzelfde? </a:t>
            </a:r>
          </a:p>
        </p:txBody>
      </p:sp>
    </p:spTree>
    <p:extLst>
      <p:ext uri="{BB962C8B-B14F-4D97-AF65-F5344CB8AC3E}">
        <p14:creationId xmlns:p14="http://schemas.microsoft.com/office/powerpoint/2010/main" val="179097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625207" y="248709"/>
            <a:ext cx="7324241" cy="535531"/>
          </a:xfrm>
        </p:spPr>
        <p:txBody>
          <a:bodyPr/>
          <a:lstStyle/>
          <a:p>
            <a:r>
              <a:rPr lang="it-IT" sz="3200" dirty="0"/>
              <a:t>Welk lab? Top 20-1</a:t>
            </a:r>
          </a:p>
        </p:txBody>
      </p:sp>
      <p:graphicFrame>
        <p:nvGraphicFramePr>
          <p:cNvPr id="3" name="Tabel 2"/>
          <p:cNvGraphicFramePr>
            <a:graphicFrameLocks noGrp="1"/>
          </p:cNvGraphicFramePr>
          <p:nvPr>
            <p:extLst>
              <p:ext uri="{D42A27DB-BD31-4B8C-83A1-F6EECF244321}">
                <p14:modId xmlns:p14="http://schemas.microsoft.com/office/powerpoint/2010/main" val="1712898963"/>
              </p:ext>
            </p:extLst>
          </p:nvPr>
        </p:nvGraphicFramePr>
        <p:xfrm>
          <a:off x="625207" y="856226"/>
          <a:ext cx="7507014" cy="4766221"/>
        </p:xfrm>
        <a:graphic>
          <a:graphicData uri="http://schemas.openxmlformats.org/drawingml/2006/table">
            <a:tbl>
              <a:tblPr firstRow="1" firstCol="1" bandRow="1">
                <a:tableStyleId>{5C22544A-7EE6-4342-B048-85BDC9FD1C3A}</a:tableStyleId>
              </a:tblPr>
              <a:tblGrid>
                <a:gridCol w="308465">
                  <a:extLst>
                    <a:ext uri="{9D8B030D-6E8A-4147-A177-3AD203B41FA5}">
                      <a16:colId xmlns:a16="http://schemas.microsoft.com/office/drawing/2014/main" val="1467791690"/>
                    </a:ext>
                  </a:extLst>
                </a:gridCol>
                <a:gridCol w="1081528">
                  <a:extLst>
                    <a:ext uri="{9D8B030D-6E8A-4147-A177-3AD203B41FA5}">
                      <a16:colId xmlns:a16="http://schemas.microsoft.com/office/drawing/2014/main" val="3018941732"/>
                    </a:ext>
                  </a:extLst>
                </a:gridCol>
                <a:gridCol w="1386176">
                  <a:extLst>
                    <a:ext uri="{9D8B030D-6E8A-4147-A177-3AD203B41FA5}">
                      <a16:colId xmlns:a16="http://schemas.microsoft.com/office/drawing/2014/main" val="3406657874"/>
                    </a:ext>
                  </a:extLst>
                </a:gridCol>
                <a:gridCol w="476716">
                  <a:extLst>
                    <a:ext uri="{9D8B030D-6E8A-4147-A177-3AD203B41FA5}">
                      <a16:colId xmlns:a16="http://schemas.microsoft.com/office/drawing/2014/main" val="618125227"/>
                    </a:ext>
                  </a:extLst>
                </a:gridCol>
                <a:gridCol w="616926">
                  <a:extLst>
                    <a:ext uri="{9D8B030D-6E8A-4147-A177-3AD203B41FA5}">
                      <a16:colId xmlns:a16="http://schemas.microsoft.com/office/drawing/2014/main" val="442109510"/>
                    </a:ext>
                  </a:extLst>
                </a:gridCol>
                <a:gridCol w="616924">
                  <a:extLst>
                    <a:ext uri="{9D8B030D-6E8A-4147-A177-3AD203B41FA5}">
                      <a16:colId xmlns:a16="http://schemas.microsoft.com/office/drawing/2014/main" val="4167441871"/>
                    </a:ext>
                  </a:extLst>
                </a:gridCol>
                <a:gridCol w="574864">
                  <a:extLst>
                    <a:ext uri="{9D8B030D-6E8A-4147-A177-3AD203B41FA5}">
                      <a16:colId xmlns:a16="http://schemas.microsoft.com/office/drawing/2014/main" val="2204355162"/>
                    </a:ext>
                  </a:extLst>
                </a:gridCol>
                <a:gridCol w="588884">
                  <a:extLst>
                    <a:ext uri="{9D8B030D-6E8A-4147-A177-3AD203B41FA5}">
                      <a16:colId xmlns:a16="http://schemas.microsoft.com/office/drawing/2014/main" val="3218651658"/>
                    </a:ext>
                  </a:extLst>
                </a:gridCol>
                <a:gridCol w="661867">
                  <a:extLst>
                    <a:ext uri="{9D8B030D-6E8A-4147-A177-3AD203B41FA5}">
                      <a16:colId xmlns:a16="http://schemas.microsoft.com/office/drawing/2014/main" val="1795772403"/>
                    </a:ext>
                  </a:extLst>
                </a:gridCol>
                <a:gridCol w="597332">
                  <a:extLst>
                    <a:ext uri="{9D8B030D-6E8A-4147-A177-3AD203B41FA5}">
                      <a16:colId xmlns:a16="http://schemas.microsoft.com/office/drawing/2014/main" val="3553351427"/>
                    </a:ext>
                  </a:extLst>
                </a:gridCol>
                <a:gridCol w="597332">
                  <a:extLst>
                    <a:ext uri="{9D8B030D-6E8A-4147-A177-3AD203B41FA5}">
                      <a16:colId xmlns:a16="http://schemas.microsoft.com/office/drawing/2014/main" val="2555454600"/>
                    </a:ext>
                  </a:extLst>
                </a:gridCol>
              </a:tblGrid>
              <a:tr h="529580">
                <a:tc rowSpan="3" gridSpan="2">
                  <a:txBody>
                    <a:bodyPr/>
                    <a:lstStyle/>
                    <a:p>
                      <a:pPr>
                        <a:lnSpc>
                          <a:spcPct val="115000"/>
                        </a:lnSpc>
                        <a:spcAft>
                          <a:spcPts val="0"/>
                        </a:spcAft>
                      </a:pPr>
                      <a:r>
                        <a:rPr lang="nl-NL" sz="1400" dirty="0">
                          <a:effectLst/>
                        </a:rPr>
                        <a:t>Top 20 bloedonderzoek (op volgorde van wijkgroep totaal)</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rowSpan="3" hMerge="1">
                  <a:txBody>
                    <a:bodyPr/>
                    <a:lstStyle/>
                    <a:p>
                      <a:endParaRPr lang="nl-NL"/>
                    </a:p>
                  </a:txBody>
                  <a:tcPr/>
                </a:tc>
                <a:tc rowSpan="3">
                  <a:txBody>
                    <a:bodyPr/>
                    <a:lstStyle/>
                    <a:p>
                      <a:pPr>
                        <a:lnSpc>
                          <a:spcPct val="115000"/>
                        </a:lnSpc>
                        <a:spcAft>
                          <a:spcPts val="0"/>
                        </a:spcAft>
                      </a:pP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gridSpan="4">
                  <a:txBody>
                    <a:bodyPr/>
                    <a:lstStyle/>
                    <a:p>
                      <a:pPr>
                        <a:lnSpc>
                          <a:spcPct val="115000"/>
                        </a:lnSpc>
                        <a:spcAft>
                          <a:spcPts val="0"/>
                        </a:spcAft>
                      </a:pPr>
                      <a:r>
                        <a:rPr lang="nl-NL" sz="1400" dirty="0">
                          <a:effectLst/>
                        </a:rPr>
                        <a:t>Totaal Wijkgroep </a:t>
                      </a:r>
                    </a:p>
                  </a:txBody>
                  <a:tcPr marL="22676" marR="22676" marT="0" marB="0" anchor="b">
                    <a:solidFill>
                      <a:srgbClr val="003741"/>
                    </a:solidFill>
                  </a:tcPr>
                </a:tc>
                <a:tc hMerge="1">
                  <a:txBody>
                    <a:bodyPr/>
                    <a:lstStyle/>
                    <a:p>
                      <a:endParaRPr lang="nl-NL"/>
                    </a:p>
                  </a:txBody>
                  <a:tcPr/>
                </a:tc>
                <a:tc hMerge="1">
                  <a:txBody>
                    <a:bodyPr/>
                    <a:lstStyle/>
                    <a:p>
                      <a:endParaRPr lang="nl-NL"/>
                    </a:p>
                  </a:txBody>
                  <a:tcPr/>
                </a:tc>
                <a:tc hMerge="1">
                  <a:txBody>
                    <a:bodyPr/>
                    <a:lstStyle/>
                    <a:p>
                      <a:endParaRPr lang="nl-NL"/>
                    </a:p>
                  </a:txBody>
                  <a:tcPr/>
                </a:tc>
                <a:tc gridSpan="4">
                  <a:txBody>
                    <a:bodyPr/>
                    <a:lstStyle/>
                    <a:p>
                      <a:pPr>
                        <a:lnSpc>
                          <a:spcPct val="115000"/>
                        </a:lnSpc>
                        <a:spcAft>
                          <a:spcPts val="0"/>
                        </a:spcAft>
                      </a:pPr>
                      <a:r>
                        <a:rPr lang="nl-NL" sz="1400" dirty="0">
                          <a:effectLst/>
                        </a:rPr>
                        <a:t>Variatie tussen praktijken (min resp. max P1 t/m P7)</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628072004"/>
                  </a:ext>
                </a:extLst>
              </a:tr>
              <a:tr h="264790">
                <a:tc gridSpan="2" vMerge="1">
                  <a:txBody>
                    <a:bodyPr/>
                    <a:lstStyle/>
                    <a:p>
                      <a:endParaRPr lang="nl-NL"/>
                    </a:p>
                  </a:txBody>
                  <a:tcPr/>
                </a:tc>
                <a:tc hMerge="1" vMerge="1">
                  <a:txBody>
                    <a:bodyPr/>
                    <a:lstStyle/>
                    <a:p>
                      <a:endParaRPr lang="nl-NL"/>
                    </a:p>
                  </a:txBody>
                  <a:tcPr/>
                </a:tc>
                <a:tc vMerge="1">
                  <a:txBody>
                    <a:bodyPr/>
                    <a:lstStyle/>
                    <a:p>
                      <a:endParaRPr lang="nl-NL"/>
                    </a:p>
                  </a:txBody>
                  <a:tcPr/>
                </a:tc>
                <a:tc>
                  <a:txBody>
                    <a:bodyPr/>
                    <a:lstStyle/>
                    <a:p>
                      <a:pPr>
                        <a:lnSpc>
                          <a:spcPct val="115000"/>
                        </a:lnSpc>
                        <a:spcAft>
                          <a:spcPts val="0"/>
                        </a:spcAft>
                      </a:pPr>
                      <a:r>
                        <a:rPr lang="nl-NL" sz="1400" dirty="0">
                          <a:solidFill>
                            <a:schemeClr val="bg1"/>
                          </a:solidFill>
                          <a:effectLst/>
                        </a:rPr>
                        <a:t> </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dirty="0">
                          <a:solidFill>
                            <a:schemeClr val="bg1"/>
                          </a:solidFill>
                          <a:effectLst/>
                        </a:rPr>
                        <a:t> </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a:solidFill>
                            <a:schemeClr val="bg1"/>
                          </a:solidFill>
                          <a:effectLst/>
                        </a:rPr>
                        <a:t> </a:t>
                      </a:r>
                      <a:endParaRPr lang="nl-NL"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dirty="0">
                          <a:solidFill>
                            <a:schemeClr val="bg1"/>
                          </a:solidFill>
                          <a:effectLst/>
                        </a:rPr>
                        <a:t> </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gridSpan="2">
                  <a:txBody>
                    <a:bodyPr/>
                    <a:lstStyle/>
                    <a:p>
                      <a:pPr>
                        <a:lnSpc>
                          <a:spcPct val="115000"/>
                        </a:lnSpc>
                        <a:spcAft>
                          <a:spcPts val="0"/>
                        </a:spcAft>
                      </a:pPr>
                      <a:r>
                        <a:rPr lang="nl-NL" sz="1400" dirty="0">
                          <a:solidFill>
                            <a:schemeClr val="bg1"/>
                          </a:solidFill>
                          <a:effectLst/>
                        </a:rPr>
                        <a:t>% van A04</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hMerge="1">
                  <a:txBody>
                    <a:bodyPr/>
                    <a:lstStyle/>
                    <a:p>
                      <a:endParaRPr lang="nl-NL"/>
                    </a:p>
                  </a:txBody>
                  <a:tcPr/>
                </a:tc>
                <a:tc gridSpan="2">
                  <a:txBody>
                    <a:bodyPr/>
                    <a:lstStyle/>
                    <a:p>
                      <a:pPr>
                        <a:lnSpc>
                          <a:spcPct val="115000"/>
                        </a:lnSpc>
                        <a:spcAft>
                          <a:spcPts val="0"/>
                        </a:spcAft>
                      </a:pP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hMerge="1">
                  <a:txBody>
                    <a:bodyPr/>
                    <a:lstStyle/>
                    <a:p>
                      <a:endParaRPr lang="nl-NL"/>
                    </a:p>
                  </a:txBody>
                  <a:tcPr/>
                </a:tc>
                <a:extLst>
                  <a:ext uri="{0D108BD9-81ED-4DB2-BD59-A6C34878D82A}">
                    <a16:rowId xmlns:a16="http://schemas.microsoft.com/office/drawing/2014/main" val="899746855"/>
                  </a:ext>
                </a:extLst>
              </a:tr>
              <a:tr h="794371">
                <a:tc gridSpan="2" vMerge="1">
                  <a:txBody>
                    <a:bodyPr/>
                    <a:lstStyle/>
                    <a:p>
                      <a:endParaRPr lang="nl-NL"/>
                    </a:p>
                  </a:txBody>
                  <a:tcPr/>
                </a:tc>
                <a:tc hMerge="1" vMerge="1">
                  <a:txBody>
                    <a:bodyPr/>
                    <a:lstStyle/>
                    <a:p>
                      <a:endParaRPr lang="nl-NL"/>
                    </a:p>
                  </a:txBody>
                  <a:tcPr/>
                </a:tc>
                <a:tc vMerge="1">
                  <a:txBody>
                    <a:bodyPr/>
                    <a:lstStyle/>
                    <a:p>
                      <a:endParaRPr lang="nl-NL"/>
                    </a:p>
                  </a:txBody>
                  <a:tcPr/>
                </a:tc>
                <a:tc>
                  <a:txBody>
                    <a:bodyPr/>
                    <a:lstStyle/>
                    <a:p>
                      <a:pPr>
                        <a:lnSpc>
                          <a:spcPct val="115000"/>
                        </a:lnSpc>
                        <a:spcAft>
                          <a:spcPts val="0"/>
                        </a:spcAft>
                      </a:pPr>
                      <a:r>
                        <a:rPr lang="nl-NL" sz="1400">
                          <a:solidFill>
                            <a:schemeClr val="bg1"/>
                          </a:solidFill>
                          <a:effectLst/>
                        </a:rPr>
                        <a:t>aantal</a:t>
                      </a:r>
                      <a:endParaRPr lang="nl-NL"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dirty="0">
                          <a:solidFill>
                            <a:schemeClr val="bg1"/>
                          </a:solidFill>
                          <a:effectLst/>
                        </a:rPr>
                        <a:t>% van  A04</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dirty="0">
                          <a:solidFill>
                            <a:schemeClr val="bg1"/>
                          </a:solidFill>
                          <a:effectLst/>
                        </a:rPr>
                        <a:t>min</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dirty="0">
                          <a:solidFill>
                            <a:schemeClr val="bg1"/>
                          </a:solidFill>
                          <a:effectLst/>
                        </a:rPr>
                        <a:t>max</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extLst>
                  <a:ext uri="{0D108BD9-81ED-4DB2-BD59-A6C34878D82A}">
                    <a16:rowId xmlns:a16="http://schemas.microsoft.com/office/drawing/2014/main" val="2490752547"/>
                  </a:ext>
                </a:extLst>
              </a:tr>
              <a:tr h="529580">
                <a:tc>
                  <a:txBody>
                    <a:bodyPr/>
                    <a:lstStyle/>
                    <a:p>
                      <a:pPr algn="l">
                        <a:lnSpc>
                          <a:spcPct val="115000"/>
                        </a:lnSpc>
                        <a:spcAft>
                          <a:spcPts val="0"/>
                        </a:spcAft>
                      </a:pPr>
                      <a:r>
                        <a:rPr lang="nl-NL" sz="1400" dirty="0">
                          <a:effectLst/>
                        </a:rPr>
                        <a:t>1</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400" dirty="0" err="1">
                          <a:solidFill>
                            <a:schemeClr val="bg1"/>
                          </a:solidFill>
                          <a:effectLst/>
                        </a:rPr>
                        <a:t>Hb</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61,4%</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54,8%</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68,0%</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2265877667"/>
                  </a:ext>
                </a:extLst>
              </a:tr>
              <a:tr h="264790">
                <a:tc>
                  <a:txBody>
                    <a:bodyPr/>
                    <a:lstStyle/>
                    <a:p>
                      <a:pPr algn="l">
                        <a:lnSpc>
                          <a:spcPct val="115000"/>
                        </a:lnSpc>
                        <a:spcAft>
                          <a:spcPts val="0"/>
                        </a:spcAft>
                      </a:pPr>
                      <a:r>
                        <a:rPr lang="nl-NL" sz="1400">
                          <a:effectLst/>
                        </a:rPr>
                        <a:t>2</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400" dirty="0">
                          <a:solidFill>
                            <a:schemeClr val="bg1"/>
                          </a:solidFill>
                          <a:effectLst/>
                        </a:rPr>
                        <a:t>MCV</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60,1%</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54,8%</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63,4%</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624003439"/>
                  </a:ext>
                </a:extLst>
              </a:tr>
              <a:tr h="264790">
                <a:tc>
                  <a:txBody>
                    <a:bodyPr/>
                    <a:lstStyle/>
                    <a:p>
                      <a:pPr algn="l">
                        <a:lnSpc>
                          <a:spcPct val="115000"/>
                        </a:lnSpc>
                        <a:spcAft>
                          <a:spcPts val="0"/>
                        </a:spcAft>
                      </a:pPr>
                      <a:r>
                        <a:rPr lang="nl-NL" sz="1400">
                          <a:effectLst/>
                        </a:rPr>
                        <a:t>3</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400" dirty="0">
                          <a:solidFill>
                            <a:schemeClr val="bg1"/>
                          </a:solidFill>
                          <a:effectLst/>
                        </a:rPr>
                        <a:t>TSH</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58,4%</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53,1%</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66,7%</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3688696871"/>
                  </a:ext>
                </a:extLst>
              </a:tr>
              <a:tr h="264790">
                <a:tc>
                  <a:txBody>
                    <a:bodyPr/>
                    <a:lstStyle/>
                    <a:p>
                      <a:pPr algn="l">
                        <a:lnSpc>
                          <a:spcPct val="115000"/>
                        </a:lnSpc>
                        <a:spcAft>
                          <a:spcPts val="0"/>
                        </a:spcAft>
                      </a:pPr>
                      <a:r>
                        <a:rPr lang="nl-NL" sz="1400">
                          <a:effectLst/>
                        </a:rPr>
                        <a:t>4</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400" dirty="0" err="1">
                          <a:solidFill>
                            <a:schemeClr val="bg1"/>
                          </a:solidFill>
                          <a:effectLst/>
                        </a:rPr>
                        <a:t>leuko</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52,2%</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37,7%</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62,7%</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2053398130"/>
                  </a:ext>
                </a:extLst>
              </a:tr>
              <a:tr h="264790">
                <a:tc>
                  <a:txBody>
                    <a:bodyPr/>
                    <a:lstStyle/>
                    <a:p>
                      <a:pPr algn="l">
                        <a:lnSpc>
                          <a:spcPct val="115000"/>
                        </a:lnSpc>
                        <a:spcAft>
                          <a:spcPts val="0"/>
                        </a:spcAft>
                      </a:pPr>
                      <a:r>
                        <a:rPr lang="nl-NL" sz="1400">
                          <a:effectLst/>
                        </a:rPr>
                        <a:t>5</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400" dirty="0" err="1">
                          <a:solidFill>
                            <a:schemeClr val="bg1"/>
                          </a:solidFill>
                          <a:effectLst/>
                        </a:rPr>
                        <a:t>trombo</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50,4%</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37,7%</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61,3%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46381468"/>
                  </a:ext>
                </a:extLst>
              </a:tr>
              <a:tr h="264790">
                <a:tc>
                  <a:txBody>
                    <a:bodyPr/>
                    <a:lstStyle/>
                    <a:p>
                      <a:pPr algn="l">
                        <a:lnSpc>
                          <a:spcPct val="115000"/>
                        </a:lnSpc>
                        <a:spcAft>
                          <a:spcPts val="0"/>
                        </a:spcAft>
                      </a:pPr>
                      <a:r>
                        <a:rPr lang="nl-NL" sz="1400">
                          <a:effectLst/>
                        </a:rPr>
                        <a:t>6</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400" dirty="0" err="1">
                          <a:solidFill>
                            <a:schemeClr val="bg1"/>
                          </a:solidFill>
                          <a:effectLst/>
                        </a:rPr>
                        <a:t>eGFR</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49,1%</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35,6%</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59,2%</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1603258389"/>
                  </a:ext>
                </a:extLst>
              </a:tr>
              <a:tr h="264790">
                <a:tc>
                  <a:txBody>
                    <a:bodyPr/>
                    <a:lstStyle/>
                    <a:p>
                      <a:pPr algn="l">
                        <a:lnSpc>
                          <a:spcPct val="115000"/>
                        </a:lnSpc>
                        <a:spcAft>
                          <a:spcPts val="0"/>
                        </a:spcAft>
                      </a:pPr>
                      <a:r>
                        <a:rPr lang="nl-NL" sz="1400">
                          <a:effectLst/>
                        </a:rPr>
                        <a:t>7</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400" dirty="0">
                          <a:solidFill>
                            <a:schemeClr val="bg1"/>
                          </a:solidFill>
                          <a:effectLst/>
                        </a:rPr>
                        <a:t>BSE</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40,5%</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33,3%</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46,8%</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1719215939"/>
                  </a:ext>
                </a:extLst>
              </a:tr>
              <a:tr h="529580">
                <a:tc>
                  <a:txBody>
                    <a:bodyPr/>
                    <a:lstStyle/>
                    <a:p>
                      <a:pPr algn="l">
                        <a:lnSpc>
                          <a:spcPct val="115000"/>
                        </a:lnSpc>
                        <a:spcAft>
                          <a:spcPts val="0"/>
                        </a:spcAft>
                      </a:pPr>
                      <a:r>
                        <a:rPr lang="nl-NL" sz="1400">
                          <a:effectLst/>
                        </a:rPr>
                        <a:t>8</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400" dirty="0">
                          <a:solidFill>
                            <a:schemeClr val="bg1"/>
                          </a:solidFill>
                          <a:effectLst/>
                        </a:rPr>
                        <a:t>Vitamines (alle)*</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40,1%</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16,8%</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59,7%</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1523236496"/>
                  </a:ext>
                </a:extLst>
              </a:tr>
              <a:tr h="264790">
                <a:tc>
                  <a:txBody>
                    <a:bodyPr/>
                    <a:lstStyle/>
                    <a:p>
                      <a:pPr algn="l">
                        <a:lnSpc>
                          <a:spcPct val="115000"/>
                        </a:lnSpc>
                        <a:spcAft>
                          <a:spcPts val="0"/>
                        </a:spcAft>
                      </a:pPr>
                      <a:r>
                        <a:rPr lang="nl-NL" sz="1400">
                          <a:effectLst/>
                        </a:rPr>
                        <a:t>9</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400" dirty="0">
                          <a:solidFill>
                            <a:schemeClr val="bg1"/>
                          </a:solidFill>
                          <a:effectLst/>
                        </a:rPr>
                        <a:t>glucose</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39,0%</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26,0%</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54,7%</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2671596542"/>
                  </a:ext>
                </a:extLst>
              </a:tr>
              <a:tr h="264790">
                <a:tc>
                  <a:txBody>
                    <a:bodyPr/>
                    <a:lstStyle/>
                    <a:p>
                      <a:pPr algn="l">
                        <a:lnSpc>
                          <a:spcPct val="115000"/>
                        </a:lnSpc>
                        <a:spcAft>
                          <a:spcPts val="0"/>
                        </a:spcAft>
                      </a:pPr>
                      <a:r>
                        <a:rPr lang="nl-NL" sz="1400">
                          <a:effectLst/>
                        </a:rPr>
                        <a:t>10</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400" dirty="0">
                          <a:solidFill>
                            <a:schemeClr val="bg1"/>
                          </a:solidFill>
                          <a:effectLst/>
                        </a:rPr>
                        <a:t>ALAT</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38,8%</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19,2%</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46,3%</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1076556598"/>
                  </a:ext>
                </a:extLst>
              </a:tr>
            </a:tbl>
          </a:graphicData>
        </a:graphic>
      </p:graphicFrame>
      <p:sp>
        <p:nvSpPr>
          <p:cNvPr id="8" name="Tekstvak 7"/>
          <p:cNvSpPr txBox="1"/>
          <p:nvPr/>
        </p:nvSpPr>
        <p:spPr>
          <a:xfrm>
            <a:off x="526056" y="6018488"/>
            <a:ext cx="8001000" cy="261610"/>
          </a:xfrm>
          <a:prstGeom prst="rect">
            <a:avLst/>
          </a:prstGeom>
          <a:solidFill>
            <a:schemeClr val="bg1"/>
          </a:solidFill>
        </p:spPr>
        <p:txBody>
          <a:bodyPr wrap="square" rtlCol="0">
            <a:spAutoFit/>
          </a:bodyPr>
          <a:lstStyle/>
          <a:p>
            <a:r>
              <a:rPr lang="nl-NL" sz="1100" dirty="0"/>
              <a:t>*Vitamine B1, B6, B12, D te samen per patiënt (minstens 1 van deze per patiënt). Afzonderlijk staan ze niet in de top 20. </a:t>
            </a:r>
          </a:p>
        </p:txBody>
      </p:sp>
      <p:sp>
        <p:nvSpPr>
          <p:cNvPr id="4" name="Tekstvak 3"/>
          <p:cNvSpPr txBox="1"/>
          <p:nvPr/>
        </p:nvSpPr>
        <p:spPr>
          <a:xfrm>
            <a:off x="9000782" y="856226"/>
            <a:ext cx="2688116" cy="646331"/>
          </a:xfrm>
          <a:prstGeom prst="rect">
            <a:avLst/>
          </a:prstGeom>
          <a:noFill/>
        </p:spPr>
        <p:txBody>
          <a:bodyPr wrap="square" rtlCol="0">
            <a:spAutoFit/>
          </a:bodyPr>
          <a:lstStyle/>
          <a:p>
            <a:r>
              <a:rPr lang="nl-NL" dirty="0">
                <a:solidFill>
                  <a:srgbClr val="F07814"/>
                </a:solidFill>
              </a:rPr>
              <a:t>NB Zie de</a:t>
            </a:r>
          </a:p>
          <a:p>
            <a:r>
              <a:rPr lang="nl-NL" dirty="0">
                <a:solidFill>
                  <a:srgbClr val="F07814"/>
                </a:solidFill>
              </a:rPr>
              <a:t>uitgeprinte tabellen</a:t>
            </a:r>
          </a:p>
        </p:txBody>
      </p:sp>
      <p:sp>
        <p:nvSpPr>
          <p:cNvPr id="9" name="Tekstvak 8"/>
          <p:cNvSpPr txBox="1"/>
          <p:nvPr/>
        </p:nvSpPr>
        <p:spPr>
          <a:xfrm>
            <a:off x="9000782" y="1773716"/>
            <a:ext cx="3106755" cy="1200329"/>
          </a:xfrm>
          <a:prstGeom prst="rect">
            <a:avLst/>
          </a:prstGeom>
          <a:noFill/>
        </p:spPr>
        <p:txBody>
          <a:bodyPr wrap="square" rtlCol="0">
            <a:spAutoFit/>
          </a:bodyPr>
          <a:lstStyle/>
          <a:p>
            <a:r>
              <a:rPr lang="nl-NL" dirty="0"/>
              <a:t>%van A04: % van de 20-50 jarige patiënten die minstens één A04 contact had in jaar X.</a:t>
            </a:r>
          </a:p>
        </p:txBody>
      </p:sp>
      <p:sp>
        <p:nvSpPr>
          <p:cNvPr id="7" name="Tekstvak 6"/>
          <p:cNvSpPr txBox="1"/>
          <p:nvPr/>
        </p:nvSpPr>
        <p:spPr>
          <a:xfrm>
            <a:off x="711200" y="6240798"/>
            <a:ext cx="11105662" cy="646331"/>
          </a:xfrm>
          <a:prstGeom prst="rect">
            <a:avLst/>
          </a:prstGeom>
          <a:noFill/>
        </p:spPr>
        <p:txBody>
          <a:bodyPr wrap="square" rtlCol="0">
            <a:spAutoFit/>
          </a:bodyPr>
          <a:lstStyle/>
          <a:p>
            <a:pPr marL="285750" indent="-285750">
              <a:buFont typeface="Wingdings" panose="05000000000000000000" pitchFamily="2" charset="2"/>
              <a:buChar char="à"/>
            </a:pPr>
            <a:r>
              <a:rPr lang="nl-NL" dirty="0">
                <a:solidFill>
                  <a:srgbClr val="009CB4"/>
                </a:solidFill>
                <a:sym typeface="Wingdings" panose="05000000000000000000" pitchFamily="2" charset="2"/>
              </a:rPr>
              <a:t>Wat valt op? Naar verwachting? Correspondeert dit met eventuele routines? </a:t>
            </a:r>
          </a:p>
          <a:p>
            <a:pPr marL="285750" indent="-285750">
              <a:buFont typeface="Wingdings" panose="05000000000000000000" pitchFamily="2" charset="2"/>
              <a:buChar char="à"/>
            </a:pPr>
            <a:r>
              <a:rPr lang="nl-NL" dirty="0">
                <a:solidFill>
                  <a:srgbClr val="009CB4"/>
                </a:solidFill>
                <a:sym typeface="Wingdings" panose="05000000000000000000" pitchFamily="2" charset="2"/>
              </a:rPr>
              <a:t>Wat vinden jullie van de variatie tussen praktijken? </a:t>
            </a:r>
          </a:p>
        </p:txBody>
      </p:sp>
    </p:spTree>
    <p:extLst>
      <p:ext uri="{BB962C8B-B14F-4D97-AF65-F5344CB8AC3E}">
        <p14:creationId xmlns:p14="http://schemas.microsoft.com/office/powerpoint/2010/main" val="42472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62178" y="420774"/>
            <a:ext cx="10766044" cy="1325563"/>
          </a:xfrm>
        </p:spPr>
        <p:txBody>
          <a:bodyPr/>
          <a:lstStyle/>
          <a:p>
            <a:r>
              <a:rPr lang="nl-NL" dirty="0"/>
              <a:t>Opbouw (ca 1,5 uur)</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73100" y="1619072"/>
            <a:ext cx="10744200" cy="3751308"/>
          </a:xfrm>
        </p:spPr>
        <p:txBody>
          <a:bodyPr/>
          <a:lstStyle/>
          <a:p>
            <a:r>
              <a:rPr lang="it-IT" dirty="0"/>
              <a:t>Introductie (ca 5 min)</a:t>
            </a:r>
          </a:p>
          <a:p>
            <a:endParaRPr lang="it-IT" dirty="0"/>
          </a:p>
          <a:p>
            <a:r>
              <a:rPr lang="it-IT" dirty="0"/>
              <a:t>Online</a:t>
            </a:r>
            <a:r>
              <a:rPr lang="nl-NL" sz="2400" dirty="0"/>
              <a:t> enquête</a:t>
            </a:r>
            <a:r>
              <a:rPr lang="it-IT" dirty="0"/>
              <a:t>: resultaten en bespreking (ca 20 min)</a:t>
            </a:r>
          </a:p>
          <a:p>
            <a:endParaRPr lang="it-IT" dirty="0"/>
          </a:p>
          <a:p>
            <a:r>
              <a:rPr lang="it-IT" dirty="0"/>
              <a:t>HIS-spiegelinformatie: resultaten en bespreking (ca 45 min)</a:t>
            </a:r>
          </a:p>
          <a:p>
            <a:endParaRPr lang="it-IT" dirty="0"/>
          </a:p>
          <a:p>
            <a:r>
              <a:rPr lang="it-IT" dirty="0"/>
              <a:t>(Werk)afspraken: concreet actieplan, nameting plannen (ca 20 min)</a:t>
            </a:r>
          </a:p>
          <a:p>
            <a:endParaRPr lang="it-IT" dirty="0"/>
          </a:p>
          <a:p>
            <a:pPr marL="0" indent="0">
              <a:buNone/>
            </a:pPr>
            <a:endParaRPr lang="it-IT" dirty="0"/>
          </a:p>
          <a:p>
            <a:endParaRPr lang="it-IT" dirty="0"/>
          </a:p>
        </p:txBody>
      </p:sp>
    </p:spTree>
    <p:extLst>
      <p:ext uri="{BB962C8B-B14F-4D97-AF65-F5344CB8AC3E}">
        <p14:creationId xmlns:p14="http://schemas.microsoft.com/office/powerpoint/2010/main" val="79623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voettekst 5">
            <a:extLst>
              <a:ext uri="{FF2B5EF4-FFF2-40B4-BE49-F238E27FC236}">
                <a16:creationId xmlns:a16="http://schemas.microsoft.com/office/drawing/2014/main" id="{411A37F1-5292-43C1-BBB0-3025C7673219}"/>
              </a:ext>
            </a:extLst>
          </p:cNvPr>
          <p:cNvSpPr>
            <a:spLocks noGrp="1"/>
          </p:cNvSpPr>
          <p:nvPr>
            <p:ph type="ftr" sz="quarter" idx="11"/>
          </p:nvPr>
        </p:nvSpPr>
        <p:spPr/>
        <p:txBody>
          <a:bodyPr/>
          <a:lstStyle/>
          <a:p>
            <a:r>
              <a:rPr lang="nl-NL" dirty="0"/>
              <a:t>DTO bloedonderzoek bij moeheid | mei 2019</a:t>
            </a:r>
          </a:p>
        </p:txBody>
      </p:sp>
      <p:graphicFrame>
        <p:nvGraphicFramePr>
          <p:cNvPr id="7" name="Tabel 6"/>
          <p:cNvGraphicFramePr>
            <a:graphicFrameLocks noGrp="1"/>
          </p:cNvGraphicFramePr>
          <p:nvPr>
            <p:extLst>
              <p:ext uri="{D42A27DB-BD31-4B8C-83A1-F6EECF244321}">
                <p14:modId xmlns:p14="http://schemas.microsoft.com/office/powerpoint/2010/main" val="2309745381"/>
              </p:ext>
            </p:extLst>
          </p:nvPr>
        </p:nvGraphicFramePr>
        <p:xfrm>
          <a:off x="711200" y="775057"/>
          <a:ext cx="8137634" cy="5385146"/>
        </p:xfrm>
        <a:graphic>
          <a:graphicData uri="http://schemas.openxmlformats.org/drawingml/2006/table">
            <a:tbl>
              <a:tblPr firstRow="1" firstCol="1" bandRow="1">
                <a:tableStyleId>{5C22544A-7EE6-4342-B048-85BDC9FD1C3A}</a:tableStyleId>
              </a:tblPr>
              <a:tblGrid>
                <a:gridCol w="390105">
                  <a:extLst>
                    <a:ext uri="{9D8B030D-6E8A-4147-A177-3AD203B41FA5}">
                      <a16:colId xmlns:a16="http://schemas.microsoft.com/office/drawing/2014/main" val="1467791690"/>
                    </a:ext>
                  </a:extLst>
                </a:gridCol>
                <a:gridCol w="1276705">
                  <a:extLst>
                    <a:ext uri="{9D8B030D-6E8A-4147-A177-3AD203B41FA5}">
                      <a16:colId xmlns:a16="http://schemas.microsoft.com/office/drawing/2014/main" val="3018941732"/>
                    </a:ext>
                  </a:extLst>
                </a:gridCol>
                <a:gridCol w="1367898">
                  <a:extLst>
                    <a:ext uri="{9D8B030D-6E8A-4147-A177-3AD203B41FA5}">
                      <a16:colId xmlns:a16="http://schemas.microsoft.com/office/drawing/2014/main" val="3406657874"/>
                    </a:ext>
                  </a:extLst>
                </a:gridCol>
                <a:gridCol w="486364">
                  <a:extLst>
                    <a:ext uri="{9D8B030D-6E8A-4147-A177-3AD203B41FA5}">
                      <a16:colId xmlns:a16="http://schemas.microsoft.com/office/drawing/2014/main" val="618125227"/>
                    </a:ext>
                  </a:extLst>
                </a:gridCol>
                <a:gridCol w="683950">
                  <a:extLst>
                    <a:ext uri="{9D8B030D-6E8A-4147-A177-3AD203B41FA5}">
                      <a16:colId xmlns:a16="http://schemas.microsoft.com/office/drawing/2014/main" val="442109510"/>
                    </a:ext>
                  </a:extLst>
                </a:gridCol>
                <a:gridCol w="653553">
                  <a:extLst>
                    <a:ext uri="{9D8B030D-6E8A-4147-A177-3AD203B41FA5}">
                      <a16:colId xmlns:a16="http://schemas.microsoft.com/office/drawing/2014/main" val="4167441871"/>
                    </a:ext>
                  </a:extLst>
                </a:gridCol>
                <a:gridCol w="653553">
                  <a:extLst>
                    <a:ext uri="{9D8B030D-6E8A-4147-A177-3AD203B41FA5}">
                      <a16:colId xmlns:a16="http://schemas.microsoft.com/office/drawing/2014/main" val="2204355162"/>
                    </a:ext>
                  </a:extLst>
                </a:gridCol>
                <a:gridCol w="623154">
                  <a:extLst>
                    <a:ext uri="{9D8B030D-6E8A-4147-A177-3AD203B41FA5}">
                      <a16:colId xmlns:a16="http://schemas.microsoft.com/office/drawing/2014/main" val="3218651658"/>
                    </a:ext>
                  </a:extLst>
                </a:gridCol>
                <a:gridCol w="707332">
                  <a:extLst>
                    <a:ext uri="{9D8B030D-6E8A-4147-A177-3AD203B41FA5}">
                      <a16:colId xmlns:a16="http://schemas.microsoft.com/office/drawing/2014/main" val="1795772403"/>
                    </a:ext>
                  </a:extLst>
                </a:gridCol>
                <a:gridCol w="647510">
                  <a:extLst>
                    <a:ext uri="{9D8B030D-6E8A-4147-A177-3AD203B41FA5}">
                      <a16:colId xmlns:a16="http://schemas.microsoft.com/office/drawing/2014/main" val="3553351427"/>
                    </a:ext>
                  </a:extLst>
                </a:gridCol>
                <a:gridCol w="647510">
                  <a:extLst>
                    <a:ext uri="{9D8B030D-6E8A-4147-A177-3AD203B41FA5}">
                      <a16:colId xmlns:a16="http://schemas.microsoft.com/office/drawing/2014/main" val="2555454600"/>
                    </a:ext>
                  </a:extLst>
                </a:gridCol>
              </a:tblGrid>
              <a:tr h="483997">
                <a:tc rowSpan="3" gridSpan="2">
                  <a:txBody>
                    <a:bodyPr/>
                    <a:lstStyle/>
                    <a:p>
                      <a:pPr>
                        <a:lnSpc>
                          <a:spcPct val="115000"/>
                        </a:lnSpc>
                        <a:spcAft>
                          <a:spcPts val="0"/>
                        </a:spcAft>
                      </a:pPr>
                      <a:r>
                        <a:rPr lang="nl-NL" sz="1400" dirty="0">
                          <a:effectLst/>
                        </a:rPr>
                        <a:t>Vervolg top 20 bloedonderzoek (op volgorde van wijkgroep totaal)</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rowSpan="3" hMerge="1">
                  <a:txBody>
                    <a:bodyPr/>
                    <a:lstStyle/>
                    <a:p>
                      <a:endParaRPr lang="nl-NL"/>
                    </a:p>
                  </a:txBody>
                  <a:tcPr/>
                </a:tc>
                <a:tc rowSpan="3">
                  <a:txBody>
                    <a:bodyPr/>
                    <a:lstStyle/>
                    <a:p>
                      <a:pPr>
                        <a:lnSpc>
                          <a:spcPct val="115000"/>
                        </a:lnSpc>
                        <a:spcAft>
                          <a:spcPts val="0"/>
                        </a:spcAft>
                      </a:pP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gridSpan="4">
                  <a:txBody>
                    <a:bodyPr/>
                    <a:lstStyle/>
                    <a:p>
                      <a:pPr>
                        <a:lnSpc>
                          <a:spcPct val="115000"/>
                        </a:lnSpc>
                        <a:spcAft>
                          <a:spcPts val="0"/>
                        </a:spcAft>
                      </a:pPr>
                      <a:r>
                        <a:rPr lang="nl-NL" sz="1400" dirty="0">
                          <a:effectLst/>
                        </a:rPr>
                        <a:t>Totaal Wijkgroep </a:t>
                      </a:r>
                    </a:p>
                  </a:txBody>
                  <a:tcPr marL="22676" marR="22676" marT="0" marB="0" anchor="b">
                    <a:solidFill>
                      <a:srgbClr val="003741"/>
                    </a:solidFill>
                  </a:tcPr>
                </a:tc>
                <a:tc hMerge="1">
                  <a:txBody>
                    <a:bodyPr/>
                    <a:lstStyle/>
                    <a:p>
                      <a:endParaRPr lang="nl-NL"/>
                    </a:p>
                  </a:txBody>
                  <a:tcPr/>
                </a:tc>
                <a:tc hMerge="1">
                  <a:txBody>
                    <a:bodyPr/>
                    <a:lstStyle/>
                    <a:p>
                      <a:endParaRPr lang="nl-NL"/>
                    </a:p>
                  </a:txBody>
                  <a:tcPr/>
                </a:tc>
                <a:tc hMerge="1">
                  <a:txBody>
                    <a:bodyPr/>
                    <a:lstStyle/>
                    <a:p>
                      <a:endParaRPr lang="nl-NL"/>
                    </a:p>
                  </a:txBody>
                  <a:tcPr/>
                </a:tc>
                <a:tc gridSpan="4">
                  <a:txBody>
                    <a:bodyPr/>
                    <a:lstStyle/>
                    <a:p>
                      <a:pPr>
                        <a:lnSpc>
                          <a:spcPct val="115000"/>
                        </a:lnSpc>
                        <a:spcAft>
                          <a:spcPts val="0"/>
                        </a:spcAft>
                      </a:pPr>
                      <a:r>
                        <a:rPr lang="nl-NL" sz="1400" dirty="0">
                          <a:effectLst/>
                        </a:rPr>
                        <a:t>Variatie tussen praktijken (min resp. max P1 t/m P7)</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628072004"/>
                  </a:ext>
                </a:extLst>
              </a:tr>
              <a:tr h="233975">
                <a:tc gridSpan="2" vMerge="1">
                  <a:txBody>
                    <a:bodyPr/>
                    <a:lstStyle/>
                    <a:p>
                      <a:endParaRPr lang="nl-NL"/>
                    </a:p>
                  </a:txBody>
                  <a:tcPr/>
                </a:tc>
                <a:tc hMerge="1" vMerge="1">
                  <a:txBody>
                    <a:bodyPr/>
                    <a:lstStyle/>
                    <a:p>
                      <a:endParaRPr lang="nl-NL"/>
                    </a:p>
                  </a:txBody>
                  <a:tcPr/>
                </a:tc>
                <a:tc vMerge="1">
                  <a:txBody>
                    <a:bodyPr/>
                    <a:lstStyle/>
                    <a:p>
                      <a:endParaRPr lang="nl-NL"/>
                    </a:p>
                  </a:txBody>
                  <a:tcPr/>
                </a:tc>
                <a:tc>
                  <a:txBody>
                    <a:bodyPr/>
                    <a:lstStyle/>
                    <a:p>
                      <a:pPr>
                        <a:lnSpc>
                          <a:spcPct val="115000"/>
                        </a:lnSpc>
                        <a:spcAft>
                          <a:spcPts val="0"/>
                        </a:spcAft>
                      </a:pPr>
                      <a:r>
                        <a:rPr lang="nl-NL" sz="1400" dirty="0">
                          <a:solidFill>
                            <a:schemeClr val="bg1"/>
                          </a:solidFill>
                          <a:effectLst/>
                        </a:rPr>
                        <a:t> </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dirty="0">
                          <a:solidFill>
                            <a:schemeClr val="bg1"/>
                          </a:solidFill>
                          <a:effectLst/>
                        </a:rPr>
                        <a:t> </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a:solidFill>
                            <a:schemeClr val="bg1"/>
                          </a:solidFill>
                          <a:effectLst/>
                        </a:rPr>
                        <a:t> </a:t>
                      </a:r>
                      <a:endParaRPr lang="nl-NL"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dirty="0">
                          <a:solidFill>
                            <a:schemeClr val="bg1"/>
                          </a:solidFill>
                          <a:effectLst/>
                        </a:rPr>
                        <a:t> </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gridSpan="2">
                  <a:txBody>
                    <a:bodyPr/>
                    <a:lstStyle/>
                    <a:p>
                      <a:pPr>
                        <a:lnSpc>
                          <a:spcPct val="115000"/>
                        </a:lnSpc>
                        <a:spcAft>
                          <a:spcPts val="0"/>
                        </a:spcAft>
                      </a:pPr>
                      <a:r>
                        <a:rPr lang="nl-NL" sz="1400" dirty="0">
                          <a:solidFill>
                            <a:schemeClr val="bg1"/>
                          </a:solidFill>
                          <a:effectLst/>
                        </a:rPr>
                        <a:t>% van A04</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hMerge="1">
                  <a:txBody>
                    <a:bodyPr/>
                    <a:lstStyle/>
                    <a:p>
                      <a:endParaRPr lang="nl-NL"/>
                    </a:p>
                  </a:txBody>
                  <a:tcPr/>
                </a:tc>
                <a:tc gridSpan="2">
                  <a:txBody>
                    <a:bodyPr/>
                    <a:lstStyle/>
                    <a:p>
                      <a:pPr>
                        <a:lnSpc>
                          <a:spcPct val="115000"/>
                        </a:lnSpc>
                        <a:spcAft>
                          <a:spcPts val="0"/>
                        </a:spcAft>
                      </a:pP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hMerge="1">
                  <a:txBody>
                    <a:bodyPr/>
                    <a:lstStyle/>
                    <a:p>
                      <a:endParaRPr lang="nl-NL"/>
                    </a:p>
                  </a:txBody>
                  <a:tcPr/>
                </a:tc>
                <a:extLst>
                  <a:ext uri="{0D108BD9-81ED-4DB2-BD59-A6C34878D82A}">
                    <a16:rowId xmlns:a16="http://schemas.microsoft.com/office/drawing/2014/main" val="899746855"/>
                  </a:ext>
                </a:extLst>
              </a:tr>
              <a:tr h="734019">
                <a:tc gridSpan="2" vMerge="1">
                  <a:txBody>
                    <a:bodyPr/>
                    <a:lstStyle/>
                    <a:p>
                      <a:endParaRPr lang="nl-NL"/>
                    </a:p>
                  </a:txBody>
                  <a:tcPr/>
                </a:tc>
                <a:tc hMerge="1" vMerge="1">
                  <a:txBody>
                    <a:bodyPr/>
                    <a:lstStyle/>
                    <a:p>
                      <a:endParaRPr lang="nl-NL"/>
                    </a:p>
                  </a:txBody>
                  <a:tcPr/>
                </a:tc>
                <a:tc vMerge="1">
                  <a:txBody>
                    <a:bodyPr/>
                    <a:lstStyle/>
                    <a:p>
                      <a:endParaRPr lang="nl-NL"/>
                    </a:p>
                  </a:txBody>
                  <a:tcPr/>
                </a:tc>
                <a:tc>
                  <a:txBody>
                    <a:bodyPr/>
                    <a:lstStyle/>
                    <a:p>
                      <a:pPr>
                        <a:lnSpc>
                          <a:spcPct val="115000"/>
                        </a:lnSpc>
                        <a:spcAft>
                          <a:spcPts val="0"/>
                        </a:spcAft>
                      </a:pPr>
                      <a:r>
                        <a:rPr lang="nl-NL" sz="1400" dirty="0">
                          <a:solidFill>
                            <a:schemeClr val="bg1"/>
                          </a:solidFill>
                          <a:effectLst/>
                        </a:rPr>
                        <a:t>aantal</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dirty="0">
                          <a:solidFill>
                            <a:schemeClr val="bg1"/>
                          </a:solidFill>
                          <a:effectLst/>
                        </a:rPr>
                        <a:t>% van  A04</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dirty="0">
                          <a:solidFill>
                            <a:schemeClr val="bg1"/>
                          </a:solidFill>
                          <a:effectLst/>
                        </a:rPr>
                        <a:t>min</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dirty="0">
                          <a:solidFill>
                            <a:schemeClr val="bg1"/>
                          </a:solidFill>
                          <a:effectLst/>
                        </a:rPr>
                        <a:t>max</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extLst>
                  <a:ext uri="{0D108BD9-81ED-4DB2-BD59-A6C34878D82A}">
                    <a16:rowId xmlns:a16="http://schemas.microsoft.com/office/drawing/2014/main" val="2490752547"/>
                  </a:ext>
                </a:extLst>
              </a:tr>
              <a:tr h="233975">
                <a:tc>
                  <a:txBody>
                    <a:bodyPr/>
                    <a:lstStyle/>
                    <a:p>
                      <a:pPr algn="l">
                        <a:lnSpc>
                          <a:spcPct val="115000"/>
                        </a:lnSpc>
                        <a:spcAft>
                          <a:spcPts val="0"/>
                        </a:spcAft>
                      </a:pPr>
                      <a:r>
                        <a:rPr lang="nl-NL" sz="1400" dirty="0">
                          <a:effectLst/>
                        </a:rPr>
                        <a:t>11</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200" dirty="0">
                          <a:solidFill>
                            <a:schemeClr val="bg1"/>
                          </a:solidFill>
                          <a:effectLst/>
                        </a:rPr>
                        <a:t>Kalium</a:t>
                      </a:r>
                      <a:endParaRPr lang="nl-N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35,0%</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16,9%</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49,4%</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3789549517"/>
                  </a:ext>
                </a:extLst>
              </a:tr>
              <a:tr h="233975">
                <a:tc>
                  <a:txBody>
                    <a:bodyPr/>
                    <a:lstStyle/>
                    <a:p>
                      <a:pPr algn="l">
                        <a:lnSpc>
                          <a:spcPct val="115000"/>
                        </a:lnSpc>
                        <a:spcAft>
                          <a:spcPts val="0"/>
                        </a:spcAft>
                      </a:pPr>
                      <a:r>
                        <a:rPr lang="nl-NL" sz="1400">
                          <a:effectLst/>
                        </a:rPr>
                        <a:t>12</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200" dirty="0">
                          <a:solidFill>
                            <a:schemeClr val="bg1"/>
                          </a:solidFill>
                          <a:effectLst/>
                        </a:rPr>
                        <a:t>Na</a:t>
                      </a:r>
                      <a:endParaRPr lang="nl-N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34,6%</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16,9%</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48,1%</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2104212738"/>
                  </a:ext>
                </a:extLst>
              </a:tr>
              <a:tr h="483997">
                <a:tc>
                  <a:txBody>
                    <a:bodyPr/>
                    <a:lstStyle/>
                    <a:p>
                      <a:pPr algn="l">
                        <a:lnSpc>
                          <a:spcPct val="115000"/>
                        </a:lnSpc>
                        <a:spcAft>
                          <a:spcPts val="0"/>
                        </a:spcAft>
                      </a:pPr>
                      <a:r>
                        <a:rPr lang="nl-NL" sz="1400" dirty="0">
                          <a:effectLst/>
                        </a:rPr>
                        <a:t>13</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200" dirty="0" err="1">
                          <a:solidFill>
                            <a:schemeClr val="bg1"/>
                          </a:solidFill>
                          <a:effectLst/>
                        </a:rPr>
                        <a:t>ferritine</a:t>
                      </a:r>
                      <a:endParaRPr lang="nl-N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27,1%</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8,0%</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47,5%</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96109062"/>
                  </a:ext>
                </a:extLst>
              </a:tr>
              <a:tr h="233975">
                <a:tc>
                  <a:txBody>
                    <a:bodyPr/>
                    <a:lstStyle/>
                    <a:p>
                      <a:pPr algn="l">
                        <a:lnSpc>
                          <a:spcPct val="115000"/>
                        </a:lnSpc>
                        <a:spcAft>
                          <a:spcPts val="0"/>
                        </a:spcAft>
                      </a:pPr>
                      <a:r>
                        <a:rPr lang="nl-NL" sz="1400" dirty="0">
                          <a:effectLst/>
                        </a:rPr>
                        <a:t>14</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200" dirty="0" err="1">
                          <a:solidFill>
                            <a:schemeClr val="bg1"/>
                          </a:solidFill>
                          <a:effectLst/>
                        </a:rPr>
                        <a:t>gammaGT</a:t>
                      </a:r>
                      <a:endParaRPr lang="nl-N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22,9%</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8,3%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41,3%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1971330956"/>
                  </a:ext>
                </a:extLst>
              </a:tr>
              <a:tr h="465729">
                <a:tc>
                  <a:txBody>
                    <a:bodyPr/>
                    <a:lstStyle/>
                    <a:p>
                      <a:pPr algn="l">
                        <a:lnSpc>
                          <a:spcPct val="115000"/>
                        </a:lnSpc>
                        <a:spcAft>
                          <a:spcPts val="0"/>
                        </a:spcAft>
                      </a:pPr>
                      <a:r>
                        <a:rPr lang="nl-NL" sz="1400" dirty="0">
                          <a:effectLst/>
                        </a:rPr>
                        <a:t>15</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200" dirty="0">
                          <a:solidFill>
                            <a:schemeClr val="bg1"/>
                          </a:solidFill>
                          <a:effectLst/>
                        </a:rPr>
                        <a:t>C-</a:t>
                      </a:r>
                      <a:r>
                        <a:rPr lang="nl-NL" sz="1200" dirty="0" err="1">
                          <a:solidFill>
                            <a:schemeClr val="bg1"/>
                          </a:solidFill>
                          <a:effectLst/>
                        </a:rPr>
                        <a:t>reactive</a:t>
                      </a:r>
                      <a:r>
                        <a:rPr lang="nl-NL" sz="1200" dirty="0">
                          <a:solidFill>
                            <a:schemeClr val="bg1"/>
                          </a:solidFill>
                          <a:effectLst/>
                        </a:rPr>
                        <a:t> proteïne (CRP)</a:t>
                      </a:r>
                      <a:endParaRPr lang="nl-N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16,8%</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6,3%</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28,0%</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282517736"/>
                  </a:ext>
                </a:extLst>
              </a:tr>
              <a:tr h="483997">
                <a:tc>
                  <a:txBody>
                    <a:bodyPr/>
                    <a:lstStyle/>
                    <a:p>
                      <a:pPr algn="l">
                        <a:lnSpc>
                          <a:spcPct val="115000"/>
                        </a:lnSpc>
                        <a:spcAft>
                          <a:spcPts val="0"/>
                        </a:spcAft>
                      </a:pPr>
                      <a:r>
                        <a:rPr lang="nl-NL" sz="1400" dirty="0">
                          <a:effectLst/>
                        </a:rPr>
                        <a:t>16</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200" dirty="0">
                          <a:solidFill>
                            <a:schemeClr val="bg1"/>
                          </a:solidFill>
                          <a:effectLst/>
                        </a:rPr>
                        <a:t>ijzer</a:t>
                      </a:r>
                      <a:endParaRPr lang="nl-N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12,6%</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1,1%</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35,1%</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3855875359"/>
                  </a:ext>
                </a:extLst>
              </a:tr>
              <a:tr h="233975">
                <a:tc>
                  <a:txBody>
                    <a:bodyPr/>
                    <a:lstStyle/>
                    <a:p>
                      <a:pPr algn="l">
                        <a:lnSpc>
                          <a:spcPct val="115000"/>
                        </a:lnSpc>
                        <a:spcAft>
                          <a:spcPts val="0"/>
                        </a:spcAft>
                      </a:pPr>
                      <a:r>
                        <a:rPr lang="nl-NL" sz="1400" dirty="0">
                          <a:effectLst/>
                        </a:rPr>
                        <a:t>17</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200" dirty="0">
                          <a:solidFill>
                            <a:schemeClr val="bg1"/>
                          </a:solidFill>
                          <a:effectLst/>
                        </a:rPr>
                        <a:t>transferrine</a:t>
                      </a:r>
                      <a:endParaRPr lang="nl-N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12,5%</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1,1%</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35,1%</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4025621859"/>
                  </a:ext>
                </a:extLst>
              </a:tr>
              <a:tr h="649577">
                <a:tc>
                  <a:txBody>
                    <a:bodyPr/>
                    <a:lstStyle/>
                    <a:p>
                      <a:pPr algn="l">
                        <a:lnSpc>
                          <a:spcPct val="115000"/>
                        </a:lnSpc>
                        <a:spcAft>
                          <a:spcPts val="0"/>
                        </a:spcAft>
                      </a:pPr>
                      <a:r>
                        <a:rPr lang="nl-NL" sz="1400" dirty="0">
                          <a:effectLst/>
                        </a:rPr>
                        <a:t>18</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200" dirty="0" err="1">
                          <a:solidFill>
                            <a:schemeClr val="bg1"/>
                          </a:solidFill>
                          <a:effectLst/>
                        </a:rPr>
                        <a:t>aspartaatamino-transferase</a:t>
                      </a:r>
                      <a:r>
                        <a:rPr lang="nl-NL" sz="1200" dirty="0">
                          <a:solidFill>
                            <a:schemeClr val="bg1"/>
                          </a:solidFill>
                          <a:effectLst/>
                        </a:rPr>
                        <a:t> (ASAT SGOT)</a:t>
                      </a:r>
                      <a:endParaRPr lang="nl-N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12,3%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1,3%</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33,8%</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3566427825"/>
                  </a:ext>
                </a:extLst>
              </a:tr>
              <a:tr h="310234">
                <a:tc>
                  <a:txBody>
                    <a:bodyPr/>
                    <a:lstStyle/>
                    <a:p>
                      <a:pPr algn="l">
                        <a:lnSpc>
                          <a:spcPct val="115000"/>
                        </a:lnSpc>
                        <a:spcAft>
                          <a:spcPts val="0"/>
                        </a:spcAft>
                      </a:pPr>
                      <a:r>
                        <a:rPr lang="nl-NL" sz="1400" dirty="0">
                          <a:effectLst/>
                        </a:rPr>
                        <a:t>19</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200" dirty="0">
                          <a:solidFill>
                            <a:schemeClr val="bg1"/>
                          </a:solidFill>
                          <a:effectLst/>
                        </a:rPr>
                        <a:t>T4 vrij thyroxine</a:t>
                      </a:r>
                      <a:endParaRPr lang="nl-N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11,0%</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4,2%</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18,6%</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3502474172"/>
                  </a:ext>
                </a:extLst>
              </a:tr>
              <a:tr h="483997">
                <a:tc>
                  <a:txBody>
                    <a:bodyPr/>
                    <a:lstStyle/>
                    <a:p>
                      <a:pPr algn="l">
                        <a:lnSpc>
                          <a:spcPct val="115000"/>
                        </a:lnSpc>
                        <a:spcAft>
                          <a:spcPts val="0"/>
                        </a:spcAft>
                      </a:pPr>
                      <a:r>
                        <a:rPr lang="nl-NL" sz="1400" dirty="0">
                          <a:effectLst/>
                        </a:rPr>
                        <a:t>20</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200" dirty="0">
                          <a:solidFill>
                            <a:schemeClr val="bg1"/>
                          </a:solidFill>
                          <a:effectLst/>
                        </a:rPr>
                        <a:t>alkalische fosfatase</a:t>
                      </a:r>
                      <a:endParaRPr lang="nl-N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7,1%</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0,0%</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26,0%</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373721798"/>
                  </a:ext>
                </a:extLst>
              </a:tr>
            </a:tbl>
          </a:graphicData>
        </a:graphic>
      </p:graphicFrame>
      <p:sp>
        <p:nvSpPr>
          <p:cNvPr id="9" name="Titel 1">
            <a:extLst>
              <a:ext uri="{FF2B5EF4-FFF2-40B4-BE49-F238E27FC236}">
                <a16:creationId xmlns:a16="http://schemas.microsoft.com/office/drawing/2014/main" id="{ED2A03F7-E2D1-4619-BBE0-B279D0280712}"/>
              </a:ext>
            </a:extLst>
          </p:cNvPr>
          <p:cNvSpPr txBox="1">
            <a:spLocks/>
          </p:cNvSpPr>
          <p:nvPr/>
        </p:nvSpPr>
        <p:spPr>
          <a:xfrm>
            <a:off x="625207" y="248709"/>
            <a:ext cx="7324241" cy="535531"/>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it-IT" sz="3200" dirty="0"/>
              <a:t>Welk lab? Top 20–2</a:t>
            </a:r>
          </a:p>
        </p:txBody>
      </p:sp>
      <p:sp>
        <p:nvSpPr>
          <p:cNvPr id="10" name="Tekstvak 9"/>
          <p:cNvSpPr txBox="1"/>
          <p:nvPr/>
        </p:nvSpPr>
        <p:spPr>
          <a:xfrm>
            <a:off x="9000782" y="856226"/>
            <a:ext cx="2688116" cy="646331"/>
          </a:xfrm>
          <a:prstGeom prst="rect">
            <a:avLst/>
          </a:prstGeom>
          <a:noFill/>
        </p:spPr>
        <p:txBody>
          <a:bodyPr wrap="square" rtlCol="0">
            <a:spAutoFit/>
          </a:bodyPr>
          <a:lstStyle/>
          <a:p>
            <a:r>
              <a:rPr lang="nl-NL" dirty="0">
                <a:solidFill>
                  <a:srgbClr val="F07814"/>
                </a:solidFill>
              </a:rPr>
              <a:t>NB Zie de </a:t>
            </a:r>
          </a:p>
          <a:p>
            <a:r>
              <a:rPr lang="nl-NL" dirty="0">
                <a:solidFill>
                  <a:srgbClr val="F07814"/>
                </a:solidFill>
              </a:rPr>
              <a:t>uitgeprinte tabellen</a:t>
            </a:r>
          </a:p>
        </p:txBody>
      </p:sp>
      <p:sp>
        <p:nvSpPr>
          <p:cNvPr id="11" name="Tekstvak 10"/>
          <p:cNvSpPr txBox="1"/>
          <p:nvPr/>
        </p:nvSpPr>
        <p:spPr>
          <a:xfrm>
            <a:off x="9000782" y="1773716"/>
            <a:ext cx="3106755" cy="1200329"/>
          </a:xfrm>
          <a:prstGeom prst="rect">
            <a:avLst/>
          </a:prstGeom>
          <a:noFill/>
        </p:spPr>
        <p:txBody>
          <a:bodyPr wrap="square" rtlCol="0">
            <a:spAutoFit/>
          </a:bodyPr>
          <a:lstStyle/>
          <a:p>
            <a:r>
              <a:rPr lang="nl-NL" dirty="0"/>
              <a:t>%van A04: % van de 20-50 jarige patiënten die minstens één A04 contact had in jaar X.</a:t>
            </a:r>
          </a:p>
        </p:txBody>
      </p:sp>
    </p:spTree>
    <p:extLst>
      <p:ext uri="{BB962C8B-B14F-4D97-AF65-F5344CB8AC3E}">
        <p14:creationId xmlns:p14="http://schemas.microsoft.com/office/powerpoint/2010/main" val="216092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Vitamines?</a:t>
            </a:r>
          </a:p>
        </p:txBody>
      </p:sp>
      <p:sp>
        <p:nvSpPr>
          <p:cNvPr id="3" name="Tekstvak 2"/>
          <p:cNvSpPr txBox="1"/>
          <p:nvPr/>
        </p:nvSpPr>
        <p:spPr>
          <a:xfrm>
            <a:off x="711200" y="1108710"/>
            <a:ext cx="10878820" cy="646331"/>
          </a:xfrm>
          <a:prstGeom prst="rect">
            <a:avLst/>
          </a:prstGeom>
          <a:noFill/>
        </p:spPr>
        <p:txBody>
          <a:bodyPr wrap="square" rtlCol="0">
            <a:spAutoFit/>
          </a:bodyPr>
          <a:lstStyle/>
          <a:p>
            <a:r>
              <a:rPr lang="nl-NL" dirty="0">
                <a:solidFill>
                  <a:srgbClr val="F07814"/>
                </a:solidFill>
              </a:rPr>
              <a:t>Figuur 4 </a:t>
            </a:r>
            <a:r>
              <a:rPr lang="nl-NL" dirty="0"/>
              <a:t>Percentage van de 20-50 jarige patiënten met minstens één A04 contact in jaar X waarbij vitamines zijn bepaald. </a:t>
            </a:r>
          </a:p>
        </p:txBody>
      </p:sp>
      <p:sp>
        <p:nvSpPr>
          <p:cNvPr id="11" name="Tekstvak 10"/>
          <p:cNvSpPr txBox="1"/>
          <p:nvPr/>
        </p:nvSpPr>
        <p:spPr>
          <a:xfrm>
            <a:off x="8778240" y="4126230"/>
            <a:ext cx="3413760" cy="1569660"/>
          </a:xfrm>
          <a:prstGeom prst="rect">
            <a:avLst/>
          </a:prstGeom>
          <a:noFill/>
        </p:spPr>
        <p:txBody>
          <a:bodyPr wrap="square" rtlCol="0">
            <a:spAutoFit/>
          </a:bodyPr>
          <a:lstStyle/>
          <a:p>
            <a:r>
              <a:rPr lang="nl-NL" dirty="0"/>
              <a:t>NB Toch gaf XX% het juiste antwoord: </a:t>
            </a:r>
            <a:r>
              <a:rPr lang="nl-NL" dirty="0">
                <a:solidFill>
                  <a:srgbClr val="009CB4"/>
                </a:solidFill>
              </a:rPr>
              <a:t>vitamine D</a:t>
            </a:r>
            <a:r>
              <a:rPr lang="nl-NL" dirty="0"/>
              <a:t> bepalen bij moeheid is </a:t>
            </a:r>
            <a:r>
              <a:rPr lang="nl-NL" u="sng" dirty="0"/>
              <a:t>niet</a:t>
            </a:r>
            <a:r>
              <a:rPr lang="nl-NL" dirty="0"/>
              <a:t> zinvol</a:t>
            </a:r>
          </a:p>
          <a:p>
            <a:endParaRPr lang="nl-NL" dirty="0"/>
          </a:p>
          <a:p>
            <a:r>
              <a:rPr lang="nl-NL" sz="1200" dirty="0"/>
              <a:t>(Bron: Onvoldoende bewijs dat vitamine D bij moeheid helpt. Nieuws H&amp;W jan 2019)</a:t>
            </a:r>
            <a:endParaRPr lang="nl-NL"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7212" y="1880493"/>
            <a:ext cx="7781028" cy="4321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Rechte verbindingslijn met pijl 8"/>
          <p:cNvCxnSpPr/>
          <p:nvPr/>
        </p:nvCxnSpPr>
        <p:spPr>
          <a:xfrm>
            <a:off x="8001000" y="4359790"/>
            <a:ext cx="777240" cy="11430"/>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8" name="Tekstvak 7"/>
          <p:cNvSpPr txBox="1"/>
          <p:nvPr/>
        </p:nvSpPr>
        <p:spPr>
          <a:xfrm>
            <a:off x="711200" y="6218312"/>
            <a:ext cx="11105662" cy="646331"/>
          </a:xfrm>
          <a:prstGeom prst="rect">
            <a:avLst/>
          </a:prstGeom>
          <a:noFill/>
        </p:spPr>
        <p:txBody>
          <a:bodyPr wrap="square" rtlCol="0">
            <a:spAutoFit/>
          </a:bodyPr>
          <a:lstStyle/>
          <a:p>
            <a:pPr marL="285750" indent="-285750">
              <a:buFont typeface="Wingdings" panose="05000000000000000000" pitchFamily="2" charset="2"/>
              <a:buChar char="à"/>
            </a:pPr>
            <a:r>
              <a:rPr lang="nl-NL" dirty="0">
                <a:solidFill>
                  <a:srgbClr val="009CB4"/>
                </a:solidFill>
                <a:sym typeface="Wingdings" panose="05000000000000000000" pitchFamily="2" charset="2"/>
              </a:rPr>
              <a:t>Verwacht je een verschil in jouw praktijk t.o.v. anderen? Zie je dat ook terug? Verklaring?</a:t>
            </a:r>
          </a:p>
          <a:p>
            <a:pPr marL="285750" indent="-285750">
              <a:buFont typeface="Wingdings" panose="05000000000000000000" pitchFamily="2" charset="2"/>
              <a:buChar char="à"/>
            </a:pPr>
            <a:r>
              <a:rPr lang="nl-NL" dirty="0">
                <a:solidFill>
                  <a:srgbClr val="009CB4"/>
                </a:solidFill>
                <a:sym typeface="Wingdings" panose="05000000000000000000" pitchFamily="2" charset="2"/>
              </a:rPr>
              <a:t>Wat vinden jullie van deze cijfers? </a:t>
            </a:r>
          </a:p>
        </p:txBody>
      </p:sp>
    </p:spTree>
    <p:extLst>
      <p:ext uri="{BB962C8B-B14F-4D97-AF65-F5344CB8AC3E}">
        <p14:creationId xmlns:p14="http://schemas.microsoft.com/office/powerpoint/2010/main" val="146446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Discussie</a:t>
            </a:r>
          </a:p>
        </p:txBody>
      </p:sp>
      <p:sp>
        <p:nvSpPr>
          <p:cNvPr id="4" name="Rechthoek 3"/>
          <p:cNvSpPr/>
          <p:nvPr/>
        </p:nvSpPr>
        <p:spPr>
          <a:xfrm>
            <a:off x="796290" y="1768524"/>
            <a:ext cx="10396847" cy="4401205"/>
          </a:xfrm>
          <a:prstGeom prst="rect">
            <a:avLst/>
          </a:prstGeom>
        </p:spPr>
        <p:txBody>
          <a:bodyPr wrap="square">
            <a:spAutoFit/>
          </a:bodyPr>
          <a:lstStyle/>
          <a:p>
            <a:pPr marL="342900" indent="-342900">
              <a:buClr>
                <a:srgbClr val="009CB4"/>
              </a:buClr>
              <a:buFont typeface="Arial" panose="020B0604020202020204" pitchFamily="34" charset="0"/>
              <a:buChar char="•"/>
            </a:pPr>
            <a:r>
              <a:rPr lang="nl-NL" sz="2000" dirty="0"/>
              <a:t>Wat verrast je in deze resultaten en de top 20?</a:t>
            </a:r>
          </a:p>
          <a:p>
            <a:pPr marL="342900" indent="-342900">
              <a:buClr>
                <a:srgbClr val="009CB4"/>
              </a:buClr>
              <a:buFont typeface="Arial" panose="020B0604020202020204" pitchFamily="34" charset="0"/>
              <a:buChar char="•"/>
            </a:pPr>
            <a:endParaRPr lang="nl-NL" sz="2000" dirty="0"/>
          </a:p>
          <a:p>
            <a:pPr marL="342900" indent="-342900">
              <a:buClr>
                <a:srgbClr val="009CB4"/>
              </a:buClr>
              <a:buFont typeface="Arial" panose="020B0604020202020204" pitchFamily="34" charset="0"/>
              <a:buChar char="•"/>
            </a:pPr>
            <a:r>
              <a:rPr lang="nl-NL" sz="2000" dirty="0"/>
              <a:t>Doe je bepaald bloedonderzoek vaker of juist minder vaak dan de rest? Verklaring?</a:t>
            </a:r>
          </a:p>
          <a:p>
            <a:pPr marL="342900" indent="-342900">
              <a:buClr>
                <a:srgbClr val="009CB4"/>
              </a:buClr>
              <a:buFont typeface="Arial" panose="020B0604020202020204" pitchFamily="34" charset="0"/>
              <a:buChar char="•"/>
            </a:pPr>
            <a:endParaRPr lang="nl-NL" sz="2000" dirty="0"/>
          </a:p>
          <a:p>
            <a:pPr marL="342900" indent="-342900">
              <a:buClr>
                <a:srgbClr val="009CB4"/>
              </a:buClr>
              <a:buFont typeface="Arial" panose="020B0604020202020204" pitchFamily="34" charset="0"/>
              <a:buChar char="•"/>
            </a:pPr>
            <a:r>
              <a:rPr lang="nl-NL" sz="2000" dirty="0"/>
              <a:t>Komen de HIS-cijfers overeen met jullie eerder besproken </a:t>
            </a: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vaste routines aan laboratoriumonderzoek </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(bloedprikken) bij deze patiënten? Op welke manier (niet)? Hoe kijk je hier nu tegenaan?</a:t>
            </a:r>
          </a:p>
          <a:p>
            <a:pPr marL="342900" indent="-342900">
              <a:buClr>
                <a:srgbClr val="009CB4"/>
              </a:buClr>
              <a:buFont typeface="Arial" panose="020B0604020202020204" pitchFamily="34" charset="0"/>
              <a:buChar char="•"/>
            </a:pPr>
            <a:endPar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buClr>
                <a:srgbClr val="009CB4"/>
              </a:buClr>
              <a:buFont typeface="Arial" panose="020B0604020202020204" pitchFamily="34" charset="0"/>
              <a:buChar char="•"/>
            </a:pPr>
            <a:r>
              <a:rPr lang="nl-NL" sz="2000" dirty="0"/>
              <a:t>Waarin zie je de meeste verschillen tussen jullie praktijken? </a:t>
            </a:r>
          </a:p>
          <a:p>
            <a:pPr marL="342900" indent="-342900">
              <a:buClr>
                <a:srgbClr val="009CB4"/>
              </a:buClr>
              <a:buFont typeface="Arial" panose="020B0604020202020204" pitchFamily="34" charset="0"/>
              <a:buChar char="•"/>
            </a:pPr>
            <a:endParaRPr lang="nl-NL" sz="2000" dirty="0"/>
          </a:p>
          <a:p>
            <a:pPr marL="342900" indent="-342900">
              <a:buClr>
                <a:srgbClr val="009CB4"/>
              </a:buClr>
              <a:buFont typeface="Arial" panose="020B0604020202020204" pitchFamily="34" charset="0"/>
              <a:buChar char="•"/>
            </a:pPr>
            <a:r>
              <a:rPr lang="nl-NL" sz="2000" dirty="0"/>
              <a:t>Verklaring? Rationeel?</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nl-NL" sz="2000" dirty="0"/>
          </a:p>
          <a:p>
            <a:pPr marL="342900" indent="-342900">
              <a:buClr>
                <a:srgbClr val="009CB4"/>
              </a:buClr>
              <a:buFont typeface="Arial" panose="020B0604020202020204" pitchFamily="34" charset="0"/>
              <a:buChar char="•"/>
            </a:pPr>
            <a:endParaRPr lang="nl-NL" sz="2000" dirty="0"/>
          </a:p>
          <a:p>
            <a:pPr marL="342900" indent="-342900">
              <a:buClr>
                <a:srgbClr val="009CB4"/>
              </a:buClr>
              <a:buFont typeface="Arial" panose="020B0604020202020204" pitchFamily="34" charset="0"/>
              <a:buChar char="•"/>
            </a:pPr>
            <a:endParaRPr lang="nl-NL" sz="2000" dirty="0"/>
          </a:p>
          <a:p>
            <a:endParaRPr lang="nl-NL" sz="2000" dirty="0"/>
          </a:p>
        </p:txBody>
      </p:sp>
    </p:spTree>
    <p:extLst>
      <p:ext uri="{BB962C8B-B14F-4D97-AF65-F5344CB8AC3E}">
        <p14:creationId xmlns:p14="http://schemas.microsoft.com/office/powerpoint/2010/main" val="170269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1200329"/>
          </a:xfrm>
        </p:spPr>
        <p:txBody>
          <a:bodyPr/>
          <a:lstStyle/>
          <a:p>
            <a:r>
              <a:rPr lang="it-IT" dirty="0"/>
              <a:t>Werkafspraken:</a:t>
            </a:r>
            <a:br>
              <a:rPr lang="it-IT" dirty="0"/>
            </a:br>
            <a:r>
              <a:rPr lang="it-IT" dirty="0"/>
              <a:t>Plan van aanpak</a:t>
            </a:r>
          </a:p>
        </p:txBody>
      </p:sp>
      <p:sp>
        <p:nvSpPr>
          <p:cNvPr id="4" name="Rechthoek 3"/>
          <p:cNvSpPr/>
          <p:nvPr/>
        </p:nvSpPr>
        <p:spPr>
          <a:xfrm>
            <a:off x="796290" y="1768524"/>
            <a:ext cx="10610850" cy="2554545"/>
          </a:xfrm>
          <a:prstGeom prst="rect">
            <a:avLst/>
          </a:prstGeom>
        </p:spPr>
        <p:txBody>
          <a:bodyPr wrap="square">
            <a:spAutoFit/>
          </a:bodyPr>
          <a:lstStyle/>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marL="342900" indent="-342900">
              <a:buClr>
                <a:srgbClr val="009CB4"/>
              </a:buClr>
              <a:buFont typeface="Arial" panose="020B0604020202020204" pitchFamily="34" charset="0"/>
              <a:buChar char="•"/>
            </a:pPr>
            <a:endParaRPr lang="nl-NL" sz="2000" dirty="0"/>
          </a:p>
          <a:p>
            <a:endParaRPr lang="nl-NL" sz="2000" dirty="0"/>
          </a:p>
        </p:txBody>
      </p:sp>
      <p:sp>
        <p:nvSpPr>
          <p:cNvPr id="3" name="Tekstvak 2"/>
          <p:cNvSpPr txBox="1"/>
          <p:nvPr/>
        </p:nvSpPr>
        <p:spPr>
          <a:xfrm>
            <a:off x="796290" y="2031414"/>
            <a:ext cx="11010900" cy="3447098"/>
          </a:xfrm>
          <a:prstGeom prst="rect">
            <a:avLst/>
          </a:prstGeom>
          <a:noFill/>
        </p:spPr>
        <p:txBody>
          <a:bodyPr wrap="square" rtlCol="0">
            <a:spAutoFit/>
          </a:bodyPr>
          <a:lstStyle/>
          <a:p>
            <a:pPr marL="285750" indent="-285750">
              <a:buClr>
                <a:srgbClr val="009CB4"/>
              </a:buClr>
              <a:buFont typeface="Arial" panose="020B0604020202020204" pitchFamily="34" charset="0"/>
              <a:buChar char="•"/>
            </a:pPr>
            <a:r>
              <a:rPr lang="nl-NL" sz="2000" dirty="0"/>
              <a:t>Welke lessen kunnen getrokken worden?</a:t>
            </a:r>
          </a:p>
          <a:p>
            <a:pPr marL="285750" indent="-285750">
              <a:buClr>
                <a:srgbClr val="009CB4"/>
              </a:buClr>
              <a:buFont typeface="Arial" panose="020B0604020202020204" pitchFamily="34" charset="0"/>
              <a:buChar char="•"/>
            </a:pPr>
            <a:endParaRPr lang="nl-NL" sz="2000" dirty="0"/>
          </a:p>
          <a:p>
            <a:pPr marL="285750" indent="-285750">
              <a:buClr>
                <a:srgbClr val="009CB4"/>
              </a:buClr>
              <a:buFont typeface="Arial" panose="020B0604020202020204" pitchFamily="34" charset="0"/>
              <a:buChar char="•"/>
            </a:pPr>
            <a:r>
              <a:rPr lang="nl-NL" sz="2000" dirty="0"/>
              <a:t>Welke verbeterdoelen zijn er? (voor jezelf, je praktijk, de wijkgroep)</a:t>
            </a:r>
          </a:p>
          <a:p>
            <a:pPr marL="285750" indent="-285750">
              <a:buClr>
                <a:srgbClr val="009CB4"/>
              </a:buClr>
              <a:buFont typeface="Arial" panose="020B0604020202020204" pitchFamily="34" charset="0"/>
              <a:buChar char="•"/>
            </a:pPr>
            <a:endParaRPr lang="nl-NL" sz="2000" dirty="0"/>
          </a:p>
          <a:p>
            <a:pPr marL="285750" indent="-285750">
              <a:buClr>
                <a:srgbClr val="009CB4"/>
              </a:buClr>
              <a:buFont typeface="Arial" panose="020B0604020202020204" pitchFamily="34" charset="0"/>
              <a:buChar char="•"/>
            </a:pPr>
            <a:r>
              <a:rPr lang="nl-NL" sz="2000" dirty="0"/>
              <a:t>Concretiseer goede voornemens: Vul het ‘werkafspraken – plan van aanpak’ formulier in. </a:t>
            </a:r>
          </a:p>
          <a:p>
            <a:pPr marL="285750" indent="-285750">
              <a:buClr>
                <a:srgbClr val="009CB4"/>
              </a:buClr>
              <a:buFont typeface="Arial" panose="020B0604020202020204" pitchFamily="34" charset="0"/>
              <a:buChar char="•"/>
            </a:pPr>
            <a:endParaRPr lang="nl-NL" sz="2000" dirty="0"/>
          </a:p>
          <a:p>
            <a:pPr marL="285750" indent="-285750">
              <a:buClr>
                <a:srgbClr val="009CB4"/>
              </a:buClr>
              <a:buFont typeface="Arial" panose="020B0604020202020204" pitchFamily="34" charset="0"/>
              <a:buChar char="•"/>
            </a:pPr>
            <a:r>
              <a:rPr lang="nl-NL" sz="2000" dirty="0"/>
              <a:t>Is er o.b.v. dit plan behoefte aan aanvullende HIS-spiegelinformatie?</a:t>
            </a:r>
          </a:p>
          <a:p>
            <a:pPr marL="285750" indent="-285750">
              <a:buClr>
                <a:srgbClr val="009CB4"/>
              </a:buClr>
              <a:buFont typeface="Arial" panose="020B0604020202020204" pitchFamily="34" charset="0"/>
              <a:buChar char="•"/>
            </a:pPr>
            <a:endParaRPr lang="nl-NL" sz="2000" dirty="0"/>
          </a:p>
          <a:p>
            <a:pPr marL="285750" indent="-285750">
              <a:buClr>
                <a:srgbClr val="009CB4"/>
              </a:buClr>
              <a:buFont typeface="Arial" panose="020B0604020202020204" pitchFamily="34" charset="0"/>
              <a:buChar char="•"/>
            </a:pPr>
            <a:r>
              <a:rPr lang="nl-NL" sz="2000" dirty="0"/>
              <a:t>Plan evaluatiemomenten en een nameting (tweede keer spiegelen) in</a:t>
            </a:r>
          </a:p>
          <a:p>
            <a:pPr marL="285750" indent="-285750">
              <a:buClr>
                <a:srgbClr val="009CB4"/>
              </a:buClr>
              <a:buFont typeface="Arial" panose="020B0604020202020204" pitchFamily="34" charset="0"/>
              <a:buChar char="•"/>
            </a:pPr>
            <a:endParaRPr lang="nl-NL" sz="2000"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260690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491490" y="365305"/>
            <a:ext cx="9765654" cy="590931"/>
          </a:xfrm>
        </p:spPr>
        <p:txBody>
          <a:bodyPr/>
          <a:lstStyle/>
          <a:p>
            <a:r>
              <a:rPr lang="it-IT" sz="3600" dirty="0"/>
              <a:t>Annex 1: Details HIS-data</a:t>
            </a:r>
          </a:p>
        </p:txBody>
      </p:sp>
      <p:sp>
        <p:nvSpPr>
          <p:cNvPr id="3" name="Rechthoek 2"/>
          <p:cNvSpPr/>
          <p:nvPr/>
        </p:nvSpPr>
        <p:spPr>
          <a:xfrm>
            <a:off x="840828" y="1443841"/>
            <a:ext cx="10749192" cy="400110"/>
          </a:xfrm>
          <a:prstGeom prst="rect">
            <a:avLst/>
          </a:prstGeom>
        </p:spPr>
        <p:txBody>
          <a:bodyPr wrap="square">
            <a:spAutoFit/>
          </a:bodyPr>
          <a:lstStyle/>
          <a:p>
            <a:endParaRPr lang="nl-NL" sz="2000" dirty="0"/>
          </a:p>
        </p:txBody>
      </p:sp>
      <p:sp>
        <p:nvSpPr>
          <p:cNvPr id="4" name="Rechthoek 3"/>
          <p:cNvSpPr/>
          <p:nvPr/>
        </p:nvSpPr>
        <p:spPr>
          <a:xfrm>
            <a:off x="491490" y="1118771"/>
            <a:ext cx="11235690" cy="5016758"/>
          </a:xfrm>
          <a:prstGeom prst="rect">
            <a:avLst/>
          </a:prstGeom>
        </p:spPr>
        <p:txBody>
          <a:bodyPr wrap="square">
            <a:spAutoFit/>
          </a:bodyPr>
          <a:lstStyle/>
          <a:p>
            <a:r>
              <a:rPr lang="nl-NL" sz="1600" dirty="0">
                <a:solidFill>
                  <a:srgbClr val="F07814"/>
                </a:solidFill>
              </a:rPr>
              <a:t>Bron:  </a:t>
            </a:r>
            <a:r>
              <a:rPr lang="nl-NL" sz="1600" dirty="0"/>
              <a:t>…. </a:t>
            </a:r>
          </a:p>
          <a:p>
            <a:r>
              <a:rPr lang="nl-NL" sz="1600" dirty="0">
                <a:solidFill>
                  <a:srgbClr val="F07814"/>
                </a:solidFill>
              </a:rPr>
              <a:t>Patiënten selectie:</a:t>
            </a:r>
          </a:p>
          <a:p>
            <a:pPr marL="285750" indent="-285750">
              <a:buClr>
                <a:srgbClr val="009CB4"/>
              </a:buClr>
              <a:buFont typeface="Arial" panose="020B0604020202020204" pitchFamily="34" charset="0"/>
              <a:buChar char="•"/>
            </a:pPr>
            <a:r>
              <a:rPr lang="nl-NL" sz="1600" dirty="0"/>
              <a:t>Alleen vaste patiënten, ingeschreven op DATUM bij een … praktijk. </a:t>
            </a:r>
          </a:p>
          <a:p>
            <a:pPr marL="285750" indent="-285750">
              <a:buClr>
                <a:srgbClr val="009CB4"/>
              </a:buClr>
              <a:buFont typeface="Arial" panose="020B0604020202020204" pitchFamily="34" charset="0"/>
              <a:buChar char="•"/>
            </a:pPr>
            <a:r>
              <a:rPr lang="nl-NL" sz="1600" dirty="0"/>
              <a:t>Leeftijd op DATUM vanaf 20 tot en met 50 jaar.</a:t>
            </a:r>
          </a:p>
          <a:p>
            <a:pPr marL="285750" indent="-285750">
              <a:buClr>
                <a:srgbClr val="009CB4"/>
              </a:buClr>
              <a:buFont typeface="Arial" panose="020B0604020202020204" pitchFamily="34" charset="0"/>
              <a:buChar char="•"/>
            </a:pPr>
            <a:r>
              <a:rPr lang="nl-NL" sz="1600" dirty="0"/>
              <a:t>Subgroep ‘met 1 of meer contact’: in JAARTAL minstens één consult, visite, telefonisch of email contact (alle ICPC codes). </a:t>
            </a:r>
          </a:p>
          <a:p>
            <a:pPr marL="285750" indent="-285750">
              <a:buClr>
                <a:srgbClr val="009CB4"/>
              </a:buClr>
              <a:buFont typeface="Arial" panose="020B0604020202020204" pitchFamily="34" charset="0"/>
              <a:buChar char="•"/>
            </a:pPr>
            <a:r>
              <a:rPr lang="nl-NL" sz="1600" dirty="0"/>
              <a:t>Subgroep ‘met A04 contact’: In JAARTAL minstens één contact (alle contactsoorten) gehad met ICPC code A04 (A04.00) gecodeerd (op de E regel) van het contact of gekoppeld aan episode met ICPC code A04.  A04.01 (chronisch </a:t>
            </a:r>
            <a:r>
              <a:rPr lang="nl-NL" sz="1600" dirty="0" err="1"/>
              <a:t>vermoeidheids</a:t>
            </a:r>
            <a:r>
              <a:rPr lang="nl-NL" sz="1600" dirty="0"/>
              <a:t> syndroom) telt niet mee.</a:t>
            </a:r>
          </a:p>
          <a:p>
            <a:pPr marL="285750" indent="-285750">
              <a:buClr>
                <a:srgbClr val="009CB4"/>
              </a:buClr>
              <a:buFont typeface="Arial" panose="020B0604020202020204" pitchFamily="34" charset="0"/>
              <a:buChar char="•"/>
            </a:pPr>
            <a:r>
              <a:rPr lang="nl-NL" sz="1600" dirty="0"/>
              <a:t>Subgroep ‘met A04 en bloedonderzoek’: bovenstaande én minstens één bloedonderzoek bepaling (zie hieronder). </a:t>
            </a:r>
          </a:p>
          <a:p>
            <a:r>
              <a:rPr lang="nl-NL" sz="1600" dirty="0">
                <a:solidFill>
                  <a:srgbClr val="F07814"/>
                </a:solidFill>
              </a:rPr>
              <a:t>Data van deze patiënten:</a:t>
            </a:r>
          </a:p>
          <a:p>
            <a:pPr marL="285750" indent="-285750">
              <a:buClr>
                <a:srgbClr val="009CB4"/>
              </a:buClr>
              <a:buFont typeface="Arial" panose="020B0604020202020204" pitchFamily="34" charset="0"/>
              <a:buChar char="•"/>
            </a:pPr>
            <a:r>
              <a:rPr lang="nl-NL" sz="1600" dirty="0"/>
              <a:t>Laboratoriumdiagnostiek in JAARTAL in de periode vanaf de contactdatum van het contact met ICPC code A04 tot en met 15 dagen daarna. Uitzondering: voor de bepaling </a:t>
            </a:r>
            <a:r>
              <a:rPr lang="nl-NL" sz="1600" dirty="0" err="1"/>
              <a:t>methylmalonzuur</a:t>
            </a:r>
            <a:r>
              <a:rPr lang="nl-NL" sz="1600" dirty="0"/>
              <a:t> (NHG 2686) is periode tussen de contactdatum en 3 maanden daarna genomen. </a:t>
            </a:r>
          </a:p>
          <a:p>
            <a:pPr marL="285750" indent="-285750">
              <a:buClr>
                <a:srgbClr val="009CB4"/>
              </a:buClr>
              <a:buFont typeface="Arial" panose="020B0604020202020204" pitchFamily="34" charset="0"/>
              <a:buChar char="•"/>
            </a:pPr>
            <a:r>
              <a:rPr lang="nl-NL" sz="1600" dirty="0"/>
              <a:t>Alleen bepalingen in bloed (materiaal bloed ‘B’) en </a:t>
            </a:r>
            <a:r>
              <a:rPr lang="nl-NL" sz="1600" dirty="0" err="1"/>
              <a:t>eGFR</a:t>
            </a:r>
            <a:r>
              <a:rPr lang="nl-NL" sz="1600" dirty="0"/>
              <a:t> (berekende waarde; materiaal ‘O’).</a:t>
            </a:r>
          </a:p>
          <a:p>
            <a:pPr marL="285750" indent="-285750">
              <a:buClr>
                <a:srgbClr val="009CB4"/>
              </a:buClr>
              <a:buFont typeface="Arial" panose="020B0604020202020204" pitchFamily="34" charset="0"/>
              <a:buChar char="•"/>
            </a:pPr>
            <a:r>
              <a:rPr lang="nl-NL" sz="1600" dirty="0"/>
              <a:t>Zo veel mogelijk alleen geldige uitslagen meegenomen. Uitslagen die leeg waren, of met tekst “%verval%” of “%volgt ”of ”%zie%” zijn niet meegenomen. (Hierbij betekent ‘%’ geen, één of meer willekeurige tekens)</a:t>
            </a:r>
          </a:p>
          <a:p>
            <a:pPr marL="285750" indent="-285750">
              <a:buClr>
                <a:srgbClr val="009CB4"/>
              </a:buClr>
              <a:buFont typeface="Arial" panose="020B0604020202020204" pitchFamily="34" charset="0"/>
              <a:buChar char="•"/>
            </a:pPr>
            <a:r>
              <a:rPr lang="nl-NL" sz="1600" dirty="0"/>
              <a:t>Bij het bepalen van afwijkende uitslagen is telkens gekeken of de laagste waarde die bij een patiënt voorkwam onder de ondergrens lag en/of dat de hoogste waarde die voorkwam boven de bovengrens lag.  </a:t>
            </a:r>
          </a:p>
          <a:p>
            <a:pPr marL="285750" indent="-285750">
              <a:buClr>
                <a:srgbClr val="009CB4"/>
              </a:buClr>
              <a:buFont typeface="Arial" panose="020B0604020202020204" pitchFamily="34" charset="0"/>
              <a:buChar char="•"/>
            </a:pPr>
            <a:r>
              <a:rPr lang="nl-NL" sz="1600" dirty="0"/>
              <a:t>Definitie ‘de 4 bloedonderzoeken’: dit betreft </a:t>
            </a:r>
            <a:r>
              <a:rPr lang="nl-NL" sz="1600" dirty="0" err="1"/>
              <a:t>Hb</a:t>
            </a:r>
            <a:r>
              <a:rPr lang="nl-NL" sz="1600" dirty="0"/>
              <a:t> en TSH en glucose en BSE (of CRP afhankelijk van het lab).</a:t>
            </a:r>
            <a:r>
              <a:rPr lang="nl-NL" sz="1600" dirty="0">
                <a:solidFill>
                  <a:srgbClr val="FF0000"/>
                </a:solidFill>
              </a:rPr>
              <a:t> </a:t>
            </a:r>
          </a:p>
        </p:txBody>
      </p:sp>
    </p:spTree>
    <p:extLst>
      <p:ext uri="{BB962C8B-B14F-4D97-AF65-F5344CB8AC3E}">
        <p14:creationId xmlns:p14="http://schemas.microsoft.com/office/powerpoint/2010/main" val="105287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491490" y="365305"/>
            <a:ext cx="9765654" cy="590931"/>
          </a:xfrm>
        </p:spPr>
        <p:txBody>
          <a:bodyPr/>
          <a:lstStyle/>
          <a:p>
            <a:r>
              <a:rPr lang="it-IT" sz="3600" dirty="0"/>
              <a:t>Annex 2: Literatuur</a:t>
            </a:r>
          </a:p>
        </p:txBody>
      </p:sp>
      <p:sp>
        <p:nvSpPr>
          <p:cNvPr id="3" name="Rechthoek 2"/>
          <p:cNvSpPr/>
          <p:nvPr/>
        </p:nvSpPr>
        <p:spPr>
          <a:xfrm>
            <a:off x="840828" y="1443841"/>
            <a:ext cx="10749192" cy="400110"/>
          </a:xfrm>
          <a:prstGeom prst="rect">
            <a:avLst/>
          </a:prstGeom>
        </p:spPr>
        <p:txBody>
          <a:bodyPr wrap="square">
            <a:spAutoFit/>
          </a:bodyPr>
          <a:lstStyle/>
          <a:p>
            <a:endParaRPr lang="nl-NL" sz="2000" dirty="0"/>
          </a:p>
        </p:txBody>
      </p:sp>
      <p:sp>
        <p:nvSpPr>
          <p:cNvPr id="4" name="Rechthoek 3"/>
          <p:cNvSpPr/>
          <p:nvPr/>
        </p:nvSpPr>
        <p:spPr>
          <a:xfrm>
            <a:off x="491490" y="1526395"/>
            <a:ext cx="11235690" cy="2862322"/>
          </a:xfrm>
          <a:prstGeom prst="rect">
            <a:avLst/>
          </a:prstGeom>
        </p:spPr>
        <p:txBody>
          <a:bodyPr wrap="square">
            <a:spAutoFit/>
          </a:bodyPr>
          <a:lstStyle/>
          <a:p>
            <a:r>
              <a:rPr lang="nl-NL" sz="2000" dirty="0"/>
              <a:t>Suggesties voor achtergrondinformatie:</a:t>
            </a:r>
          </a:p>
          <a:p>
            <a:endParaRPr lang="nl-NL" sz="2000" dirty="0"/>
          </a:p>
          <a:p>
            <a:pPr marL="285750" indent="-285750">
              <a:buClr>
                <a:srgbClr val="009CB4"/>
              </a:buClr>
              <a:buFont typeface="Arial" panose="020B0604020202020204" pitchFamily="34" charset="0"/>
              <a:buChar char="•"/>
            </a:pPr>
            <a:r>
              <a:rPr lang="nl-NL" sz="2000" dirty="0"/>
              <a:t>Laboratoriumonderzoek bij de klacht moeheid. </a:t>
            </a:r>
            <a:r>
              <a:rPr lang="nl-NL" sz="2000" dirty="0" err="1"/>
              <a:t>J.G.M.Zaat</a:t>
            </a:r>
            <a:r>
              <a:rPr lang="nl-NL" sz="2000" dirty="0"/>
              <a:t> e.a. H&amp;W 1992</a:t>
            </a:r>
          </a:p>
          <a:p>
            <a:pPr marL="285750" indent="-285750">
              <a:buClr>
                <a:srgbClr val="009CB4"/>
              </a:buClr>
              <a:buFont typeface="Arial" panose="020B0604020202020204" pitchFamily="34" charset="0"/>
              <a:buChar char="•"/>
            </a:pPr>
            <a:r>
              <a:rPr lang="nl-NL" sz="2000" dirty="0"/>
              <a:t>Moeheid H.de Vries e.a. H&amp;W jan 2002</a:t>
            </a:r>
          </a:p>
          <a:p>
            <a:pPr marL="285750" indent="-285750">
              <a:buClr>
                <a:srgbClr val="009CB4"/>
              </a:buClr>
              <a:buFont typeface="Arial" panose="020B0604020202020204" pitchFamily="34" charset="0"/>
              <a:buChar char="•"/>
            </a:pPr>
            <a:r>
              <a:rPr lang="nl-NL" sz="2000" dirty="0"/>
              <a:t>Moeheid, hoofdstuk 7 uit 'Diagnostiek van alledaagse klachten'. H.de Vries en </a:t>
            </a:r>
            <a:r>
              <a:rPr lang="nl-NL" sz="2000" dirty="0" err="1"/>
              <a:t>A.Thijs</a:t>
            </a:r>
            <a:r>
              <a:rPr lang="nl-NL" sz="2000" dirty="0"/>
              <a:t> BSL 2016</a:t>
            </a:r>
          </a:p>
          <a:p>
            <a:pPr marL="285750" indent="-285750">
              <a:buClr>
                <a:srgbClr val="009CB4"/>
              </a:buClr>
              <a:buFont typeface="Arial" panose="020B0604020202020204" pitchFamily="34" charset="0"/>
              <a:buChar char="•"/>
            </a:pPr>
            <a:r>
              <a:rPr lang="nl-NL" sz="2000" dirty="0"/>
              <a:t>LESA Rationeel aanvragen van laboratoriumonderzoek. Hoofdstuk 'Algemeen onderzoek'. NHG jan 2012</a:t>
            </a:r>
          </a:p>
          <a:p>
            <a:pPr marL="285750" indent="-285750">
              <a:buClr>
                <a:srgbClr val="009CB4"/>
              </a:buClr>
              <a:buFont typeface="Arial" panose="020B0604020202020204" pitchFamily="34" charset="0"/>
              <a:buChar char="•"/>
            </a:pPr>
            <a:r>
              <a:rPr lang="nl-NL" sz="2000" dirty="0"/>
              <a:t>Onvoldoende bewijs dat vitamine D bij moeheid helpt. Nieuws H&amp;W jan 2019</a:t>
            </a:r>
          </a:p>
          <a:p>
            <a:endParaRPr lang="nl-NL" sz="2000" dirty="0"/>
          </a:p>
        </p:txBody>
      </p:sp>
    </p:spTree>
    <p:extLst>
      <p:ext uri="{BB962C8B-B14F-4D97-AF65-F5344CB8AC3E}">
        <p14:creationId xmlns:p14="http://schemas.microsoft.com/office/powerpoint/2010/main" val="330153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944" y="80588"/>
            <a:ext cx="10766044" cy="1325563"/>
          </a:xfrm>
        </p:spPr>
        <p:txBody>
          <a:bodyPr/>
          <a:lstStyle/>
          <a:p>
            <a:r>
              <a:rPr lang="nl-NL" dirty="0"/>
              <a:t>Introductie</a:t>
            </a:r>
          </a:p>
        </p:txBody>
      </p:sp>
      <p:sp>
        <p:nvSpPr>
          <p:cNvPr id="3" name="Tijdelijke aanduiding voor inhoud 2"/>
          <p:cNvSpPr>
            <a:spLocks noGrp="1"/>
          </p:cNvSpPr>
          <p:nvPr>
            <p:ph sz="half" idx="2"/>
          </p:nvPr>
        </p:nvSpPr>
        <p:spPr>
          <a:xfrm>
            <a:off x="694944" y="1626869"/>
            <a:ext cx="11110194" cy="3751308"/>
          </a:xfrm>
        </p:spPr>
        <p:txBody>
          <a:bodyPr/>
          <a:lstStyle/>
          <a:p>
            <a:r>
              <a:rPr lang="nl-NL" dirty="0"/>
              <a:t>Aanleiding: moeheid komt veel voor en kan diverse oorzaken hebben. Wij verwachten </a:t>
            </a:r>
            <a:r>
              <a:rPr lang="nl-NL" dirty="0" err="1"/>
              <a:t>inter</a:t>
            </a:r>
            <a:r>
              <a:rPr lang="nl-NL" dirty="0"/>
              <a:t>-dokter variatie in de inzet van bloedonderzoek bij moeheid. </a:t>
            </a:r>
          </a:p>
          <a:p>
            <a:r>
              <a:rPr lang="nl-NL" dirty="0"/>
              <a:t>Doel: met spiegelinformatie kennis opfrissen en kritisch van gedachten wisselen over ons klinisch redeneren en handelen om zo rationele diagnostiek te bevorderen en eventuele ongewenste variatie tegen te gaan.</a:t>
            </a:r>
          </a:p>
          <a:p>
            <a:endParaRPr lang="nl-NL" dirty="0"/>
          </a:p>
          <a:p>
            <a:r>
              <a:rPr lang="nl-NL" b="1" dirty="0"/>
              <a:t>Centrale vraag</a:t>
            </a:r>
            <a:r>
              <a:rPr lang="nl-NL" dirty="0"/>
              <a:t>: Hoeveel en hoe rationeel wordt bloedonderzoek gedaan?</a:t>
            </a:r>
          </a:p>
          <a:p>
            <a:endParaRPr lang="nl-NL" dirty="0"/>
          </a:p>
          <a:p>
            <a:r>
              <a:rPr lang="nl-NL" dirty="0"/>
              <a:t>Afbakening: Leeftijdsgroep 20-50 jaar, ICPC A04 (moeheid/algehele malaise), bloeduitslagen o.b.v. onze HIS-gegevens in het jaar XXXX </a:t>
            </a:r>
          </a:p>
        </p:txBody>
      </p:sp>
    </p:spTree>
    <p:extLst>
      <p:ext uri="{BB962C8B-B14F-4D97-AF65-F5344CB8AC3E}">
        <p14:creationId xmlns:p14="http://schemas.microsoft.com/office/powerpoint/2010/main" val="146798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Online Enquête </a:t>
            </a:r>
          </a:p>
        </p:txBody>
      </p:sp>
      <p:sp>
        <p:nvSpPr>
          <p:cNvPr id="3" name="Rechthoek 2"/>
          <p:cNvSpPr/>
          <p:nvPr/>
        </p:nvSpPr>
        <p:spPr>
          <a:xfrm>
            <a:off x="840828" y="1443841"/>
            <a:ext cx="10258096" cy="1908215"/>
          </a:xfrm>
          <a:prstGeom prst="rect">
            <a:avLst/>
          </a:prstGeom>
        </p:spPr>
        <p:txBody>
          <a:bodyPr wrap="square">
            <a:spAutoFit/>
          </a:bodyPr>
          <a:lstStyle/>
          <a:p>
            <a:r>
              <a:rPr lang="nl-NL" sz="2000" dirty="0"/>
              <a:t>Spiegelinformatie gebaseerd op:</a:t>
            </a:r>
          </a:p>
          <a:p>
            <a:endParaRPr lang="nl-NL" sz="2000" dirty="0"/>
          </a:p>
          <a:p>
            <a:pPr marL="285750" indent="-285750">
              <a:buFont typeface="Arial" panose="020B0604020202020204" pitchFamily="34" charset="0"/>
              <a:buChar char="•"/>
            </a:pPr>
            <a:r>
              <a:rPr lang="nl-NL" sz="2000" dirty="0"/>
              <a:t>Online enquête (cognities, gedrag, kennisvragen) </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Ingevuld door X van de Y huisartsen</a:t>
            </a:r>
            <a:endParaRPr lang="nl-NL" dirty="0"/>
          </a:p>
          <a:p>
            <a:endParaRPr lang="nl-NL" dirty="0"/>
          </a:p>
        </p:txBody>
      </p:sp>
    </p:spTree>
    <p:extLst>
      <p:ext uri="{BB962C8B-B14F-4D97-AF65-F5344CB8AC3E}">
        <p14:creationId xmlns:p14="http://schemas.microsoft.com/office/powerpoint/2010/main" val="256152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Lastig?</a:t>
            </a:r>
          </a:p>
        </p:txBody>
      </p:sp>
      <p:graphicFrame>
        <p:nvGraphicFramePr>
          <p:cNvPr id="4" name="Tabel 3"/>
          <p:cNvGraphicFramePr>
            <a:graphicFrameLocks noGrp="1"/>
          </p:cNvGraphicFramePr>
          <p:nvPr>
            <p:extLst>
              <p:ext uri="{D42A27DB-BD31-4B8C-83A1-F6EECF244321}">
                <p14:modId xmlns:p14="http://schemas.microsoft.com/office/powerpoint/2010/main" val="2629472557"/>
              </p:ext>
            </p:extLst>
          </p:nvPr>
        </p:nvGraphicFramePr>
        <p:xfrm>
          <a:off x="851337" y="2564523"/>
          <a:ext cx="10474861" cy="2200237"/>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83893">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43520">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737719">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169932"/>
            <a:ext cx="1061499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Consulten</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bij patiënten met klachten van moeheid/zwakte op de leeftijd 20-50 jaar vind ik </a:t>
            </a: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lastig.</a:t>
            </a:r>
          </a:p>
          <a:p>
            <a:pPr lvl="0" eaLnBrk="0" fontAlgn="base" hangingPunct="0">
              <a:spcBef>
                <a:spcPct val="0"/>
              </a:spcBef>
              <a:spcAft>
                <a:spcPct val="0"/>
              </a:spcAft>
            </a:pPr>
            <a:endPar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X% is het hiermee eens:</a:t>
            </a:r>
            <a:endParaRPr kumimoji="0" lang="nl-NL" altLang="nl-NL"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3" name="Tekstvak 2"/>
          <p:cNvSpPr txBox="1"/>
          <p:nvPr/>
        </p:nvSpPr>
        <p:spPr>
          <a:xfrm>
            <a:off x="851337" y="5192110"/>
            <a:ext cx="11256580" cy="800219"/>
          </a:xfrm>
          <a:prstGeom prst="rect">
            <a:avLst/>
          </a:prstGeom>
          <a:noFill/>
        </p:spPr>
        <p:txBody>
          <a:bodyPr wrap="square" rtlCol="0">
            <a:spAutoFit/>
          </a:bodyPr>
          <a:lstStyle/>
          <a:p>
            <a:r>
              <a:rPr lang="nl-NL" dirty="0">
                <a:solidFill>
                  <a:srgbClr val="009CB4"/>
                </a:solidFill>
                <a:sym typeface="Wingdings" panose="05000000000000000000" pitchFamily="2" charset="2"/>
              </a:rPr>
              <a:t></a:t>
            </a:r>
            <a:r>
              <a:rPr lang="nl-NL" dirty="0">
                <a:sym typeface="Wingdings" panose="05000000000000000000" pitchFamily="2" charset="2"/>
              </a:rPr>
              <a:t> Literatuur: meeste HA vinden het wél lastig. </a:t>
            </a:r>
            <a:r>
              <a:rPr lang="nl-NL" sz="1000" dirty="0">
                <a:sym typeface="Wingdings" panose="05000000000000000000" pitchFamily="2" charset="2"/>
              </a:rPr>
              <a:t>(Moeheid, H. de Vries e.a. H&amp;W Jan 2002).</a:t>
            </a:r>
          </a:p>
          <a:p>
            <a:endParaRPr lang="nl-NL" sz="1000" dirty="0">
              <a:sym typeface="Wingdings" panose="05000000000000000000" pitchFamily="2" charset="2"/>
            </a:endParaRPr>
          </a:p>
          <a:p>
            <a:r>
              <a:rPr lang="nl-NL" dirty="0">
                <a:solidFill>
                  <a:srgbClr val="009CB4"/>
                </a:solidFill>
                <a:sym typeface="Wingdings" panose="05000000000000000000" pitchFamily="2" charset="2"/>
              </a:rPr>
              <a:t> Waarom en wat is wel/niet lastig?</a:t>
            </a:r>
          </a:p>
        </p:txBody>
      </p:sp>
    </p:spTree>
    <p:extLst>
      <p:ext uri="{BB962C8B-B14F-4D97-AF65-F5344CB8AC3E}">
        <p14:creationId xmlns:p14="http://schemas.microsoft.com/office/powerpoint/2010/main" val="380416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Geruststellen?</a:t>
            </a:r>
          </a:p>
        </p:txBody>
      </p:sp>
      <p:graphicFrame>
        <p:nvGraphicFramePr>
          <p:cNvPr id="4" name="Tabel 3"/>
          <p:cNvGraphicFramePr>
            <a:graphicFrameLocks noGrp="1"/>
          </p:cNvGraphicFramePr>
          <p:nvPr>
            <p:extLst>
              <p:ext uri="{D42A27DB-BD31-4B8C-83A1-F6EECF244321}">
                <p14:modId xmlns:p14="http://schemas.microsoft.com/office/powerpoint/2010/main" val="2408265105"/>
              </p:ext>
            </p:extLst>
          </p:nvPr>
        </p:nvGraphicFramePr>
        <p:xfrm>
          <a:off x="851337" y="2564523"/>
          <a:ext cx="10474861" cy="2104167"/>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344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139160"/>
            <a:ext cx="1000935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Laboratoriumonderzoek (bloedprikken) is bij pati</a:t>
            </a:r>
            <a:r>
              <a:rPr kumimoji="0" lang="nl-NL" altLang="nl-NL" sz="200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ë</a:t>
            </a: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nten, op de leeftijd 20-50 jaar, met klachten van moeheid/zwakte een goede manier </a:t>
            </a:r>
            <a:r>
              <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om deze pati</a:t>
            </a:r>
            <a:r>
              <a:rPr kumimoji="0" lang="nl-NL" altLang="nl-NL" sz="2000" b="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ë</a:t>
            </a:r>
            <a:r>
              <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nten gerust te stellen: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X% is het hiermee eens:</a:t>
            </a:r>
            <a:endParaRPr kumimoji="0" lang="nl-NL" altLang="nl-NL" sz="200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3" name="Tekstvak 2"/>
          <p:cNvSpPr txBox="1"/>
          <p:nvPr/>
        </p:nvSpPr>
        <p:spPr>
          <a:xfrm>
            <a:off x="851337" y="5108028"/>
            <a:ext cx="10079422" cy="369332"/>
          </a:xfrm>
          <a:prstGeom prst="rect">
            <a:avLst/>
          </a:prstGeom>
          <a:noFill/>
        </p:spPr>
        <p:txBody>
          <a:bodyPr wrap="square" rtlCol="0">
            <a:spAutoFit/>
          </a:bodyPr>
          <a:lstStyle/>
          <a:p>
            <a:r>
              <a:rPr lang="nl-NL" dirty="0">
                <a:solidFill>
                  <a:srgbClr val="009CB4"/>
                </a:solidFill>
                <a:sym typeface="Wingdings" panose="05000000000000000000" pitchFamily="2" charset="2"/>
              </a:rPr>
              <a:t></a:t>
            </a:r>
            <a:r>
              <a:rPr lang="nl-NL" dirty="0">
                <a:sym typeface="Wingdings" panose="05000000000000000000" pitchFamily="2" charset="2"/>
              </a:rPr>
              <a:t> </a:t>
            </a:r>
            <a:r>
              <a:rPr lang="nl-NL" dirty="0">
                <a:solidFill>
                  <a:srgbClr val="009CB4"/>
                </a:solidFill>
              </a:rPr>
              <a:t>Waarom (niet)?</a:t>
            </a:r>
          </a:p>
        </p:txBody>
      </p:sp>
    </p:spTree>
    <p:extLst>
      <p:ext uri="{BB962C8B-B14F-4D97-AF65-F5344CB8AC3E}">
        <p14:creationId xmlns:p14="http://schemas.microsoft.com/office/powerpoint/2010/main" val="192753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Medisch oordeel?</a:t>
            </a:r>
          </a:p>
        </p:txBody>
      </p:sp>
      <p:graphicFrame>
        <p:nvGraphicFramePr>
          <p:cNvPr id="4" name="Tabel 3"/>
          <p:cNvGraphicFramePr>
            <a:graphicFrameLocks noGrp="1"/>
          </p:cNvGraphicFramePr>
          <p:nvPr>
            <p:extLst>
              <p:ext uri="{D42A27DB-BD31-4B8C-83A1-F6EECF244321}">
                <p14:modId xmlns:p14="http://schemas.microsoft.com/office/powerpoint/2010/main" val="704873533"/>
              </p:ext>
            </p:extLst>
          </p:nvPr>
        </p:nvGraphicFramePr>
        <p:xfrm>
          <a:off x="851337" y="2564523"/>
          <a:ext cx="10474861" cy="2107958"/>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36353">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595434">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692980">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a:effectLst/>
                        <a:latin typeface="+mn-lt"/>
                        <a:ea typeface="Calibri" panose="020F0502020204030204" pitchFamily="34" charset="0"/>
                        <a:cs typeface="Calibri" panose="020F0502020204030204" pitchFamily="34" charset="0"/>
                      </a:endParaRPr>
                    </a:p>
                  </a:txBody>
                  <a:tcPr marL="68580" marR="68580" marT="0" marB="0" anchor="b">
                    <a:solidFill>
                      <a:srgbClr val="6AB65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6AB65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6AB65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E89E0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E89E0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169932"/>
            <a:ext cx="1061499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Ik heb laboratoriumonderzoek (bloedprikken) nodig om tot een </a:t>
            </a: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goed medisch oordeel </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te komen bij patiënten met klachten van moeheid/zwakte op de leeftijd 20-50 jaar.</a:t>
            </a:r>
          </a:p>
          <a:p>
            <a:pPr lvl="0" eaLnBrk="0" fontAlgn="base" hangingPunct="0">
              <a:spcBef>
                <a:spcPct val="0"/>
              </a:spcBef>
              <a:spcAft>
                <a:spcPct val="0"/>
              </a:spcAft>
            </a:pPr>
            <a:endPar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X% is het hiermee eens:</a:t>
            </a:r>
            <a:endParaRPr kumimoji="0" lang="nl-NL" altLang="nl-NL"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3" name="Tekstvak 2"/>
          <p:cNvSpPr txBox="1"/>
          <p:nvPr/>
        </p:nvSpPr>
        <p:spPr>
          <a:xfrm>
            <a:off x="840828" y="5139559"/>
            <a:ext cx="10485370" cy="646331"/>
          </a:xfrm>
          <a:prstGeom prst="rect">
            <a:avLst/>
          </a:prstGeom>
          <a:noFill/>
        </p:spPr>
        <p:txBody>
          <a:bodyPr wrap="square" rtlCol="0">
            <a:spAutoFit/>
          </a:bodyPr>
          <a:lstStyle/>
          <a:p>
            <a:r>
              <a:rPr lang="nl-NL" dirty="0">
                <a:solidFill>
                  <a:srgbClr val="009CB4"/>
                </a:solidFill>
                <a:sym typeface="Wingdings" panose="05000000000000000000" pitchFamily="2" charset="2"/>
              </a:rPr>
              <a:t></a:t>
            </a:r>
            <a:r>
              <a:rPr lang="nl-NL" dirty="0">
                <a:sym typeface="Wingdings" panose="05000000000000000000" pitchFamily="2" charset="2"/>
              </a:rPr>
              <a:t> </a:t>
            </a:r>
            <a:r>
              <a:rPr lang="nl-NL" dirty="0">
                <a:solidFill>
                  <a:srgbClr val="009CB4"/>
                </a:solidFill>
                <a:sym typeface="Wingdings" panose="05000000000000000000" pitchFamily="2" charset="2"/>
              </a:rPr>
              <a:t>Waarom (niet)?</a:t>
            </a:r>
          </a:p>
          <a:p>
            <a:endParaRPr lang="nl-NL" dirty="0"/>
          </a:p>
        </p:txBody>
      </p:sp>
    </p:spTree>
    <p:extLst>
      <p:ext uri="{BB962C8B-B14F-4D97-AF65-F5344CB8AC3E}">
        <p14:creationId xmlns:p14="http://schemas.microsoft.com/office/powerpoint/2010/main" val="382938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Moe &amp; nierfunctie?</a:t>
            </a:r>
          </a:p>
        </p:txBody>
      </p:sp>
      <p:graphicFrame>
        <p:nvGraphicFramePr>
          <p:cNvPr id="4" name="Tabel 3"/>
          <p:cNvGraphicFramePr>
            <a:graphicFrameLocks noGrp="1"/>
          </p:cNvGraphicFramePr>
          <p:nvPr>
            <p:extLst>
              <p:ext uri="{D42A27DB-BD31-4B8C-83A1-F6EECF244321}">
                <p14:modId xmlns:p14="http://schemas.microsoft.com/office/powerpoint/2010/main" val="2616588319"/>
              </p:ext>
            </p:extLst>
          </p:nvPr>
        </p:nvGraphicFramePr>
        <p:xfrm>
          <a:off x="851337" y="2564523"/>
          <a:ext cx="6189664" cy="2202949"/>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tblGrid>
              <a:tr h="78529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tabLst>
                          <a:tab pos="628650" algn="l"/>
                        </a:tabLst>
                      </a:pPr>
                      <a:r>
                        <a:rPr lang="nl-NL" sz="2000" dirty="0">
                          <a:effectLst/>
                          <a:latin typeface="+mj-lt"/>
                          <a:ea typeface="Calibri" panose="020F0502020204030204" pitchFamily="34" charset="0"/>
                          <a:cs typeface="Calibri" panose="020F0502020204030204" pitchFamily="34" charset="0"/>
                        </a:rPr>
                        <a:t>Waar</a:t>
                      </a:r>
                    </a:p>
                  </a:txBody>
                  <a:tcPr marL="68580" marR="68580" marT="0" marB="0" anchor="ctr">
                    <a:solidFill>
                      <a:srgbClr val="003741"/>
                    </a:solidFill>
                  </a:tcPr>
                </a:tc>
                <a:tc>
                  <a:txBody>
                    <a:bodyPr/>
                    <a:lstStyle/>
                    <a:p>
                      <a:pPr algn="ctr">
                        <a:lnSpc>
                          <a:spcPct val="115000"/>
                        </a:lnSpc>
                        <a:spcAft>
                          <a:spcPts val="0"/>
                        </a:spcAft>
                      </a:pPr>
                      <a:r>
                        <a:rPr lang="nl-NL" sz="2000">
                          <a:effectLst/>
                          <a:latin typeface="+mj-lt"/>
                          <a:ea typeface="Calibri" panose="020F0502020204030204" pitchFamily="34" charset="0"/>
                          <a:cs typeface="Calibri" panose="020F0502020204030204" pitchFamily="34" charset="0"/>
                        </a:rPr>
                        <a:t>Onwaar</a:t>
                      </a:r>
                    </a:p>
                  </a:txBody>
                  <a:tcPr marL="68580" marR="68580" marT="0" marB="0" anchor="ctr">
                    <a:solidFill>
                      <a:srgbClr val="003741"/>
                    </a:solidFill>
                  </a:tcPr>
                </a:tc>
                <a:tc>
                  <a:txBody>
                    <a:bodyPr/>
                    <a:lstStyle/>
                    <a:p>
                      <a:pPr algn="ctr">
                        <a:lnSpc>
                          <a:spcPct val="115000"/>
                        </a:lnSpc>
                        <a:spcAft>
                          <a:spcPts val="0"/>
                        </a:spcAft>
                      </a:pPr>
                      <a:r>
                        <a:rPr lang="nl-NL" sz="2000">
                          <a:effectLst/>
                          <a:latin typeface="+mj-lt"/>
                          <a:ea typeface="Calibri" panose="020F0502020204030204" pitchFamily="34" charset="0"/>
                          <a:cs typeface="Calibri" panose="020F0502020204030204" pitchFamily="34" charset="0"/>
                        </a:rPr>
                        <a:t>Weet niet</a:t>
                      </a:r>
                    </a:p>
                  </a:txBody>
                  <a:tcPr marL="68580" marR="68580" marT="0" marB="0" anchor="ctr">
                    <a:solidFill>
                      <a:srgbClr val="003741"/>
                    </a:solidFill>
                  </a:tcPr>
                </a:tc>
                <a:extLst>
                  <a:ext uri="{0D108BD9-81ED-4DB2-BD59-A6C34878D82A}">
                    <a16:rowId xmlns:a16="http://schemas.microsoft.com/office/drawing/2014/main" val="1879133900"/>
                  </a:ext>
                </a:extLst>
              </a:tr>
              <a:tr h="654329">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extLst>
                  <a:ext uri="{0D108BD9-81ED-4DB2-BD59-A6C34878D82A}">
                    <a16:rowId xmlns:a16="http://schemas.microsoft.com/office/drawing/2014/main" val="3337470504"/>
                  </a:ext>
                </a:extLst>
              </a:tr>
              <a:tr h="739034">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323822"/>
            <a:ext cx="1061499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nl-NL" sz="2000" dirty="0">
                <a:solidFill>
                  <a:srgbClr val="000000"/>
                </a:solidFill>
                <a:latin typeface="+mj-lt"/>
                <a:ea typeface="Times New Roman" panose="02020603050405020304" pitchFamily="18" charset="0"/>
                <a:cs typeface="Arial" panose="020B0604020202020204" pitchFamily="34" charset="0"/>
              </a:rPr>
              <a:t>Moeheid is een laat symptoom van vermindering van de </a:t>
            </a:r>
            <a:r>
              <a:rPr lang="nl-NL" altLang="nl-NL" sz="2000" b="1" dirty="0">
                <a:solidFill>
                  <a:srgbClr val="000000"/>
                </a:solidFill>
                <a:latin typeface="+mj-lt"/>
                <a:ea typeface="Times New Roman" panose="02020603050405020304" pitchFamily="18" charset="0"/>
                <a:cs typeface="Arial" panose="020B0604020202020204" pitchFamily="34" charset="0"/>
              </a:rPr>
              <a:t>nierfunctie</a:t>
            </a:r>
            <a:r>
              <a:rPr lang="nl-NL" altLang="nl-NL" sz="2000" dirty="0">
                <a:solidFill>
                  <a:srgbClr val="000000"/>
                </a:solidFill>
                <a:latin typeface="+mj-lt"/>
                <a:ea typeface="Times New Roman" panose="02020603050405020304" pitchFamily="18" charset="0"/>
                <a:cs typeface="Arial" panose="020B0604020202020204" pitchFamily="34" charset="0"/>
              </a:rPr>
              <a:t>.</a:t>
            </a:r>
          </a:p>
          <a:p>
            <a:pPr lvl="0" eaLnBrk="0" fontAlgn="base" hangingPunct="0">
              <a:spcBef>
                <a:spcPct val="0"/>
              </a:spcBef>
              <a:spcAft>
                <a:spcPct val="0"/>
              </a:spcAft>
            </a:pPr>
            <a:endParaRPr lang="nl-NL" altLang="nl-NL" sz="2000" dirty="0">
              <a:solidFill>
                <a:srgbClr val="000000"/>
              </a:solidFill>
              <a:latin typeface="+mj-lt"/>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nl-NL" altLang="nl-NL" sz="2000" b="1" dirty="0">
                <a:solidFill>
                  <a:srgbClr val="000000"/>
                </a:solidFill>
                <a:latin typeface="+mj-lt"/>
                <a:ea typeface="Times New Roman" panose="02020603050405020304" pitchFamily="18" charset="0"/>
                <a:cs typeface="Arial" panose="020B0604020202020204" pitchFamily="34" charset="0"/>
              </a:rPr>
              <a:t>XX% gaf het juiste antwoord: waar</a:t>
            </a:r>
          </a:p>
          <a:p>
            <a:pPr lvl="0" eaLnBrk="0" fontAlgn="base" hangingPunct="0">
              <a:spcBef>
                <a:spcPct val="0"/>
              </a:spcBef>
              <a:spcAft>
                <a:spcPct val="0"/>
              </a:spcAf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7" name="Tekstvak 6"/>
          <p:cNvSpPr txBox="1"/>
          <p:nvPr/>
        </p:nvSpPr>
        <p:spPr>
          <a:xfrm>
            <a:off x="711200" y="5548582"/>
            <a:ext cx="8881241" cy="369332"/>
          </a:xfrm>
          <a:prstGeom prst="rect">
            <a:avLst/>
          </a:prstGeom>
          <a:noFill/>
        </p:spPr>
        <p:txBody>
          <a:bodyPr wrap="square" rtlCol="0">
            <a:spAutoFit/>
          </a:bodyPr>
          <a:lstStyle/>
          <a:p>
            <a:r>
              <a:rPr lang="nl-NL" dirty="0">
                <a:solidFill>
                  <a:srgbClr val="009CB4"/>
                </a:solidFill>
                <a:sym typeface="Wingdings" panose="05000000000000000000" pitchFamily="2" charset="2"/>
              </a:rPr>
              <a:t> Welke consequenties heeft dat (nu je dit weet)?</a:t>
            </a:r>
          </a:p>
        </p:txBody>
      </p:sp>
    </p:spTree>
    <p:extLst>
      <p:ext uri="{BB962C8B-B14F-4D97-AF65-F5344CB8AC3E}">
        <p14:creationId xmlns:p14="http://schemas.microsoft.com/office/powerpoint/2010/main" val="108367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Fout-positief</a:t>
            </a:r>
          </a:p>
        </p:txBody>
      </p:sp>
      <p:sp>
        <p:nvSpPr>
          <p:cNvPr id="5" name="Rectangle 1"/>
          <p:cNvSpPr>
            <a:spLocks noChangeArrowheads="1"/>
          </p:cNvSpPr>
          <p:nvPr/>
        </p:nvSpPr>
        <p:spPr bwMode="auto">
          <a:xfrm>
            <a:off x="711200" y="1257075"/>
            <a:ext cx="1061499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U vraagt bij een patiënt van 50 jaar, met klachten van vermoeidheid, bloedonderzoek aan, in totaal </a:t>
            </a: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5 bepalingen</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Wat betekent dit voor de kans op een </a:t>
            </a: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fout-positieve uitslag</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lvl="0" eaLnBrk="0" fontAlgn="base" hangingPunct="0">
              <a:spcBef>
                <a:spcPct val="0"/>
              </a:spcBef>
              <a:spcAft>
                <a:spcPct val="0"/>
              </a:spcAft>
            </a:pPr>
            <a:endPar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endPar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eaLnBrk="0" fontAlgn="base" hangingPunct="0">
              <a:spcBef>
                <a:spcPct val="0"/>
              </a:spcBef>
              <a:spcAft>
                <a:spcPct val="0"/>
              </a:spcAft>
              <a:buFont typeface="Wingdings" panose="05000000000000000000" pitchFamily="2" charset="2"/>
              <a:buChar char="q"/>
            </a:pP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N (%) Die blijft gelijk</a:t>
            </a:r>
          </a:p>
          <a:p>
            <a:pPr marL="342900" lvl="0" indent="-342900" eaLnBrk="0" fontAlgn="base" hangingPunct="0">
              <a:spcBef>
                <a:spcPct val="0"/>
              </a:spcBef>
              <a:spcAft>
                <a:spcPct val="0"/>
              </a:spcAft>
              <a:buFont typeface="Wingdings" panose="05000000000000000000" pitchFamily="2" charset="2"/>
              <a:buChar char="q"/>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N (%) Die neemt toe met elke extra bepaling</a:t>
            </a:r>
          </a:p>
          <a:p>
            <a:pPr lvl="0" eaLnBrk="0" fontAlgn="base" hangingPunct="0">
              <a:spcBef>
                <a:spcPct val="0"/>
              </a:spcBef>
              <a:spcAft>
                <a:spcPct val="0"/>
              </a:spcAft>
            </a:pPr>
            <a:endPar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 name="Afbeelding 6" descr="https://www.rivm.nl/sites/default/files/2018-11/CvB-6a-mogelijke-testuitslagen-V3-Gr-RGBweb-400px.jpg"/>
          <p:cNvPicPr/>
          <p:nvPr/>
        </p:nvPicPr>
        <p:blipFill>
          <a:blip r:embed="rId3"/>
          <a:stretch>
            <a:fillRect/>
          </a:stretch>
        </p:blipFill>
        <p:spPr bwMode="auto">
          <a:xfrm>
            <a:off x="6740610" y="2380458"/>
            <a:ext cx="4585588" cy="2603555"/>
          </a:xfrm>
          <a:prstGeom prst="rect">
            <a:avLst/>
          </a:prstGeom>
          <a:noFill/>
          <a:ln w="9525">
            <a:noFill/>
            <a:miter lim="800000"/>
            <a:headEnd/>
            <a:tailEnd/>
          </a:ln>
        </p:spPr>
      </p:pic>
      <p:sp>
        <p:nvSpPr>
          <p:cNvPr id="8" name="Tekstvak 7"/>
          <p:cNvSpPr txBox="1"/>
          <p:nvPr/>
        </p:nvSpPr>
        <p:spPr>
          <a:xfrm>
            <a:off x="5946215" y="5230162"/>
            <a:ext cx="6174378" cy="246221"/>
          </a:xfrm>
          <a:prstGeom prst="rect">
            <a:avLst/>
          </a:prstGeom>
          <a:noFill/>
        </p:spPr>
        <p:txBody>
          <a:bodyPr wrap="square" rtlCol="0">
            <a:spAutoFit/>
          </a:bodyPr>
          <a:lstStyle/>
          <a:p>
            <a:r>
              <a:rPr lang="nl-NL" sz="1000" dirty="0"/>
              <a:t>Bron: Moeheid, hoofdstuk 7 uit ‘Diagnostiek van alledaagse klachten’. H de Vries en A. Thijs. BSL 2016</a:t>
            </a:r>
          </a:p>
        </p:txBody>
      </p:sp>
      <p:sp>
        <p:nvSpPr>
          <p:cNvPr id="9" name="Tekstvak 8"/>
          <p:cNvSpPr txBox="1"/>
          <p:nvPr/>
        </p:nvSpPr>
        <p:spPr>
          <a:xfrm>
            <a:off x="711200" y="5692878"/>
            <a:ext cx="8881241" cy="369332"/>
          </a:xfrm>
          <a:prstGeom prst="rect">
            <a:avLst/>
          </a:prstGeom>
          <a:noFill/>
        </p:spPr>
        <p:txBody>
          <a:bodyPr wrap="square" rtlCol="0">
            <a:spAutoFit/>
          </a:bodyPr>
          <a:lstStyle/>
          <a:p>
            <a:r>
              <a:rPr lang="nl-NL" dirty="0">
                <a:solidFill>
                  <a:srgbClr val="009CB4"/>
                </a:solidFill>
                <a:sym typeface="Wingdings" panose="05000000000000000000" pitchFamily="2" charset="2"/>
              </a:rPr>
              <a:t></a:t>
            </a:r>
            <a:r>
              <a:rPr lang="nl-NL" dirty="0">
                <a:sym typeface="Wingdings" panose="05000000000000000000" pitchFamily="2" charset="2"/>
              </a:rPr>
              <a:t> </a:t>
            </a:r>
            <a:r>
              <a:rPr lang="nl-NL" dirty="0">
                <a:solidFill>
                  <a:srgbClr val="009CB4"/>
                </a:solidFill>
                <a:sym typeface="Wingdings" panose="05000000000000000000" pitchFamily="2" charset="2"/>
              </a:rPr>
              <a:t>Welke consequenties heeft dat (nu je dit weet)?</a:t>
            </a:r>
          </a:p>
        </p:txBody>
      </p:sp>
    </p:spTree>
    <p:extLst>
      <p:ext uri="{BB962C8B-B14F-4D97-AF65-F5344CB8AC3E}">
        <p14:creationId xmlns:p14="http://schemas.microsoft.com/office/powerpoint/2010/main" val="405937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507CED45874D47AECC62297D0516AB" ma:contentTypeVersion="7" ma:contentTypeDescription="Een nieuw document maken." ma:contentTypeScope="" ma:versionID="acabe899f919e9465109f94d109d47d5">
  <xsd:schema xmlns:xsd="http://www.w3.org/2001/XMLSchema" xmlns:xs="http://www.w3.org/2001/XMLSchema" xmlns:p="http://schemas.microsoft.com/office/2006/metadata/properties" xmlns:ns2="1dbe310a-500c-4adb-bc20-cf1b24855a5c" xmlns:ns3="1236f238-2a06-4c35-8435-fc7c046eb6e5" targetNamespace="http://schemas.microsoft.com/office/2006/metadata/properties" ma:root="true" ma:fieldsID="e7a52897b37e8b78830d744c9cd39410" ns2:_="" ns3:_="">
    <xsd:import namespace="1dbe310a-500c-4adb-bc20-cf1b24855a5c"/>
    <xsd:import namespace="1236f238-2a06-4c35-8435-fc7c046eb6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be310a-500c-4adb-bc20-cf1b24855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36f238-2a06-4c35-8435-fc7c046eb6e5"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236f238-2a06-4c35-8435-fc7c046eb6e5">
      <UserInfo>
        <DisplayName>Nouhuys, F.M. van (Frederique)</DisplayName>
        <AccountId>110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8BF187-463F-4078-B76C-1D74CD447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be310a-500c-4adb-bc20-cf1b24855a5c"/>
    <ds:schemaRef ds:uri="1236f238-2a06-4c35-8435-fc7c046eb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B0E554-0A56-439B-9B34-F615F930375C}">
  <ds:schemaRefs>
    <ds:schemaRef ds:uri="http://purl.org/dc/terms/"/>
    <ds:schemaRef ds:uri="http://schemas.microsoft.com/office/2006/documentManagement/types"/>
    <ds:schemaRef ds:uri="6622de3b-8dd8-4d27-b8de-59cb90bd753a"/>
    <ds:schemaRef ds:uri="http://purl.org/dc/elements/1.1/"/>
    <ds:schemaRef ds:uri="http://schemas.microsoft.com/office/2006/metadata/properties"/>
    <ds:schemaRef ds:uri="1236f238-2a06-4c35-8435-fc7c046eb6e5"/>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F3815BC-DF62-4C4B-9267-A1EB770AA3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KonicaMinolta</Template>
  <TotalTime>1195</TotalTime>
  <Words>2849</Words>
  <Application>Microsoft Office PowerPoint</Application>
  <PresentationFormat>Widescreen</PresentationFormat>
  <Paragraphs>447</Paragraphs>
  <Slides>25</Slides>
  <Notes>14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Kantoorthema</vt:lpstr>
      <vt:lpstr>Bloedonderzoek bij moeheid  </vt:lpstr>
      <vt:lpstr>Opbouw (ca 1,5 uur)</vt:lpstr>
      <vt:lpstr>Introductie</vt:lpstr>
      <vt:lpstr>Online Enquête </vt:lpstr>
      <vt:lpstr>Lastig?</vt:lpstr>
      <vt:lpstr>Geruststellen?</vt:lpstr>
      <vt:lpstr>Medisch oordeel?</vt:lpstr>
      <vt:lpstr>Moe &amp; nierfunctie?</vt:lpstr>
      <vt:lpstr>Fout-positief</vt:lpstr>
      <vt:lpstr>TSH betrouwbaar?</vt:lpstr>
      <vt:lpstr>ALAT relevant?</vt:lpstr>
      <vt:lpstr>Vitamine D &amp; moe?</vt:lpstr>
      <vt:lpstr>Vaste routine?</vt:lpstr>
      <vt:lpstr>HIS-spiegelinformatie</vt:lpstr>
      <vt:lpstr>PowerPoint Presentation</vt:lpstr>
      <vt:lpstr>Aantal patiënten</vt:lpstr>
      <vt:lpstr>Moeheid (A04)</vt:lpstr>
      <vt:lpstr>Hoe vaak lab?</vt:lpstr>
      <vt:lpstr>Welk lab? Top 20-1</vt:lpstr>
      <vt:lpstr>PowerPoint Presentation</vt:lpstr>
      <vt:lpstr>Vitamines?</vt:lpstr>
      <vt:lpstr>Discussie</vt:lpstr>
      <vt:lpstr>Werkafspraken: Plan van aanpak</vt:lpstr>
      <vt:lpstr>Annex 1: Details HIS-data</vt:lpstr>
      <vt:lpstr>Annex 2: Literatuur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Slottje, P.</cp:lastModifiedBy>
  <cp:revision>151</cp:revision>
  <cp:lastPrinted>2019-05-10T22:08:50Z</cp:lastPrinted>
  <dcterms:created xsi:type="dcterms:W3CDTF">2018-06-28T15:32:29Z</dcterms:created>
  <dcterms:modified xsi:type="dcterms:W3CDTF">2023-09-07T08:38:54Z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0x010100F3507CED45874D47AECC62297D0516AB</vt:lpwstr>
  </property>
</Properties>
</file>