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65" r:id="rId5"/>
    <p:sldId id="271" r:id="rId6"/>
    <p:sldId id="407" r:id="rId7"/>
    <p:sldId id="358" r:id="rId8"/>
    <p:sldId id="439" r:id="rId9"/>
    <p:sldId id="440" r:id="rId10"/>
    <p:sldId id="420" r:id="rId11"/>
    <p:sldId id="446" r:id="rId12"/>
    <p:sldId id="429" r:id="rId13"/>
    <p:sldId id="275" r:id="rId14"/>
    <p:sldId id="451" r:id="rId15"/>
    <p:sldId id="442" r:id="rId16"/>
    <p:sldId id="406" r:id="rId17"/>
    <p:sldId id="369" r:id="rId18"/>
    <p:sldId id="448" r:id="rId19"/>
    <p:sldId id="443" r:id="rId20"/>
    <p:sldId id="364" r:id="rId21"/>
    <p:sldId id="413" r:id="rId22"/>
    <p:sldId id="366" r:id="rId23"/>
    <p:sldId id="417" r:id="rId24"/>
    <p:sldId id="449" r:id="rId25"/>
    <p:sldId id="444" r:id="rId26"/>
    <p:sldId id="452" r:id="rId27"/>
  </p:sldIdLst>
  <p:sldSz cx="12192000" cy="6858000"/>
  <p:notesSz cx="9928225"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ttje, P." initials="SP" lastIdx="0" clrIdx="0">
    <p:extLst>
      <p:ext uri="{19B8F6BF-5375-455C-9EA6-DF929625EA0E}">
        <p15:presenceInfo xmlns:p15="http://schemas.microsoft.com/office/powerpoint/2012/main" userId="Slottje, P." providerId="None"/>
      </p:ext>
    </p:extLst>
  </p:cmAuthor>
  <p:cmAuthor id="2" name="Hendriks, M.J. (Marjolein)" initials="HM(" lastIdx="12" clrIdx="1">
    <p:extLst>
      <p:ext uri="{19B8F6BF-5375-455C-9EA6-DF929625EA0E}">
        <p15:presenceInfo xmlns:p15="http://schemas.microsoft.com/office/powerpoint/2012/main" userId="Hendriks, M.J. (Marjolein)" providerId="None"/>
      </p:ext>
    </p:extLst>
  </p:cmAuthor>
  <p:cmAuthor id="3" name="Bloemendal, E. (Evelien)" initials="BE(" lastIdx="1" clrIdx="2">
    <p:extLst>
      <p:ext uri="{19B8F6BF-5375-455C-9EA6-DF929625EA0E}">
        <p15:presenceInfo xmlns:p15="http://schemas.microsoft.com/office/powerpoint/2012/main" userId="Bloemendal, E. (Eveli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CED9E5"/>
    <a:srgbClr val="6AB650"/>
    <a:srgbClr val="E89E00"/>
    <a:srgbClr val="F07814"/>
    <a:srgbClr val="00373E"/>
    <a:srgbClr val="003741"/>
    <a:srgbClr val="00164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1" autoAdjust="0"/>
    <p:restoredTop sz="76019" autoAdjust="0"/>
  </p:normalViewPr>
  <p:slideViewPr>
    <p:cSldViewPr snapToGrid="0">
      <p:cViewPr varScale="1">
        <p:scale>
          <a:sx n="30" d="100"/>
          <a:sy n="30" d="100"/>
        </p:scale>
        <p:origin x="1224" y="34"/>
      </p:cViewPr>
      <p:guideLst/>
    </p:cSldViewPr>
  </p:slideViewPr>
  <p:outlineViewPr>
    <p:cViewPr>
      <p:scale>
        <a:sx n="33" d="100"/>
        <a:sy n="33" d="100"/>
      </p:scale>
      <p:origin x="0" y="-7680"/>
    </p:cViewPr>
  </p:outlineViewPr>
  <p:notesTextViewPr>
    <p:cViewPr>
      <p:scale>
        <a:sx n="1" d="1"/>
        <a:sy n="1" d="1"/>
      </p:scale>
      <p:origin x="0" y="0"/>
    </p:cViewPr>
  </p:notesTextViewPr>
  <p:notesViewPr>
    <p:cSldViewPr snapToGrid="0">
      <p:cViewPr varScale="1">
        <p:scale>
          <a:sx n="76" d="100"/>
          <a:sy n="76" d="100"/>
        </p:scale>
        <p:origin x="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2527" cy="340570"/>
          </a:xfrm>
          <a:prstGeom prst="rect">
            <a:avLst/>
          </a:prstGeom>
        </p:spPr>
        <p:txBody>
          <a:bodyPr vert="horz" lIns="88230" tIns="44115" rIns="88230" bIns="44115" rtlCol="0"/>
          <a:lstStyle>
            <a:lvl1pPr algn="l">
              <a:defRPr sz="1200"/>
            </a:lvl1pPr>
          </a:lstStyle>
          <a:p>
            <a:endParaRPr lang="nl-NL" dirty="0"/>
          </a:p>
        </p:txBody>
      </p:sp>
      <p:sp>
        <p:nvSpPr>
          <p:cNvPr id="3" name="Tijdelijke aanduiding voor datum 2"/>
          <p:cNvSpPr>
            <a:spLocks noGrp="1"/>
          </p:cNvSpPr>
          <p:nvPr>
            <p:ph type="dt" sz="quarter" idx="1"/>
          </p:nvPr>
        </p:nvSpPr>
        <p:spPr>
          <a:xfrm>
            <a:off x="5623479" y="0"/>
            <a:ext cx="4302527" cy="340570"/>
          </a:xfrm>
          <a:prstGeom prst="rect">
            <a:avLst/>
          </a:prstGeom>
        </p:spPr>
        <p:txBody>
          <a:bodyPr vert="horz" lIns="88230" tIns="44115" rIns="88230" bIns="44115" rtlCol="0"/>
          <a:lstStyle>
            <a:lvl1pPr algn="r">
              <a:defRPr sz="1200"/>
            </a:lvl1pPr>
          </a:lstStyle>
          <a:p>
            <a:fld id="{016F51AB-D1AF-4A30-9AD5-FFAC58C6C3AB}" type="datetimeFigureOut">
              <a:rPr lang="nl-NL" smtClean="0"/>
              <a:t>11-9-2023</a:t>
            </a:fld>
            <a:endParaRPr lang="nl-NL" dirty="0"/>
          </a:p>
        </p:txBody>
      </p:sp>
      <p:sp>
        <p:nvSpPr>
          <p:cNvPr id="4" name="Tijdelijke aanduiding voor voettekst 3"/>
          <p:cNvSpPr>
            <a:spLocks noGrp="1"/>
          </p:cNvSpPr>
          <p:nvPr>
            <p:ph type="ftr" sz="quarter" idx="2"/>
          </p:nvPr>
        </p:nvSpPr>
        <p:spPr>
          <a:xfrm>
            <a:off x="0" y="6457106"/>
            <a:ext cx="4302527" cy="340570"/>
          </a:xfrm>
          <a:prstGeom prst="rect">
            <a:avLst/>
          </a:prstGeom>
        </p:spPr>
        <p:txBody>
          <a:bodyPr vert="horz" lIns="88230" tIns="44115" rIns="88230" bIns="44115"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5623479" y="6457106"/>
            <a:ext cx="4302527" cy="340570"/>
          </a:xfrm>
          <a:prstGeom prst="rect">
            <a:avLst/>
          </a:prstGeom>
        </p:spPr>
        <p:txBody>
          <a:bodyPr vert="horz" lIns="88230" tIns="44115" rIns="88230" bIns="44115" rtlCol="0" anchor="b"/>
          <a:lstStyle>
            <a:lvl1pPr algn="r">
              <a:defRPr sz="1200"/>
            </a:lvl1pPr>
          </a:lstStyle>
          <a:p>
            <a:fld id="{AEF01ECC-D137-4466-AC05-13AE432C9C33}" type="slidenum">
              <a:rPr lang="nl-NL" smtClean="0"/>
              <a:t>‹nr.›</a:t>
            </a:fld>
            <a:endParaRPr lang="nl-NL" dirty="0"/>
          </a:p>
        </p:txBody>
      </p:sp>
    </p:spTree>
    <p:extLst>
      <p:ext uri="{BB962C8B-B14F-4D97-AF65-F5344CB8AC3E}">
        <p14:creationId xmlns:p14="http://schemas.microsoft.com/office/powerpoint/2010/main" val="99152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2231" cy="341064"/>
          </a:xfrm>
          <a:prstGeom prst="rect">
            <a:avLst/>
          </a:prstGeom>
        </p:spPr>
        <p:txBody>
          <a:bodyPr vert="horz" lIns="95571" tIns="47786" rIns="95571" bIns="47786" rtlCol="0"/>
          <a:lstStyle>
            <a:lvl1pPr algn="l">
              <a:defRPr sz="1300"/>
            </a:lvl1pPr>
          </a:lstStyle>
          <a:p>
            <a:endParaRPr lang="nl-NL" dirty="0"/>
          </a:p>
        </p:txBody>
      </p:sp>
      <p:sp>
        <p:nvSpPr>
          <p:cNvPr id="3" name="Tijdelijke aanduiding voor datum 2"/>
          <p:cNvSpPr>
            <a:spLocks noGrp="1"/>
          </p:cNvSpPr>
          <p:nvPr>
            <p:ph type="dt" idx="1"/>
          </p:nvPr>
        </p:nvSpPr>
        <p:spPr>
          <a:xfrm>
            <a:off x="5623698" y="0"/>
            <a:ext cx="4302231" cy="341064"/>
          </a:xfrm>
          <a:prstGeom prst="rect">
            <a:avLst/>
          </a:prstGeom>
        </p:spPr>
        <p:txBody>
          <a:bodyPr vert="horz" lIns="95571" tIns="47786" rIns="95571" bIns="47786" rtlCol="0"/>
          <a:lstStyle>
            <a:lvl1pPr algn="r">
              <a:defRPr sz="1300"/>
            </a:lvl1pPr>
          </a:lstStyle>
          <a:p>
            <a:fld id="{8B4459EA-9E68-4B15-ADD3-336A8DAC671A}" type="datetimeFigureOut">
              <a:rPr lang="nl-NL" smtClean="0"/>
              <a:t>11-9-2023</a:t>
            </a:fld>
            <a:endParaRPr lang="nl-NL" dirty="0"/>
          </a:p>
        </p:txBody>
      </p:sp>
      <p:sp>
        <p:nvSpPr>
          <p:cNvPr id="4" name="Tijdelijke aanduiding voor dia-afbeelding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95571" tIns="47786" rIns="95571" bIns="47786" rtlCol="0" anchor="ctr"/>
          <a:lstStyle/>
          <a:p>
            <a:endParaRPr lang="nl-NL" dirty="0"/>
          </a:p>
        </p:txBody>
      </p:sp>
      <p:sp>
        <p:nvSpPr>
          <p:cNvPr id="5" name="Tijdelijke aanduiding voor notities 4"/>
          <p:cNvSpPr>
            <a:spLocks noGrp="1"/>
          </p:cNvSpPr>
          <p:nvPr>
            <p:ph type="body" sz="quarter" idx="3"/>
          </p:nvPr>
        </p:nvSpPr>
        <p:spPr>
          <a:xfrm>
            <a:off x="992823" y="3271381"/>
            <a:ext cx="7942580" cy="2676585"/>
          </a:xfrm>
          <a:prstGeom prst="rect">
            <a:avLst/>
          </a:prstGeom>
        </p:spPr>
        <p:txBody>
          <a:bodyPr vert="horz" lIns="95571" tIns="47786" rIns="95571" bIns="47786"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6456613"/>
            <a:ext cx="4302231" cy="341063"/>
          </a:xfrm>
          <a:prstGeom prst="rect">
            <a:avLst/>
          </a:prstGeom>
        </p:spPr>
        <p:txBody>
          <a:bodyPr vert="horz" lIns="95571" tIns="47786" rIns="95571" bIns="47786"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5623698" y="6456613"/>
            <a:ext cx="4302231" cy="341063"/>
          </a:xfrm>
          <a:prstGeom prst="rect">
            <a:avLst/>
          </a:prstGeom>
        </p:spPr>
        <p:txBody>
          <a:bodyPr vert="horz" lIns="95571" tIns="47786" rIns="95571" bIns="47786" rtlCol="0" anchor="b"/>
          <a:lstStyle>
            <a:lvl1pPr algn="r">
              <a:defRPr sz="1300"/>
            </a:lvl1pPr>
          </a:lstStyle>
          <a:p>
            <a:fld id="{BE8A1BD9-1485-432A-A1B9-E1F7C6F58217}" type="slidenum">
              <a:rPr lang="nl-NL" smtClean="0"/>
              <a:t>‹nr.›</a:t>
            </a:fld>
            <a:endParaRPr lang="nl-NL" dirty="0"/>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dirty="0"/>
          </a:p>
        </p:txBody>
      </p:sp>
    </p:spTree>
    <p:extLst>
      <p:ext uri="{BB962C8B-B14F-4D97-AF65-F5344CB8AC3E}">
        <p14:creationId xmlns:p14="http://schemas.microsoft.com/office/powerpoint/2010/main" val="295638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Nb kies één van de dia’s met </a:t>
            </a:r>
            <a:r>
              <a:rPr lang="nl-NL" baseline="0" dirty="0" smtClean="0"/>
              <a:t>cijfers van de voormeting, als herinnering. Bij voorkeur degene waar discussie over was of acties op geformuleerd zijn. </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11</a:t>
            </a:fld>
            <a:endParaRPr lang="nl-NL" dirty="0"/>
          </a:p>
        </p:txBody>
      </p:sp>
    </p:spTree>
    <p:extLst>
      <p:ext uri="{BB962C8B-B14F-4D97-AF65-F5344CB8AC3E}">
        <p14:creationId xmlns:p14="http://schemas.microsoft.com/office/powerpoint/2010/main" val="347981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a:t>
            </a:r>
            <a:r>
              <a:rPr lang="nl-NL" baseline="0" dirty="0" smtClean="0"/>
              <a:t> de resultaten in samenhang met de voorgenomen acties. Wat is gelukt? Hoe is dat gelukt? Wat lukte niet en waarom niet en hoe kan het anders? Inspireer elkaar.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dirty="0"/>
          </a:p>
        </p:txBody>
      </p:sp>
    </p:spTree>
    <p:extLst>
      <p:ext uri="{BB962C8B-B14F-4D97-AF65-F5344CB8AC3E}">
        <p14:creationId xmlns:p14="http://schemas.microsoft.com/office/powerpoint/2010/main" val="3688480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13</a:t>
            </a:fld>
            <a:endParaRPr lang="nl-NL" dirty="0"/>
          </a:p>
        </p:txBody>
      </p:sp>
    </p:spTree>
    <p:extLst>
      <p:ext uri="{BB962C8B-B14F-4D97-AF65-F5344CB8AC3E}">
        <p14:creationId xmlns:p14="http://schemas.microsoft.com/office/powerpoint/2010/main" val="136704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14</a:t>
            </a:fld>
            <a:endParaRPr lang="nl-NL" dirty="0"/>
          </a:p>
        </p:txBody>
      </p:sp>
    </p:spTree>
    <p:extLst>
      <p:ext uri="{BB962C8B-B14F-4D97-AF65-F5344CB8AC3E}">
        <p14:creationId xmlns:p14="http://schemas.microsoft.com/office/powerpoint/2010/main" val="544271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Nb kies één van dia’s met </a:t>
            </a:r>
            <a:r>
              <a:rPr lang="nl-NL" baseline="0" dirty="0" smtClean="0"/>
              <a:t>cijfers van de voormeting, als herinnering. Bij voorkeur degene waar discussie over was of acties op geformuleerd zijn. </a:t>
            </a: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15</a:t>
            </a:fld>
            <a:endParaRPr lang="nl-NL" dirty="0"/>
          </a:p>
        </p:txBody>
      </p:sp>
    </p:spTree>
    <p:extLst>
      <p:ext uri="{BB962C8B-B14F-4D97-AF65-F5344CB8AC3E}">
        <p14:creationId xmlns:p14="http://schemas.microsoft.com/office/powerpoint/2010/main" val="319930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Bespreek</a:t>
            </a:r>
            <a:r>
              <a:rPr lang="nl-NL" baseline="0" dirty="0" smtClean="0"/>
              <a:t> de resultaten in samenhang met de voorgenomen acties. Wat is gelukt? Hoe is dat gelukt? Wat lukte niet en waarom niet en hoe kan het anders? Inspireer elkaar.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16</a:t>
            </a:fld>
            <a:endParaRPr lang="nl-NL" dirty="0"/>
          </a:p>
        </p:txBody>
      </p:sp>
    </p:spTree>
    <p:extLst>
      <p:ext uri="{BB962C8B-B14F-4D97-AF65-F5344CB8AC3E}">
        <p14:creationId xmlns:p14="http://schemas.microsoft.com/office/powerpoint/2010/main" val="294738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Nb een aantal stellingen/vragen uit de voormeting</a:t>
            </a:r>
            <a:r>
              <a:rPr lang="nl-NL" baseline="0" dirty="0" smtClean="0"/>
              <a:t> zijn in dit voorbeeld herhaald. Afhankelijk van de discussie/vragen in de voormeting hierover kan gekozen worden hier meer of minder tijd aan te besteden (of deze vragen niet nogmaals te herhalen in de </a:t>
            </a:r>
            <a:r>
              <a:rPr lang="nl-NL" baseline="0" dirty="0" smtClean="0"/>
              <a:t>enquête)</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dirty="0"/>
          </a:p>
        </p:txBody>
      </p:sp>
    </p:spTree>
    <p:extLst>
      <p:ext uri="{BB962C8B-B14F-4D97-AF65-F5344CB8AC3E}">
        <p14:creationId xmlns:p14="http://schemas.microsoft.com/office/powerpoint/2010/main" val="77756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18</a:t>
            </a:fld>
            <a:endParaRPr lang="nl-NL" dirty="0"/>
          </a:p>
        </p:txBody>
      </p:sp>
    </p:spTree>
    <p:extLst>
      <p:ext uri="{BB962C8B-B14F-4D97-AF65-F5344CB8AC3E}">
        <p14:creationId xmlns:p14="http://schemas.microsoft.com/office/powerpoint/2010/main" val="183050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19</a:t>
            </a:fld>
            <a:endParaRPr lang="nl-NL" dirty="0"/>
          </a:p>
        </p:txBody>
      </p:sp>
    </p:spTree>
    <p:extLst>
      <p:ext uri="{BB962C8B-B14F-4D97-AF65-F5344CB8AC3E}">
        <p14:creationId xmlns:p14="http://schemas.microsoft.com/office/powerpoint/2010/main" val="102969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Voor discussieleider:</a:t>
            </a:r>
            <a:r>
              <a:rPr lang="nl-NL" baseline="0" dirty="0" smtClean="0"/>
              <a:t> </a:t>
            </a:r>
            <a:r>
              <a:rPr lang="nl-NL" sz="1200" dirty="0" smtClean="0">
                <a:sym typeface="Wingdings" panose="05000000000000000000" pitchFamily="2" charset="2"/>
              </a:rPr>
              <a:t>D-dimeer prik je op basis van anamnese/lichamelijk onderzoek om uit te sluiten of er sprake is van een DVT of longembolie, als de Wells-score kleiner is of gelijk aan 4.</a:t>
            </a:r>
            <a:endParaRPr lang="nl-NL" sz="1200" dirty="0" smtClean="0"/>
          </a:p>
          <a:p>
            <a:endParaRPr lang="nl-NL" dirty="0" smtClean="0"/>
          </a:p>
          <a:p>
            <a:r>
              <a:rPr lang="nl-NL" dirty="0" smtClean="0"/>
              <a:t>Nb. Afhankelijk van hoeveel vragen en discussie dit opwierp in de voormeting</a:t>
            </a:r>
            <a:r>
              <a:rPr lang="nl-NL" baseline="0" dirty="0" smtClean="0"/>
              <a:t> kun je meer of minder tijd hieraan besteden en wel of niet de dia’s met Wells criteria uit voormeting nogmaals tonen en doornemen.</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dirty="0"/>
          </a:p>
        </p:txBody>
      </p:sp>
    </p:spTree>
    <p:extLst>
      <p:ext uri="{BB962C8B-B14F-4D97-AF65-F5344CB8AC3E}">
        <p14:creationId xmlns:p14="http://schemas.microsoft.com/office/powerpoint/2010/main" val="173214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a:t>
            </a:r>
          </a:p>
          <a:p>
            <a:r>
              <a:rPr lang="nl-NL" dirty="0" smtClean="0"/>
              <a:t>Nb. In dit voorbeeld is ervoor</a:t>
            </a:r>
            <a:r>
              <a:rPr lang="nl-NL" baseline="0" dirty="0" smtClean="0"/>
              <a:t> gekozen om geen nieuwe HIS-cijfers te genereren: de voormeting betrof 5 jaar, de aantallen </a:t>
            </a:r>
            <a:r>
              <a:rPr lang="nl-NL" baseline="0" dirty="0" smtClean="0"/>
              <a:t>fluctueerden </a:t>
            </a:r>
            <a:r>
              <a:rPr lang="nl-NL" baseline="0" dirty="0" smtClean="0"/>
              <a:t>tussen die jaren, de aantallen zijn per jaar naar verwachting niet hoog en er zat minder dan 1 jaar tussen de voor en nameting. Gelet op de voornemens is er wel opnieuw een </a:t>
            </a:r>
            <a:r>
              <a:rPr lang="nl-NL" baseline="0" dirty="0" smtClean="0"/>
              <a:t>enquête </a:t>
            </a:r>
            <a:r>
              <a:rPr lang="nl-NL" baseline="0" dirty="0" smtClean="0"/>
              <a:t>uitgezet, om elkaar scherp te houden op voornemens en hoe die te verwezenlijken. In de presentatie zitten wel per test een paar plaatjes van de voormeting, als herinnering. Eventueel kan als huiswerk gevraagd worden dat de huisartsen zelf in het HIS nagaan hoeveel uitslagen in de afgelopen periode. </a:t>
            </a:r>
          </a:p>
          <a:p>
            <a:endParaRPr lang="nl-NL" baseline="0" dirty="0" smtClean="0"/>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a:t>
            </a:fld>
            <a:endParaRPr lang="nl-NL" dirty="0"/>
          </a:p>
        </p:txBody>
      </p:sp>
    </p:spTree>
    <p:extLst>
      <p:ext uri="{BB962C8B-B14F-4D97-AF65-F5344CB8AC3E}">
        <p14:creationId xmlns:p14="http://schemas.microsoft.com/office/powerpoint/2010/main" val="2792938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Nb kies één van dia’s met </a:t>
            </a:r>
            <a:r>
              <a:rPr lang="nl-NL" baseline="0" dirty="0" smtClean="0"/>
              <a:t>cijfers van de voormeting, als herinnering. Bij voorkeur degene waar discussie over was of acties op geformuleerd zijn. </a:t>
            </a: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399116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Bespreek</a:t>
            </a:r>
            <a:r>
              <a:rPr lang="nl-NL" baseline="0" dirty="0" smtClean="0"/>
              <a:t> de resultaten in samenhang met de voorgenomen acties. Wat is gelukt? Hoe is dat gelukt? Wat lukte niet en waarom niet en hoe kan het anders? Inspireer elkaar. </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dirty="0"/>
          </a:p>
        </p:txBody>
      </p:sp>
    </p:spTree>
    <p:extLst>
      <p:ext uri="{BB962C8B-B14F-4D97-AF65-F5344CB8AC3E}">
        <p14:creationId xmlns:p14="http://schemas.microsoft.com/office/powerpoint/2010/main" val="3586339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33">
              <a:defRPr/>
            </a:pPr>
            <a:r>
              <a:rPr lang="nl-NL" dirty="0"/>
              <a:t>Vat als gespreksleider nu even samen wat het </a:t>
            </a:r>
            <a:r>
              <a:rPr lang="nl-NL" dirty="0" smtClean="0"/>
              <a:t>meest </a:t>
            </a:r>
            <a:r>
              <a:rPr lang="nl-NL" dirty="0"/>
              <a:t>is opgevallen.</a:t>
            </a:r>
            <a:r>
              <a:rPr lang="nl-NL" baseline="0" dirty="0"/>
              <a:t> W</a:t>
            </a:r>
            <a:r>
              <a:rPr lang="nl-NL" dirty="0"/>
              <a:t>at het meeste discussie gaf. </a:t>
            </a:r>
            <a:r>
              <a:rPr lang="nl-NL" dirty="0" smtClean="0"/>
              <a:t>Bespreek</a:t>
            </a:r>
            <a:r>
              <a:rPr lang="nl-NL" baseline="0" dirty="0" smtClean="0"/>
              <a:t> dan: hoe ver zijn we? Hoe borgen we verbeteringen en wat is er nog verder nodig? Vervolg?</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dirty="0"/>
          </a:p>
        </p:txBody>
      </p:sp>
      <p:sp>
        <p:nvSpPr>
          <p:cNvPr id="5" name="Tijdelijke aanduiding voor datum 4"/>
          <p:cNvSpPr>
            <a:spLocks noGrp="1"/>
          </p:cNvSpPr>
          <p:nvPr>
            <p:ph type="dt" idx="11"/>
          </p:nvPr>
        </p:nvSpPr>
        <p:spPr/>
        <p:txBody>
          <a:bodyPr/>
          <a:lstStyle/>
          <a:p>
            <a:r>
              <a:rPr lang="nl-NL" dirty="0"/>
              <a:t>Oktober 2019</a:t>
            </a:r>
          </a:p>
        </p:txBody>
      </p:sp>
      <p:sp>
        <p:nvSpPr>
          <p:cNvPr id="6" name="Tijdelijke aanduiding voor voettekst 5"/>
          <p:cNvSpPr>
            <a:spLocks noGrp="1"/>
          </p:cNvSpPr>
          <p:nvPr>
            <p:ph type="ftr" sz="quarter" idx="12"/>
          </p:nvPr>
        </p:nvSpPr>
        <p:spPr/>
        <p:txBody>
          <a:bodyPr/>
          <a:lstStyle/>
          <a:p>
            <a:r>
              <a:rPr lang="nl-NL" dirty="0"/>
              <a:t>Pilot Spiegelaar   Bron: ANH VUmc database</a:t>
            </a:r>
          </a:p>
        </p:txBody>
      </p:sp>
      <p:sp>
        <p:nvSpPr>
          <p:cNvPr id="7" name="Tijdelijke aanduiding voor koptekst 6"/>
          <p:cNvSpPr>
            <a:spLocks noGrp="1"/>
          </p:cNvSpPr>
          <p:nvPr>
            <p:ph type="hdr" sz="quarter" idx="13"/>
          </p:nvPr>
        </p:nvSpPr>
        <p:spPr/>
        <p:txBody>
          <a:bodyPr/>
          <a:lstStyle/>
          <a:p>
            <a:r>
              <a:rPr lang="nl-NL" dirty="0"/>
              <a:t>FH spiegelinformatie FTO 08-10-2019</a:t>
            </a:r>
          </a:p>
        </p:txBody>
      </p:sp>
    </p:spTree>
    <p:extLst>
      <p:ext uri="{BB962C8B-B14F-4D97-AF65-F5344CB8AC3E}">
        <p14:creationId xmlns:p14="http://schemas.microsoft.com/office/powerpoint/2010/main" val="36451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Ga</a:t>
            </a:r>
            <a:r>
              <a:rPr lang="nl-NL" baseline="0" dirty="0" smtClean="0"/>
              <a:t> na hoeveel van de aanwezigen ook bij de voormeting waren: als niet iedereen dat was, bedenk dan hoe je daar mee omgaat, qua benodigde toelichting.</a:t>
            </a:r>
          </a:p>
          <a:p>
            <a:r>
              <a:rPr lang="nl-NL" baseline="0" dirty="0" smtClean="0"/>
              <a:t>Mogelijk kan de presentatie van de voormeting vooraf gedeeld worden, zodat iedereen die cijfers gezien kan hebben.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a:t>
            </a:fld>
            <a:endParaRPr lang="nl-NL" dirty="0"/>
          </a:p>
        </p:txBody>
      </p:sp>
    </p:spTree>
    <p:extLst>
      <p:ext uri="{BB962C8B-B14F-4D97-AF65-F5344CB8AC3E}">
        <p14:creationId xmlns:p14="http://schemas.microsoft.com/office/powerpoint/2010/main" val="185386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Annex 1 (laatste</a:t>
            </a:r>
            <a:r>
              <a:rPr lang="nl-NL" baseline="0" dirty="0"/>
              <a:t> dia) </a:t>
            </a:r>
            <a:r>
              <a:rPr lang="nl-NL" dirty="0"/>
              <a:t>bevat detail</a:t>
            </a:r>
            <a:r>
              <a:rPr lang="nl-NL" baseline="0" dirty="0"/>
              <a:t> uitleg over de geselecteerde gegevens.</a:t>
            </a:r>
            <a:endParaRPr lang="nl-NL" dirty="0"/>
          </a:p>
        </p:txBody>
      </p:sp>
      <p:sp>
        <p:nvSpPr>
          <p:cNvPr id="4" name="Tijdelijke aanduiding voor dianummer 3"/>
          <p:cNvSpPr>
            <a:spLocks noGrp="1"/>
          </p:cNvSpPr>
          <p:nvPr>
            <p:ph type="sldNum" sz="quarter" idx="10"/>
          </p:nvPr>
        </p:nvSpPr>
        <p:spPr/>
        <p:txBody>
          <a:bodyPr/>
          <a:lstStyle/>
          <a:p>
            <a:pPr defTabSz="882305"/>
            <a:fld id="{BE8A1BD9-1485-432A-A1B9-E1F7C6F58217}" type="slidenum">
              <a:rPr lang="nl-NL">
                <a:solidFill>
                  <a:prstClr val="black"/>
                </a:solidFill>
                <a:latin typeface="Calibri" panose="020F0502020204030204"/>
              </a:rPr>
              <a:pPr defTabSz="882305"/>
              <a:t>4</a:t>
            </a:fld>
            <a:endParaRPr lang="nl-NL" dirty="0">
              <a:solidFill>
                <a:prstClr val="black"/>
              </a:solidFill>
              <a:latin typeface="Calibri" panose="020F0502020204030204"/>
            </a:endParaRPr>
          </a:p>
        </p:txBody>
      </p:sp>
      <p:sp>
        <p:nvSpPr>
          <p:cNvPr id="5" name="Tijdelijke aanduiding voor datum 4"/>
          <p:cNvSpPr>
            <a:spLocks noGrp="1"/>
          </p:cNvSpPr>
          <p:nvPr>
            <p:ph type="dt" idx="11"/>
          </p:nvPr>
        </p:nvSpPr>
        <p:spPr/>
        <p:txBody>
          <a:bodyPr/>
          <a:lstStyle/>
          <a:p>
            <a:pPr defTabSz="882305"/>
            <a:r>
              <a:rPr lang="nl-NL" dirty="0">
                <a:solidFill>
                  <a:prstClr val="black"/>
                </a:solidFill>
                <a:latin typeface="Calibri" panose="020F0502020204030204"/>
              </a:rPr>
              <a:t>Oktober 2019</a:t>
            </a:r>
          </a:p>
        </p:txBody>
      </p:sp>
      <p:sp>
        <p:nvSpPr>
          <p:cNvPr id="6" name="Tijdelijke aanduiding voor voettekst 5"/>
          <p:cNvSpPr>
            <a:spLocks noGrp="1"/>
          </p:cNvSpPr>
          <p:nvPr>
            <p:ph type="ftr" sz="quarter" idx="12"/>
          </p:nvPr>
        </p:nvSpPr>
        <p:spPr/>
        <p:txBody>
          <a:bodyPr/>
          <a:lstStyle/>
          <a:p>
            <a:pPr defTabSz="882305"/>
            <a:r>
              <a:rPr lang="nl-NL" dirty="0">
                <a:solidFill>
                  <a:prstClr val="black"/>
                </a:solidFill>
                <a:latin typeface="Calibri" panose="020F0502020204030204"/>
              </a:rPr>
              <a:t>Pilot Spiegelaar   Bron: ANH VUmc database</a:t>
            </a:r>
          </a:p>
        </p:txBody>
      </p:sp>
      <p:sp>
        <p:nvSpPr>
          <p:cNvPr id="7" name="Tijdelijke aanduiding voor koptekst 6"/>
          <p:cNvSpPr>
            <a:spLocks noGrp="1"/>
          </p:cNvSpPr>
          <p:nvPr>
            <p:ph type="hdr" sz="quarter" idx="13"/>
          </p:nvPr>
        </p:nvSpPr>
        <p:spPr/>
        <p:txBody>
          <a:bodyPr/>
          <a:lstStyle/>
          <a:p>
            <a:pPr defTabSz="882305"/>
            <a:r>
              <a:rPr lang="nl-NL" dirty="0">
                <a:solidFill>
                  <a:prstClr val="black"/>
                </a:solidFill>
                <a:latin typeface="Calibri" panose="020F0502020204030204"/>
              </a:rPr>
              <a:t>FH spiegelinformatie FTO 08-10-2019</a:t>
            </a:r>
          </a:p>
        </p:txBody>
      </p:sp>
    </p:spTree>
    <p:extLst>
      <p:ext uri="{BB962C8B-B14F-4D97-AF65-F5344CB8AC3E}">
        <p14:creationId xmlns:p14="http://schemas.microsoft.com/office/powerpoint/2010/main" val="3139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5</a:t>
            </a:fld>
            <a:endParaRPr lang="nl-NL" dirty="0"/>
          </a:p>
        </p:txBody>
      </p:sp>
      <p:sp>
        <p:nvSpPr>
          <p:cNvPr id="6" name="Tijdelijke aanduiding voor voettekst 5"/>
          <p:cNvSpPr>
            <a:spLocks noGrp="1"/>
          </p:cNvSpPr>
          <p:nvPr>
            <p:ph type="ftr" sz="quarter" idx="11"/>
          </p:nvPr>
        </p:nvSpPr>
        <p:spPr/>
        <p:txBody>
          <a:bodyPr/>
          <a:lstStyle/>
          <a:p>
            <a:r>
              <a:rPr lang="nl-NL" dirty="0" smtClean="0"/>
              <a:t>Medicatiebewaking bij verminderde nierfunctie | 16 september 2020</a:t>
            </a:r>
            <a:endParaRPr lang="nl-NL" dirty="0"/>
          </a:p>
        </p:txBody>
      </p:sp>
    </p:spTree>
    <p:extLst>
      <p:ext uri="{BB962C8B-B14F-4D97-AF65-F5344CB8AC3E}">
        <p14:creationId xmlns:p14="http://schemas.microsoft.com/office/powerpoint/2010/main" val="249761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Kopieer deze uit de notulen/actieplannen van de voormeting. </a:t>
            </a:r>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6</a:t>
            </a:fld>
            <a:endParaRPr lang="nl-NL" dirty="0"/>
          </a:p>
        </p:txBody>
      </p:sp>
      <p:sp>
        <p:nvSpPr>
          <p:cNvPr id="6" name="Tijdelijke aanduiding voor voettekst 5"/>
          <p:cNvSpPr>
            <a:spLocks noGrp="1"/>
          </p:cNvSpPr>
          <p:nvPr>
            <p:ph type="ftr" sz="quarter" idx="11"/>
          </p:nvPr>
        </p:nvSpPr>
        <p:spPr/>
        <p:txBody>
          <a:bodyPr/>
          <a:lstStyle/>
          <a:p>
            <a:r>
              <a:rPr lang="nl-NL" dirty="0" smtClean="0"/>
              <a:t>Medicatiebewaking bij verminderde nierfunctie | 16 september 2020</a:t>
            </a:r>
            <a:endParaRPr lang="nl-NL" dirty="0"/>
          </a:p>
        </p:txBody>
      </p:sp>
    </p:spTree>
    <p:extLst>
      <p:ext uri="{BB962C8B-B14F-4D97-AF65-F5344CB8AC3E}">
        <p14:creationId xmlns:p14="http://schemas.microsoft.com/office/powerpoint/2010/main" val="13855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Herhaal</a:t>
            </a:r>
            <a:r>
              <a:rPr lang="nl-NL" baseline="0" dirty="0" smtClean="0"/>
              <a:t> naar behoefte nogmaals de slides uit de voormeting over sensitiviteit/specificiteit en negatief voorspellende waarde.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7</a:t>
            </a:fld>
            <a:endParaRPr lang="nl-NL" dirty="0"/>
          </a:p>
        </p:txBody>
      </p:sp>
    </p:spTree>
    <p:extLst>
      <p:ext uri="{BB962C8B-B14F-4D97-AF65-F5344CB8AC3E}">
        <p14:creationId xmlns:p14="http://schemas.microsoft.com/office/powerpoint/2010/main" val="415330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Nb. Deze vraag is nu in de </a:t>
            </a:r>
            <a:r>
              <a:rPr lang="nl-NL" dirty="0" smtClean="0"/>
              <a:t>enquête</a:t>
            </a:r>
            <a:r>
              <a:rPr lang="nl-NL" baseline="0" dirty="0" smtClean="0"/>
              <a:t> </a:t>
            </a:r>
            <a:r>
              <a:rPr lang="nl-NL" baseline="0" dirty="0" smtClean="0"/>
              <a:t>gesteld. Alternatief is dit als huiswerkopdracht voorafgaand aan de nameting: spreek met elkaar af dit te doen in het eigen HIS en hierop te reflecteren in de nameting.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8</a:t>
            </a:fld>
            <a:endParaRPr lang="nl-NL" dirty="0"/>
          </a:p>
        </p:txBody>
      </p:sp>
    </p:spTree>
    <p:extLst>
      <p:ext uri="{BB962C8B-B14F-4D97-AF65-F5344CB8AC3E}">
        <p14:creationId xmlns:p14="http://schemas.microsoft.com/office/powerpoint/2010/main" val="231017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Reflecteer</a:t>
            </a:r>
            <a:r>
              <a:rPr lang="nl-NL" baseline="0" dirty="0" smtClean="0"/>
              <a:t> op de resultaten en eventuele discussie daarover in de voormeting.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dirty="0"/>
          </a:p>
        </p:txBody>
      </p:sp>
    </p:spTree>
    <p:extLst>
      <p:ext uri="{BB962C8B-B14F-4D97-AF65-F5344CB8AC3E}">
        <p14:creationId xmlns:p14="http://schemas.microsoft.com/office/powerpoint/2010/main" val="137498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46820" y="1360905"/>
            <a:ext cx="10776857" cy="980980"/>
          </a:xfrm>
        </p:spPr>
        <p:txBody>
          <a:bodyPr>
            <a:normAutofit fontScale="90000"/>
          </a:bodyPr>
          <a:lstStyle/>
          <a:p>
            <a:r>
              <a:rPr lang="nl-NL" dirty="0"/>
              <a:t>Cardiovasculaire diagnostiek: inzet BNP, </a:t>
            </a:r>
            <a:r>
              <a:rPr lang="nl-NL" dirty="0" err="1"/>
              <a:t>troponine</a:t>
            </a:r>
            <a:r>
              <a:rPr lang="nl-NL" dirty="0"/>
              <a:t> en </a:t>
            </a:r>
            <a:r>
              <a:rPr lang="nl-NL" dirty="0" smtClean="0"/>
              <a:t>D-Dimeer</a:t>
            </a:r>
            <a:endParaRPr lang="nl-NL" dirty="0"/>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a:xfrm>
            <a:off x="746821" y="2341885"/>
            <a:ext cx="10776857" cy="653143"/>
          </a:xfrm>
        </p:spPr>
        <p:txBody>
          <a:bodyPr>
            <a:normAutofit fontScale="92500" lnSpcReduction="20000"/>
          </a:bodyPr>
          <a:lstStyle/>
          <a:p>
            <a:r>
              <a:rPr lang="nl-NL" sz="2000" dirty="0" smtClean="0"/>
              <a:t>Nameting (2</a:t>
            </a:r>
            <a:r>
              <a:rPr lang="nl-NL" sz="2000" baseline="30000" dirty="0" smtClean="0"/>
              <a:t>e</a:t>
            </a:r>
            <a:r>
              <a:rPr lang="nl-NL" sz="2000" dirty="0" smtClean="0"/>
              <a:t> keer spiegelen) </a:t>
            </a:r>
          </a:p>
          <a:p>
            <a:r>
              <a:rPr lang="nl-NL" sz="2000" dirty="0" smtClean="0"/>
              <a:t>Wijkgroep X</a:t>
            </a:r>
            <a:endParaRPr lang="nl-NL" sz="2000" dirty="0"/>
          </a:p>
        </p:txBody>
      </p:sp>
      <p:sp>
        <p:nvSpPr>
          <p:cNvPr id="10" name="Ondertitel 2">
            <a:extLst>
              <a:ext uri="{FF2B5EF4-FFF2-40B4-BE49-F238E27FC236}">
                <a16:creationId xmlns:a16="http://schemas.microsoft.com/office/drawing/2014/main" id="{829CBB0D-5C54-4D58-8000-D86D3E690B77}"/>
              </a:ext>
            </a:extLst>
          </p:cNvPr>
          <p:cNvSpPr txBox="1">
            <a:spLocks/>
          </p:cNvSpPr>
          <p:nvPr/>
        </p:nvSpPr>
        <p:spPr>
          <a:xfrm>
            <a:off x="746821" y="3077516"/>
            <a:ext cx="10776857" cy="6531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800" b="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1800" dirty="0"/>
          </a:p>
        </p:txBody>
      </p:sp>
      <p:pic>
        <p:nvPicPr>
          <p:cNvPr id="11" name="Afbeelding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98060" y="3976008"/>
            <a:ext cx="4874375" cy="1672724"/>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BNP betrouwbaar?</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1325368312"/>
              </p:ext>
            </p:extLst>
          </p:nvPr>
        </p:nvGraphicFramePr>
        <p:xfrm>
          <a:off x="834715" y="2662120"/>
          <a:ext cx="8988792" cy="2314141"/>
        </p:xfrm>
        <a:graphic>
          <a:graphicData uri="http://schemas.openxmlformats.org/drawingml/2006/table">
            <a:tbl>
              <a:tblPr firstRow="1" firstCol="1" bandRow="1">
                <a:tableStyleId>{5C22544A-7EE6-4342-B048-85BDC9FD1C3A}</a:tableStyleId>
              </a:tblPr>
              <a:tblGrid>
                <a:gridCol w="2668281">
                  <a:extLst>
                    <a:ext uri="{9D8B030D-6E8A-4147-A177-3AD203B41FA5}">
                      <a16:colId xmlns:a16="http://schemas.microsoft.com/office/drawing/2014/main" val="1164970218"/>
                    </a:ext>
                  </a:extLst>
                </a:gridCol>
                <a:gridCol w="2293055">
                  <a:extLst>
                    <a:ext uri="{9D8B030D-6E8A-4147-A177-3AD203B41FA5}">
                      <a16:colId xmlns:a16="http://schemas.microsoft.com/office/drawing/2014/main" val="1855440838"/>
                    </a:ext>
                  </a:extLst>
                </a:gridCol>
                <a:gridCol w="2013728">
                  <a:extLst>
                    <a:ext uri="{9D8B030D-6E8A-4147-A177-3AD203B41FA5}">
                      <a16:colId xmlns:a16="http://schemas.microsoft.com/office/drawing/2014/main" val="2959130174"/>
                    </a:ext>
                  </a:extLst>
                </a:gridCol>
                <a:gridCol w="2013728">
                  <a:extLst>
                    <a:ext uri="{9D8B030D-6E8A-4147-A177-3AD203B41FA5}">
                      <a16:colId xmlns:a16="http://schemas.microsoft.com/office/drawing/2014/main" val="1162608761"/>
                    </a:ext>
                  </a:extLst>
                </a:gridCol>
              </a:tblGrid>
              <a:tr h="91206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rPr>
                        <a:t>Juist</a:t>
                      </a:r>
                      <a:endParaRPr lang="nl-NL" sz="2000" dirty="0">
                        <a:effectLst/>
                      </a:endParaRPr>
                    </a:p>
                  </a:txBody>
                  <a:tcPr marL="68580" marR="68580" marT="0" marB="0" anchor="b">
                    <a:solidFill>
                      <a:srgbClr val="003741"/>
                    </a:solidFill>
                  </a:tcPr>
                </a:tc>
                <a:tc>
                  <a:txBody>
                    <a:bodyPr/>
                    <a:lstStyle/>
                    <a:p>
                      <a:pPr algn="ctr">
                        <a:lnSpc>
                          <a:spcPct val="115000"/>
                        </a:lnSpc>
                        <a:spcAft>
                          <a:spcPts val="0"/>
                        </a:spcAft>
                      </a:pPr>
                      <a:endParaRPr lang="nl-NL" sz="2000" dirty="0">
                        <a:effectLst/>
                      </a:endParaRPr>
                    </a:p>
                    <a:p>
                      <a:pPr algn="ctr">
                        <a:lnSpc>
                          <a:spcPct val="115000"/>
                        </a:lnSpc>
                        <a:spcAft>
                          <a:spcPts val="0"/>
                        </a:spcAft>
                      </a:pPr>
                      <a:r>
                        <a:rPr lang="nl-NL" sz="2000" dirty="0" smtClean="0">
                          <a:effectLst/>
                          <a:latin typeface="+mn-lt"/>
                          <a:ea typeface="+mn-ea"/>
                          <a:cs typeface="+mn-cs"/>
                        </a:rPr>
                        <a:t>Onjuist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rPr>
                        <a:t>Weet</a:t>
                      </a:r>
                      <a:r>
                        <a:rPr lang="nl-NL" sz="2000" baseline="0" dirty="0" smtClean="0">
                          <a:effectLst/>
                        </a:rPr>
                        <a:t> ik niet</a:t>
                      </a: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smtClean="0">
                          <a:effectLst/>
                        </a:rPr>
                        <a:t>Aantal (%)</a:t>
                      </a:r>
                    </a:p>
                    <a:p>
                      <a:pPr>
                        <a:lnSpc>
                          <a:spcPct val="115000"/>
                        </a:lnSpc>
                        <a:spcAft>
                          <a:spcPts val="0"/>
                        </a:spcAft>
                      </a:pPr>
                      <a:r>
                        <a:rPr lang="nl-NL" sz="2000" dirty="0" smtClean="0">
                          <a:effectLst/>
                        </a:rPr>
                        <a:t>Jaar</a:t>
                      </a:r>
                      <a:r>
                        <a:rPr lang="nl-NL" sz="2000" baseline="0" dirty="0" smtClean="0">
                          <a:effectLst/>
                        </a:rPr>
                        <a:t> X</a:t>
                      </a:r>
                      <a:endParaRPr lang="nl-NL" sz="2000" dirty="0" smtClean="0">
                        <a:effectLst/>
                      </a:endParaRPr>
                    </a:p>
                  </a:txBody>
                  <a:tcPr marL="68580" marR="68580" marT="0" marB="0">
                    <a:solidFill>
                      <a:srgbClr val="00373E"/>
                    </a:solidFill>
                  </a:tcPr>
                </a:tc>
                <a:tc>
                  <a:txBody>
                    <a:bodyPr/>
                    <a:lstStyle/>
                    <a:p>
                      <a:pPr algn="ctr"/>
                      <a:r>
                        <a:rPr lang="nl-NL" dirty="0" smtClean="0">
                          <a:solidFill>
                            <a:schemeClr val="tx1"/>
                          </a:solidFill>
                        </a:rPr>
                        <a:t> (%)</a:t>
                      </a:r>
                      <a:endParaRPr lang="nl-NL" dirty="0">
                        <a:solidFill>
                          <a:schemeClr val="tx1"/>
                        </a:solidFill>
                      </a:endParaRPr>
                    </a:p>
                  </a:txBody>
                  <a:tcPr marL="68580" marR="68580" marT="0" marB="0" anchor="ctr">
                    <a:solidFill>
                      <a:srgbClr val="6AB650"/>
                    </a:solidFill>
                  </a:tcPr>
                </a:tc>
                <a:tc>
                  <a:txBody>
                    <a:bodyPr/>
                    <a:lstStyle/>
                    <a:p>
                      <a:pPr algn="ctr"/>
                      <a:r>
                        <a:rPr lang="nl-NL" dirty="0" smtClean="0">
                          <a:solidFill>
                            <a:schemeClr val="tx1"/>
                          </a:solidFill>
                        </a:rPr>
                        <a:t> (%)</a:t>
                      </a:r>
                      <a:endParaRPr lang="nl-NL" dirty="0">
                        <a:solidFill>
                          <a:schemeClr val="tx1"/>
                        </a:solidFill>
                      </a:endParaRPr>
                    </a:p>
                  </a:txBody>
                  <a:tcPr marL="68580" marR="68580" marT="0" marB="0" anchor="ctr">
                    <a:solidFill>
                      <a:srgbClr val="CED9E5"/>
                    </a:solidFill>
                  </a:tcPr>
                </a:tc>
                <a:tc>
                  <a:txBody>
                    <a:bodyPr/>
                    <a:lstStyle/>
                    <a:p>
                      <a:pPr algn="ctr"/>
                      <a:endParaRPr lang="nl-NL" dirty="0">
                        <a:solidFill>
                          <a:schemeClr val="tx1"/>
                        </a:solidFill>
                      </a:endParaRPr>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r>
                        <a:rPr lang="nl-NL" sz="2000" dirty="0" smtClean="0">
                          <a:effectLst/>
                        </a:rPr>
                        <a:t>Aantal (%)</a:t>
                      </a:r>
                    </a:p>
                    <a:p>
                      <a:pPr>
                        <a:lnSpc>
                          <a:spcPct val="115000"/>
                        </a:lnSpc>
                        <a:spcAft>
                          <a:spcPts val="0"/>
                        </a:spcAft>
                      </a:pPr>
                      <a:r>
                        <a:rPr lang="nl-NL" sz="2000" dirty="0" smtClean="0">
                          <a:effectLst/>
                        </a:rPr>
                        <a:t>Jaar</a:t>
                      </a:r>
                      <a:r>
                        <a:rPr lang="nl-NL" sz="2000" baseline="0" dirty="0" smtClean="0">
                          <a:effectLst/>
                        </a:rPr>
                        <a:t> X+1</a:t>
                      </a:r>
                      <a:endParaRPr lang="nl-NL" sz="2000" dirty="0">
                        <a:effectLst/>
                      </a:endParaRPr>
                    </a:p>
                  </a:txBody>
                  <a:tcPr marL="68580" marR="68580" marT="0" marB="0">
                    <a:solidFill>
                      <a:srgbClr val="00373E"/>
                    </a:solidFill>
                  </a:tcPr>
                </a:tc>
                <a:tc>
                  <a:txBody>
                    <a:bodyPr/>
                    <a:lstStyle/>
                    <a:p>
                      <a:pPr algn="ctr"/>
                      <a:r>
                        <a:rPr lang="nl-NL" dirty="0" smtClean="0">
                          <a:solidFill>
                            <a:schemeClr val="tx1"/>
                          </a:solidFill>
                        </a:rPr>
                        <a:t> (%)</a:t>
                      </a:r>
                      <a:endParaRPr lang="nl-NL" dirty="0">
                        <a:solidFill>
                          <a:schemeClr val="tx1"/>
                        </a:solidFill>
                      </a:endParaRPr>
                    </a:p>
                  </a:txBody>
                  <a:tcPr marL="68580" marR="68580" marT="0" marB="0" anchor="ctr">
                    <a:solidFill>
                      <a:srgbClr val="6AB650"/>
                    </a:solidFill>
                  </a:tcPr>
                </a:tc>
                <a:tc>
                  <a:txBody>
                    <a:bodyPr/>
                    <a:lstStyle/>
                    <a:p>
                      <a:pPr algn="ctr"/>
                      <a:r>
                        <a:rPr lang="nl-NL" dirty="0" smtClean="0">
                          <a:solidFill>
                            <a:schemeClr val="tx1"/>
                          </a:solidFill>
                        </a:rPr>
                        <a:t> (%)</a:t>
                      </a:r>
                      <a:endParaRPr lang="nl-NL" dirty="0">
                        <a:solidFill>
                          <a:schemeClr val="tx1"/>
                        </a:solidFill>
                      </a:endParaRPr>
                    </a:p>
                  </a:txBody>
                  <a:tcPr marL="68580" marR="68580" marT="0" marB="0" anchor="ctr">
                    <a:solidFill>
                      <a:srgbClr val="CED9E5"/>
                    </a:solidFill>
                  </a:tcPr>
                </a:tc>
                <a:tc>
                  <a:txBody>
                    <a:bodyPr/>
                    <a:lstStyle/>
                    <a:p>
                      <a:pPr algn="ctr"/>
                      <a:r>
                        <a:rPr lang="nl-NL" dirty="0" smtClean="0">
                          <a:solidFill>
                            <a:schemeClr val="tx1"/>
                          </a:solidFill>
                        </a:rPr>
                        <a:t> (%)</a:t>
                      </a:r>
                      <a:endParaRPr lang="nl-NL" dirty="0">
                        <a:solidFill>
                          <a:schemeClr val="tx1"/>
                        </a:solidFill>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72958" y="861898"/>
            <a:ext cx="10598378"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endParaRPr lang="nl-NL" sz="2300" b="1" dirty="0" smtClean="0"/>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a:t>
            </a:r>
            <a:r>
              <a:rPr kumimoji="0" lang="nl-NL" altLang="nl-NL"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BNP is een betrouwbare test om hartfalen uit te sluiten.</a:t>
            </a:r>
            <a:endParaRPr kumimoji="0" lang="nl-NL" altLang="nl-N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5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3917589917"/>
              </p:ext>
            </p:extLst>
          </p:nvPr>
        </p:nvGraphicFramePr>
        <p:xfrm>
          <a:off x="567101" y="1123082"/>
          <a:ext cx="10422948" cy="3958285"/>
        </p:xfrm>
        <a:graphic>
          <a:graphicData uri="http://schemas.openxmlformats.org/drawingml/2006/table">
            <a:tbl>
              <a:tblPr firstRow="1" bandRow="1">
                <a:tableStyleId>{93296810-A885-4BE3-A3E7-6D5BEEA58F35}</a:tableStyleId>
              </a:tblPr>
              <a:tblGrid>
                <a:gridCol w="952780">
                  <a:extLst>
                    <a:ext uri="{9D8B030D-6E8A-4147-A177-3AD203B41FA5}">
                      <a16:colId xmlns:a16="http://schemas.microsoft.com/office/drawing/2014/main" val="2630670051"/>
                    </a:ext>
                  </a:extLst>
                </a:gridCol>
                <a:gridCol w="1445741">
                  <a:extLst>
                    <a:ext uri="{9D8B030D-6E8A-4147-A177-3AD203B41FA5}">
                      <a16:colId xmlns:a16="http://schemas.microsoft.com/office/drawing/2014/main" val="1367086900"/>
                    </a:ext>
                  </a:extLst>
                </a:gridCol>
                <a:gridCol w="2273467">
                  <a:extLst>
                    <a:ext uri="{9D8B030D-6E8A-4147-A177-3AD203B41FA5}">
                      <a16:colId xmlns:a16="http://schemas.microsoft.com/office/drawing/2014/main" val="3463785739"/>
                    </a:ext>
                  </a:extLst>
                </a:gridCol>
                <a:gridCol w="1296119">
                  <a:extLst>
                    <a:ext uri="{9D8B030D-6E8A-4147-A177-3AD203B41FA5}">
                      <a16:colId xmlns:a16="http://schemas.microsoft.com/office/drawing/2014/main" val="433144906"/>
                    </a:ext>
                  </a:extLst>
                </a:gridCol>
                <a:gridCol w="1484947">
                  <a:extLst>
                    <a:ext uri="{9D8B030D-6E8A-4147-A177-3AD203B41FA5}">
                      <a16:colId xmlns:a16="http://schemas.microsoft.com/office/drawing/2014/main" val="2337862488"/>
                    </a:ext>
                  </a:extLst>
                </a:gridCol>
                <a:gridCol w="1346267">
                  <a:extLst>
                    <a:ext uri="{9D8B030D-6E8A-4147-A177-3AD203B41FA5}">
                      <a16:colId xmlns:a16="http://schemas.microsoft.com/office/drawing/2014/main" val="27119872"/>
                    </a:ext>
                  </a:extLst>
                </a:gridCol>
                <a:gridCol w="1623627">
                  <a:extLst>
                    <a:ext uri="{9D8B030D-6E8A-4147-A177-3AD203B41FA5}">
                      <a16:colId xmlns:a16="http://schemas.microsoft.com/office/drawing/2014/main" val="1717428589"/>
                    </a:ext>
                  </a:extLst>
                </a:gridCol>
              </a:tblGrid>
              <a:tr h="40508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Praktijk</a:t>
                      </a:r>
                    </a:p>
                  </a:txBody>
                  <a:tcPr>
                    <a:solidFill>
                      <a:srgbClr val="6AB65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txBody>
                  <a:tcPr>
                    <a:solidFill>
                      <a:srgbClr val="6AB650"/>
                    </a:solidFill>
                  </a:tcPr>
                </a:tc>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800" b="0" i="0" u="none" strike="noStrike" kern="1200" dirty="0" smtClean="0">
                          <a:solidFill>
                            <a:schemeClr val="bg1"/>
                          </a:solidFill>
                          <a:effectLst/>
                          <a:latin typeface="+mn-lt"/>
                          <a:ea typeface="+mn-ea"/>
                          <a:cs typeface="+mn-cs"/>
                        </a:rPr>
                        <a:t>Patiënten met BNP test in 5 jaar periode JAAR-JAAR</a:t>
                      </a:r>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extLst>
                  <a:ext uri="{0D108BD9-81ED-4DB2-BD59-A6C34878D82A}">
                    <a16:rowId xmlns:a16="http://schemas.microsoft.com/office/drawing/2014/main" val="2427883297"/>
                  </a:ext>
                </a:extLst>
              </a:tr>
              <a:tr h="43865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a:solidFill>
                      <a:srgbClr val="6AB6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a:solidFill>
                      <a:srgbClr val="6AB6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800" b="0" i="0" u="none" strike="noStrike" kern="1200" dirty="0" smtClean="0">
                          <a:solidFill>
                            <a:schemeClr val="bg1"/>
                          </a:solidFill>
                          <a:effectLst/>
                          <a:latin typeface="+mn-lt"/>
                          <a:ea typeface="+mn-ea"/>
                          <a:cs typeface="+mn-cs"/>
                        </a:rPr>
                        <a:t>Totaal</a:t>
                      </a:r>
                    </a:p>
                  </a:txBody>
                  <a:tcPr marL="9525" marR="9525" marT="9525" marB="0">
                    <a:solidFill>
                      <a:srgbClr val="6AB650"/>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800" b="0" i="0" u="none" strike="noStrike" kern="1200" dirty="0" smtClean="0">
                          <a:solidFill>
                            <a:schemeClr val="bg1"/>
                          </a:solidFill>
                          <a:effectLst/>
                          <a:latin typeface="+mn-lt"/>
                          <a:ea typeface="+mn-ea"/>
                          <a:cs typeface="+mn-cs"/>
                        </a:rPr>
                        <a:t>Aantal per leeftijdsgroep</a:t>
                      </a:r>
                    </a:p>
                  </a:txBody>
                  <a:tcPr marL="9525" marR="9525" marT="9525" marB="0">
                    <a:solidFill>
                      <a:srgbClr val="6AB650"/>
                    </a:solidFill>
                  </a:tcPr>
                </a:tc>
                <a:tc hMerge="1">
                  <a:txBody>
                    <a:bodyPr/>
                    <a:lstStyle/>
                    <a:p>
                      <a:endParaRPr lang="nl-NL"/>
                    </a:p>
                  </a:txBody>
                  <a:tcPr/>
                </a:tc>
                <a:tc hMerge="1">
                  <a:txBody>
                    <a:bodyPr/>
                    <a:lstStyle/>
                    <a:p>
                      <a:endParaRPr lang="nl-NL"/>
                    </a:p>
                  </a:txBody>
                  <a:tcPr/>
                </a:tc>
                <a:tc>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extLst>
                  <a:ext uri="{0D108BD9-81ED-4DB2-BD59-A6C34878D82A}">
                    <a16:rowId xmlns:a16="http://schemas.microsoft.com/office/drawing/2014/main" val="3043092015"/>
                  </a:ext>
                </a:extLst>
              </a:tr>
              <a:tr h="36318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a:solidFill>
                      <a:srgbClr val="6AB6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a:solidFill>
                      <a:srgbClr val="6AB650"/>
                    </a:solidFill>
                  </a:tcPr>
                </a:tc>
                <a:tc>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&lt;40</a:t>
                      </a:r>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40-64</a:t>
                      </a:r>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&gt;65</a:t>
                      </a:r>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 onder</a:t>
                      </a:r>
                      <a:r>
                        <a:rPr lang="nl-NL" sz="1800" b="0" i="0" u="none" strike="noStrike" kern="1200" baseline="0" dirty="0" smtClean="0">
                          <a:solidFill>
                            <a:schemeClr val="bg1"/>
                          </a:solidFill>
                          <a:effectLst/>
                          <a:latin typeface="+mn-lt"/>
                          <a:ea typeface="+mn-ea"/>
                          <a:cs typeface="+mn-cs"/>
                        </a:rPr>
                        <a:t> </a:t>
                      </a:r>
                      <a:r>
                        <a:rPr lang="nl-NL" sz="1800" b="0" i="0" u="none" strike="noStrike" kern="1200" dirty="0" smtClean="0">
                          <a:solidFill>
                            <a:schemeClr val="bg1"/>
                          </a:solidFill>
                          <a:effectLst/>
                          <a:latin typeface="+mn-lt"/>
                          <a:ea typeface="+mn-ea"/>
                          <a:cs typeface="+mn-cs"/>
                        </a:rPr>
                        <a:t>65 jaar</a:t>
                      </a:r>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extLst>
                  <a:ext uri="{0D108BD9-81ED-4DB2-BD59-A6C34878D82A}">
                    <a16:rowId xmlns:a16="http://schemas.microsoft.com/office/drawing/2014/main" val="1162893926"/>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P1</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dirty="0"/>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26%</a:t>
                      </a:r>
                    </a:p>
                  </a:txBody>
                  <a:tcPr marL="9525" marR="9525" marT="9525" marB="0" anchor="b"/>
                </a:tc>
                <a:extLst>
                  <a:ext uri="{0D108BD9-81ED-4DB2-BD59-A6C34878D82A}">
                    <a16:rowId xmlns:a16="http://schemas.microsoft.com/office/drawing/2014/main" val="200359865"/>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P2</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43%</a:t>
                      </a:r>
                    </a:p>
                  </a:txBody>
                  <a:tcPr marL="9525" marR="9525" marT="9525" marB="0" anchor="b"/>
                </a:tc>
                <a:extLst>
                  <a:ext uri="{0D108BD9-81ED-4DB2-BD59-A6C34878D82A}">
                    <a16:rowId xmlns:a16="http://schemas.microsoft.com/office/drawing/2014/main" val="746293161"/>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P3</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45%</a:t>
                      </a:r>
                    </a:p>
                  </a:txBody>
                  <a:tcPr marL="9525" marR="9525" marT="9525" marB="0" anchor="b"/>
                </a:tc>
                <a:extLst>
                  <a:ext uri="{0D108BD9-81ED-4DB2-BD59-A6C34878D82A}">
                    <a16:rowId xmlns:a16="http://schemas.microsoft.com/office/drawing/2014/main" val="336302903"/>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P4</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31%</a:t>
                      </a:r>
                    </a:p>
                  </a:txBody>
                  <a:tcPr marL="9525" marR="9525" marT="9525" marB="0" anchor="b"/>
                </a:tc>
                <a:extLst>
                  <a:ext uri="{0D108BD9-81ED-4DB2-BD59-A6C34878D82A}">
                    <a16:rowId xmlns:a16="http://schemas.microsoft.com/office/drawing/2014/main" val="1225282955"/>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P5</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42%</a:t>
                      </a:r>
                    </a:p>
                  </a:txBody>
                  <a:tcPr marL="9525" marR="9525" marT="9525" marB="0" anchor="b"/>
                </a:tc>
                <a:extLst>
                  <a:ext uri="{0D108BD9-81ED-4DB2-BD59-A6C34878D82A}">
                    <a16:rowId xmlns:a16="http://schemas.microsoft.com/office/drawing/2014/main" val="4068710704"/>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P6</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942650645"/>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p7</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dirty="0"/>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25%</a:t>
                      </a:r>
                    </a:p>
                  </a:txBody>
                  <a:tcPr marL="9525" marR="9525" marT="9525" marB="0" anchor="b"/>
                </a:tc>
                <a:extLst>
                  <a:ext uri="{0D108BD9-81ED-4DB2-BD59-A6C34878D82A}">
                    <a16:rowId xmlns:a16="http://schemas.microsoft.com/office/drawing/2014/main" val="1401123932"/>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wijk</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34%</a:t>
                      </a:r>
                    </a:p>
                  </a:txBody>
                  <a:tcPr marL="9525" marR="9525" marT="9525" marB="0" anchor="b"/>
                </a:tc>
                <a:extLst>
                  <a:ext uri="{0D108BD9-81ED-4DB2-BD59-A6C34878D82A}">
                    <a16:rowId xmlns:a16="http://schemas.microsoft.com/office/drawing/2014/main" val="3873403445"/>
                  </a:ext>
                </a:extLst>
              </a:tr>
            </a:tbl>
          </a:graphicData>
        </a:graphic>
      </p:graphicFrame>
      <p:sp>
        <p:nvSpPr>
          <p:cNvPr id="5" name="Tekstvak 4"/>
          <p:cNvSpPr txBox="1"/>
          <p:nvPr/>
        </p:nvSpPr>
        <p:spPr>
          <a:xfrm>
            <a:off x="567101" y="319780"/>
            <a:ext cx="11337352" cy="707886"/>
          </a:xfrm>
          <a:prstGeom prst="rect">
            <a:avLst/>
          </a:prstGeom>
          <a:noFill/>
        </p:spPr>
        <p:txBody>
          <a:bodyPr wrap="square" rtlCol="0">
            <a:spAutoFit/>
          </a:bodyPr>
          <a:lstStyle/>
          <a:p>
            <a:r>
              <a:rPr lang="nl-NL" sz="4000" dirty="0" smtClean="0">
                <a:solidFill>
                  <a:srgbClr val="009CB4"/>
                </a:solidFill>
              </a:rPr>
              <a:t>BNP</a:t>
            </a:r>
            <a:r>
              <a:rPr lang="nl-NL" sz="4000" dirty="0" smtClean="0"/>
              <a:t> </a:t>
            </a:r>
            <a:r>
              <a:rPr lang="nl-NL" sz="3200" dirty="0" smtClean="0">
                <a:solidFill>
                  <a:srgbClr val="009CB4"/>
                </a:solidFill>
              </a:rPr>
              <a:t>diagnostische test</a:t>
            </a:r>
            <a:r>
              <a:rPr lang="nl-NL" sz="4000" dirty="0" smtClean="0">
                <a:solidFill>
                  <a:srgbClr val="009CB4"/>
                </a:solidFill>
              </a:rPr>
              <a:t>			leeftijden</a:t>
            </a:r>
          </a:p>
        </p:txBody>
      </p:sp>
      <p:sp>
        <p:nvSpPr>
          <p:cNvPr id="3" name="Tekstvak 2"/>
          <p:cNvSpPr txBox="1"/>
          <p:nvPr/>
        </p:nvSpPr>
        <p:spPr>
          <a:xfrm>
            <a:off x="567101" y="5369824"/>
            <a:ext cx="10859723" cy="830997"/>
          </a:xfrm>
          <a:prstGeom prst="rect">
            <a:avLst/>
          </a:prstGeom>
          <a:noFill/>
        </p:spPr>
        <p:txBody>
          <a:bodyPr wrap="square" rtlCol="0">
            <a:spAutoFit/>
          </a:bodyPr>
          <a:lstStyle/>
          <a:p>
            <a:r>
              <a:rPr lang="nl-NL" sz="1600" dirty="0">
                <a:solidFill>
                  <a:prstClr val="black"/>
                </a:solidFill>
              </a:rPr>
              <a:t>BNP telt mee als </a:t>
            </a:r>
            <a:r>
              <a:rPr lang="nl-NL" sz="1600" dirty="0" smtClean="0">
                <a:solidFill>
                  <a:prstClr val="black"/>
                </a:solidFill>
              </a:rPr>
              <a:t>diagnostische test als er </a:t>
            </a:r>
            <a:r>
              <a:rPr lang="nl-NL" sz="1600" dirty="0">
                <a:solidFill>
                  <a:prstClr val="black"/>
                </a:solidFill>
              </a:rPr>
              <a:t>geen BNP test in de 6 maanden voor de huidige test was, en als er geen gebruik van </a:t>
            </a:r>
            <a:r>
              <a:rPr lang="nl-NL" sz="1600" dirty="0" smtClean="0">
                <a:solidFill>
                  <a:prstClr val="black"/>
                </a:solidFill>
              </a:rPr>
              <a:t>furosemide </a:t>
            </a:r>
            <a:r>
              <a:rPr lang="nl-NL" sz="1600" dirty="0">
                <a:solidFill>
                  <a:prstClr val="black"/>
                </a:solidFill>
              </a:rPr>
              <a:t>of </a:t>
            </a:r>
            <a:r>
              <a:rPr lang="nl-NL" sz="1600" dirty="0" smtClean="0">
                <a:solidFill>
                  <a:prstClr val="black"/>
                </a:solidFill>
              </a:rPr>
              <a:t>Bumetanide </a:t>
            </a:r>
            <a:r>
              <a:rPr lang="nl-NL" sz="1600" dirty="0">
                <a:solidFill>
                  <a:prstClr val="black"/>
                </a:solidFill>
              </a:rPr>
              <a:t>in combinatie met </a:t>
            </a:r>
            <a:r>
              <a:rPr lang="nl-NL" sz="1600" dirty="0" smtClean="0">
                <a:solidFill>
                  <a:prstClr val="black"/>
                </a:solidFill>
              </a:rPr>
              <a:t>hartfalen </a:t>
            </a:r>
            <a:r>
              <a:rPr lang="nl-NL" sz="1600" dirty="0">
                <a:solidFill>
                  <a:prstClr val="black"/>
                </a:solidFill>
              </a:rPr>
              <a:t>(episode K77 startdatum voor testdatum) in hetzelfde jaar als de BNP test is.</a:t>
            </a:r>
            <a:endParaRPr lang="nl-NL" sz="1600" dirty="0">
              <a:solidFill>
                <a:schemeClr val="accent6">
                  <a:lumMod val="50000"/>
                </a:schemeClr>
              </a:solidFill>
            </a:endParaRPr>
          </a:p>
        </p:txBody>
      </p:sp>
    </p:spTree>
    <p:extLst>
      <p:ext uri="{BB962C8B-B14F-4D97-AF65-F5344CB8AC3E}">
        <p14:creationId xmlns:p14="http://schemas.microsoft.com/office/powerpoint/2010/main" val="97788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199" y="339693"/>
            <a:ext cx="10766044" cy="1325563"/>
          </a:xfrm>
        </p:spPr>
        <p:txBody>
          <a:bodyPr/>
          <a:lstStyle/>
          <a:p>
            <a:r>
              <a:rPr lang="nl-NL" dirty="0" smtClean="0"/>
              <a:t>BNP: handelen veranderd?</a:t>
            </a: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2377775160"/>
              </p:ext>
            </p:extLst>
          </p:nvPr>
        </p:nvGraphicFramePr>
        <p:xfrm>
          <a:off x="711199" y="2806154"/>
          <a:ext cx="10766043" cy="2453640"/>
        </p:xfrm>
        <a:graphic>
          <a:graphicData uri="http://schemas.openxmlformats.org/drawingml/2006/table">
            <a:tbl>
              <a:tblPr firstRow="1" firstCol="1" bandRow="1">
                <a:tableStyleId>{5C22544A-7EE6-4342-B048-85BDC9FD1C3A}</a:tableStyleId>
              </a:tblPr>
              <a:tblGrid>
                <a:gridCol w="2610934">
                  <a:extLst>
                    <a:ext uri="{9D8B030D-6E8A-4147-A177-3AD203B41FA5}">
                      <a16:colId xmlns:a16="http://schemas.microsoft.com/office/drawing/2014/main" val="1164970218"/>
                    </a:ext>
                  </a:extLst>
                </a:gridCol>
                <a:gridCol w="2011867">
                  <a:extLst>
                    <a:ext uri="{9D8B030D-6E8A-4147-A177-3AD203B41FA5}">
                      <a16:colId xmlns:a16="http://schemas.microsoft.com/office/drawing/2014/main" val="1855440838"/>
                    </a:ext>
                  </a:extLst>
                </a:gridCol>
                <a:gridCol w="2692400">
                  <a:extLst>
                    <a:ext uri="{9D8B030D-6E8A-4147-A177-3AD203B41FA5}">
                      <a16:colId xmlns:a16="http://schemas.microsoft.com/office/drawing/2014/main" val="2959130174"/>
                    </a:ext>
                  </a:extLst>
                </a:gridCol>
                <a:gridCol w="1625600">
                  <a:extLst>
                    <a:ext uri="{9D8B030D-6E8A-4147-A177-3AD203B41FA5}">
                      <a16:colId xmlns:a16="http://schemas.microsoft.com/office/drawing/2014/main" val="2247370168"/>
                    </a:ext>
                  </a:extLst>
                </a:gridCol>
                <a:gridCol w="1825242">
                  <a:extLst>
                    <a:ext uri="{9D8B030D-6E8A-4147-A177-3AD203B41FA5}">
                      <a16:colId xmlns:a16="http://schemas.microsoft.com/office/drawing/2014/main" val="3912560199"/>
                    </a:ext>
                  </a:extLst>
                </a:gridCol>
              </a:tblGrid>
              <a:tr h="86447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Ja</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baseline="0" dirty="0" smtClean="0">
                          <a:effectLst/>
                          <a:latin typeface="+mn-lt"/>
                          <a:ea typeface="Calibri" panose="020F0502020204030204" pitchFamily="34" charset="0"/>
                          <a:cs typeface="Calibri" panose="020F0502020204030204" pitchFamily="34" charset="0"/>
                        </a:rPr>
                        <a:t>Nee, nog niet aan toegekomen, maar ben dat wel van plan </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Nee, niet nodig</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Niet</a:t>
                      </a:r>
                      <a:r>
                        <a:rPr lang="nl-NL" sz="2000" baseline="0" dirty="0" smtClean="0">
                          <a:effectLst/>
                          <a:latin typeface="+mn-lt"/>
                          <a:ea typeface="Calibri" panose="020F0502020204030204" pitchFamily="34" charset="0"/>
                          <a:cs typeface="Calibri" panose="020F0502020204030204" pitchFamily="34" charset="0"/>
                        </a:rPr>
                        <a:t> van toepassing</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latin typeface="+mn-lt"/>
                        </a:rPr>
                        <a:t>aantal </a:t>
                      </a:r>
                    </a:p>
                    <a:p>
                      <a:pPr>
                        <a:lnSpc>
                          <a:spcPct val="115000"/>
                        </a:lnSpc>
                        <a:spcAft>
                          <a:spcPts val="0"/>
                        </a:spcAft>
                      </a:pPr>
                      <a:r>
                        <a:rPr lang="nl-NL" sz="2000" dirty="0">
                          <a:effectLst/>
                          <a:latin typeface="+mn-lt"/>
                        </a:rPr>
                        <a:t>respondenten</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marL="0" algn="ctr" defTabSz="914400" rtl="0" eaLnBrk="1" latinLnBrk="0" hangingPunct="1"/>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latin typeface="+mn-lt"/>
                        </a:rPr>
                        <a:t> </a:t>
                      </a:r>
                    </a:p>
                    <a:p>
                      <a:pPr>
                        <a:lnSpc>
                          <a:spcPct val="115000"/>
                        </a:lnSpc>
                        <a:spcAft>
                          <a:spcPts val="0"/>
                        </a:spcAft>
                      </a:pPr>
                      <a:r>
                        <a:rPr lang="nl-NL" sz="2000" dirty="0">
                          <a:effectLst/>
                          <a:latin typeface="+mn-lt"/>
                        </a:rPr>
                        <a:t>percentage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marL="0" algn="ctr" defTabSz="914400" rtl="0" eaLnBrk="1" latinLnBrk="0" hangingPunct="1"/>
                      <a:r>
                        <a:rPr lang="nl-NL" sz="1800" kern="1200" dirty="0" smtClean="0">
                          <a:solidFill>
                            <a:schemeClr val="dk1"/>
                          </a:solidFill>
                          <a:latin typeface="+mn-lt"/>
                          <a:ea typeface="+mn-ea"/>
                          <a:cs typeface="+mn-cs"/>
                        </a:rPr>
                        <a:t>%</a:t>
                      </a:r>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3" name="Rechthoek 2"/>
          <p:cNvSpPr/>
          <p:nvPr/>
        </p:nvSpPr>
        <p:spPr>
          <a:xfrm>
            <a:off x="711200" y="1065092"/>
            <a:ext cx="10766043" cy="1200329"/>
          </a:xfrm>
          <a:prstGeom prst="rect">
            <a:avLst/>
          </a:prstGeom>
        </p:spPr>
        <p:txBody>
          <a:bodyPr wrap="square">
            <a:spAutoFit/>
          </a:bodyPr>
          <a:lstStyle/>
          <a:p>
            <a:endParaRPr lang="nl-NL" sz="2400" dirty="0" smtClean="0">
              <a:solidFill>
                <a:srgbClr val="009CB4"/>
              </a:solidFill>
              <a:latin typeface="Arial" panose="020B0604020202020204" pitchFamily="34" charset="0"/>
              <a:cs typeface="Arial" panose="020B0604020202020204" pitchFamily="34" charset="0"/>
            </a:endParaRPr>
          </a:p>
          <a:p>
            <a:r>
              <a:rPr lang="nl-NL" sz="2400" dirty="0" smtClean="0">
                <a:solidFill>
                  <a:srgbClr val="444443"/>
                </a:solidFill>
                <a:latin typeface="Arial" panose="020B0604020202020204" pitchFamily="34" charset="0"/>
                <a:cs typeface="Arial" panose="020B0604020202020204" pitchFamily="34" charset="0"/>
              </a:rPr>
              <a:t>Is uw handelen ten aanzien van BNP veranderd na de toetsgroep met </a:t>
            </a:r>
            <a:r>
              <a:rPr lang="nl-NL" sz="2400" dirty="0">
                <a:solidFill>
                  <a:srgbClr val="444443"/>
                </a:solidFill>
                <a:latin typeface="Arial" panose="020B0604020202020204" pitchFamily="34" charset="0"/>
                <a:cs typeface="Arial" panose="020B0604020202020204" pitchFamily="34" charset="0"/>
              </a:rPr>
              <a:t>spiegelinformatie over cardiovasculaire </a:t>
            </a:r>
            <a:r>
              <a:rPr lang="nl-NL" sz="2400" dirty="0" smtClean="0">
                <a:solidFill>
                  <a:srgbClr val="444443"/>
                </a:solidFill>
                <a:latin typeface="Arial" panose="020B0604020202020204" pitchFamily="34" charset="0"/>
                <a:cs typeface="Arial" panose="020B0604020202020204" pitchFamily="34" charset="0"/>
              </a:rPr>
              <a:t>testen?</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37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68350" y="2442811"/>
            <a:ext cx="9765654" cy="646331"/>
          </a:xfrm>
        </p:spPr>
        <p:txBody>
          <a:bodyPr/>
          <a:lstStyle/>
          <a:p>
            <a:r>
              <a:rPr lang="it-IT" dirty="0" smtClean="0"/>
              <a:t>Troponine </a:t>
            </a:r>
            <a:endParaRPr lang="it-IT" dirty="0"/>
          </a:p>
        </p:txBody>
      </p:sp>
    </p:spTree>
    <p:extLst>
      <p:ext uri="{BB962C8B-B14F-4D97-AF65-F5344CB8AC3E}">
        <p14:creationId xmlns:p14="http://schemas.microsoft.com/office/powerpoint/2010/main" val="29674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Wanneer troponine?</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2657110176"/>
              </p:ext>
            </p:extLst>
          </p:nvPr>
        </p:nvGraphicFramePr>
        <p:xfrm>
          <a:off x="876649" y="2347353"/>
          <a:ext cx="10474861" cy="217343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t>
                      </a:r>
                      <a:r>
                        <a:rPr lang="nl-NL" sz="2000" dirty="0" smtClean="0">
                          <a:effectLst/>
                        </a:rPr>
                        <a:t>antal (%)</a:t>
                      </a:r>
                    </a:p>
                    <a:p>
                      <a:pPr>
                        <a:lnSpc>
                          <a:spcPct val="115000"/>
                        </a:lnSpc>
                        <a:spcAft>
                          <a:spcPts val="0"/>
                        </a:spcAft>
                      </a:pPr>
                      <a:r>
                        <a:rPr lang="nl-NL" sz="2000" dirty="0" smtClean="0">
                          <a:effectLst/>
                        </a:rPr>
                        <a:t>Jaar</a:t>
                      </a:r>
                      <a:r>
                        <a:rPr lang="nl-NL" sz="2000" baseline="0" dirty="0" smtClean="0">
                          <a:effectLst/>
                        </a:rPr>
                        <a:t> X</a:t>
                      </a:r>
                      <a:endParaRPr lang="nl-NL" sz="2000" dirty="0">
                        <a:effectLst/>
                      </a:endParaRPr>
                    </a:p>
                  </a:txBody>
                  <a:tcPr marL="68580" marR="68580" marT="0" marB="0">
                    <a:solidFill>
                      <a:srgbClr val="00373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6AB6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r>
                        <a:rPr lang="nl-NL" sz="2000" dirty="0" smtClean="0">
                          <a:effectLst/>
                        </a:rPr>
                        <a:t>Aantal (%)</a:t>
                      </a:r>
                    </a:p>
                    <a:p>
                      <a:pPr>
                        <a:lnSpc>
                          <a:spcPct val="115000"/>
                        </a:lnSpc>
                        <a:spcAft>
                          <a:spcPts val="0"/>
                        </a:spcAft>
                      </a:pPr>
                      <a:r>
                        <a:rPr lang="nl-NL" sz="2000" dirty="0" smtClean="0">
                          <a:effectLst/>
                        </a:rPr>
                        <a:t>Jaar</a:t>
                      </a:r>
                      <a:r>
                        <a:rPr lang="nl-NL" sz="2000" baseline="0" dirty="0" smtClean="0">
                          <a:effectLst/>
                        </a:rPr>
                        <a:t> X+1</a:t>
                      </a:r>
                      <a:endParaRPr lang="nl-NL" sz="2000" dirty="0" smtClean="0">
                        <a:effectLst/>
                      </a:endParaRPr>
                    </a:p>
                  </a:txBody>
                  <a:tcPr marL="68580" marR="68580" marT="0" marB="0">
                    <a:solidFill>
                      <a:srgbClr val="00373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6AB6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9" y="1090003"/>
            <a:ext cx="1000935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400" dirty="0">
                <a:latin typeface="Arial" panose="020B0604020202020204" pitchFamily="34" charset="0"/>
                <a:cs typeface="Arial" panose="020B0604020202020204" pitchFamily="34" charset="0"/>
              </a:rPr>
              <a:t>Bij een licht vermoeden van een hartinfarct laat ik troponine bepalen</a:t>
            </a:r>
            <a:r>
              <a:rPr lang="en-US" sz="2400" dirty="0" smtClean="0">
                <a:latin typeface="Arial" panose="020B0604020202020204" pitchFamily="34" charset="0"/>
                <a:cs typeface="Arial" panose="020B0604020202020204" pitchFamily="34" charset="0"/>
              </a:rPr>
              <a:t>.</a:t>
            </a:r>
            <a:endParaRPr lang="nl-NL" sz="2400"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cs typeface="Arial" panose="020B0604020202020204" pitchFamily="34" charset="0"/>
            </a:endParaRPr>
          </a:p>
          <a:p>
            <a:pPr lvl="0" eaLnBrk="0" fontAlgn="base" hangingPunct="0">
              <a:spcBef>
                <a:spcPct val="0"/>
              </a:spcBef>
              <a:spcAft>
                <a:spcPct val="0"/>
              </a:spcAft>
            </a:pPr>
            <a:r>
              <a:rPr lang="nl-NL" altLang="nl-NL" sz="2300" b="1" dirty="0" smtClean="0">
                <a:cs typeface="Arial" panose="020B0604020202020204" pitchFamily="34" charset="0"/>
              </a:rPr>
              <a:t>% </a:t>
            </a:r>
            <a:r>
              <a:rPr lang="nl-NL" altLang="nl-NL" sz="2300" b="1" dirty="0">
                <a:cs typeface="Arial" panose="020B0604020202020204" pitchFamily="34" charset="0"/>
              </a:rPr>
              <a:t>is het hier mee eens:</a:t>
            </a:r>
            <a:endParaRPr kumimoji="0" lang="nl-NL" altLang="nl-NL" sz="2300" b="1" i="0" u="none" strike="noStrike" cap="none" normalizeH="0" baseline="0" dirty="0">
              <a:ln>
                <a:noFill/>
              </a:ln>
              <a:effectLst/>
            </a:endParaRPr>
          </a:p>
        </p:txBody>
      </p:sp>
    </p:spTree>
    <p:extLst>
      <p:ext uri="{BB962C8B-B14F-4D97-AF65-F5344CB8AC3E}">
        <p14:creationId xmlns:p14="http://schemas.microsoft.com/office/powerpoint/2010/main" val="227949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1881658539"/>
              </p:ext>
            </p:extLst>
          </p:nvPr>
        </p:nvGraphicFramePr>
        <p:xfrm>
          <a:off x="673099" y="1590137"/>
          <a:ext cx="10719831" cy="4093967"/>
        </p:xfrm>
        <a:graphic>
          <a:graphicData uri="http://schemas.openxmlformats.org/drawingml/2006/table">
            <a:tbl>
              <a:tblPr firstRow="1" bandRow="1">
                <a:tableStyleId>{21E4AEA4-8DFA-4A89-87EB-49C32662AFE0}</a:tableStyleId>
              </a:tblPr>
              <a:tblGrid>
                <a:gridCol w="669975">
                  <a:extLst>
                    <a:ext uri="{9D8B030D-6E8A-4147-A177-3AD203B41FA5}">
                      <a16:colId xmlns:a16="http://schemas.microsoft.com/office/drawing/2014/main" val="3410159161"/>
                    </a:ext>
                  </a:extLst>
                </a:gridCol>
                <a:gridCol w="1030730">
                  <a:extLst>
                    <a:ext uri="{9D8B030D-6E8A-4147-A177-3AD203B41FA5}">
                      <a16:colId xmlns:a16="http://schemas.microsoft.com/office/drawing/2014/main" val="1367086900"/>
                    </a:ext>
                  </a:extLst>
                </a:gridCol>
                <a:gridCol w="2314876">
                  <a:extLst>
                    <a:ext uri="{9D8B030D-6E8A-4147-A177-3AD203B41FA5}">
                      <a16:colId xmlns:a16="http://schemas.microsoft.com/office/drawing/2014/main" val="2622632339"/>
                    </a:ext>
                  </a:extLst>
                </a:gridCol>
                <a:gridCol w="1344454">
                  <a:extLst>
                    <a:ext uri="{9D8B030D-6E8A-4147-A177-3AD203B41FA5}">
                      <a16:colId xmlns:a16="http://schemas.microsoft.com/office/drawing/2014/main" val="245153136"/>
                    </a:ext>
                  </a:extLst>
                </a:gridCol>
                <a:gridCol w="1339949">
                  <a:extLst>
                    <a:ext uri="{9D8B030D-6E8A-4147-A177-3AD203B41FA5}">
                      <a16:colId xmlns:a16="http://schemas.microsoft.com/office/drawing/2014/main" val="991264514"/>
                    </a:ext>
                  </a:extLst>
                </a:gridCol>
                <a:gridCol w="1339949">
                  <a:extLst>
                    <a:ext uri="{9D8B030D-6E8A-4147-A177-3AD203B41FA5}">
                      <a16:colId xmlns:a16="http://schemas.microsoft.com/office/drawing/2014/main" val="1076817163"/>
                    </a:ext>
                  </a:extLst>
                </a:gridCol>
                <a:gridCol w="1339949">
                  <a:extLst>
                    <a:ext uri="{9D8B030D-6E8A-4147-A177-3AD203B41FA5}">
                      <a16:colId xmlns:a16="http://schemas.microsoft.com/office/drawing/2014/main" val="2850118905"/>
                    </a:ext>
                  </a:extLst>
                </a:gridCol>
                <a:gridCol w="1339949">
                  <a:extLst>
                    <a:ext uri="{9D8B030D-6E8A-4147-A177-3AD203B41FA5}">
                      <a16:colId xmlns:a16="http://schemas.microsoft.com/office/drawing/2014/main" val="2660309789"/>
                    </a:ext>
                  </a:extLst>
                </a:gridCol>
              </a:tblGrid>
              <a:tr h="40109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Praktijk</a:t>
                      </a:r>
                      <a:endParaRPr lang="nl-NL" dirty="0" smtClean="0">
                        <a:solidFill>
                          <a:schemeClr val="bg1"/>
                        </a:solidFill>
                      </a:endParaRPr>
                    </a:p>
                  </a:txBody>
                  <a:tcPr/>
                </a:tc>
                <a:tc hMerge="1">
                  <a:txBody>
                    <a:bodyPr/>
                    <a:lstStyle/>
                    <a:p>
                      <a:endParaRPr lang="nl-NL"/>
                    </a:p>
                  </a:txBody>
                  <a:tcPr/>
                </a:tc>
                <a:tc gridSpan="6">
                  <a:txBody>
                    <a:bodyPr/>
                    <a:lstStyle/>
                    <a:p>
                      <a:pPr marL="0" algn="ctr" defTabSz="914400" rtl="0" eaLnBrk="1" fontAlgn="b" latinLnBrk="0" hangingPunct="1"/>
                      <a:r>
                        <a:rPr lang="nl-NL" sz="1800" u="none" strike="noStrike" kern="1200" dirty="0" smtClean="0">
                          <a:effectLst/>
                        </a:rPr>
                        <a:t>Patiënten met </a:t>
                      </a:r>
                      <a:r>
                        <a:rPr lang="nl-NL" sz="1800" u="none" strike="noStrike" kern="1200" dirty="0" err="1" smtClean="0">
                          <a:effectLst/>
                        </a:rPr>
                        <a:t>Troponine</a:t>
                      </a:r>
                      <a:r>
                        <a:rPr lang="nl-NL" sz="1800" u="none" strike="noStrike" kern="1200" dirty="0" smtClean="0">
                          <a:effectLst/>
                        </a:rPr>
                        <a:t> test in</a:t>
                      </a:r>
                      <a:r>
                        <a:rPr lang="nl-NL" sz="1800" u="none" strike="noStrike" kern="1200" baseline="0" dirty="0" smtClean="0">
                          <a:effectLst/>
                        </a:rPr>
                        <a:t> periode 2017-2021</a:t>
                      </a:r>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extLst>
                  <a:ext uri="{0D108BD9-81ED-4DB2-BD59-A6C34878D82A}">
                    <a16:rowId xmlns:a16="http://schemas.microsoft.com/office/drawing/2014/main" val="2046343046"/>
                  </a:ext>
                </a:extLst>
              </a:tr>
              <a:tr h="658374">
                <a:tc rowSpan="2" gridSpan="2">
                  <a:txBody>
                    <a:bodyPr/>
                    <a:lstStyle/>
                    <a:p>
                      <a:endParaRPr lang="nl-NL" dirty="0">
                        <a:solidFill>
                          <a:schemeClr val="bg1"/>
                        </a:solidFill>
                      </a:endParaRPr>
                    </a:p>
                  </a:txBody>
                  <a:tcPr>
                    <a:solidFill>
                      <a:schemeClr val="accent2"/>
                    </a:solidFill>
                  </a:tcPr>
                </a:tc>
                <a:tc rowSpan="2" hMerge="1">
                  <a:txBody>
                    <a:bodyPr/>
                    <a:lstStyle/>
                    <a:p>
                      <a:endParaRPr lang="nl-NL" dirty="0">
                        <a:solidFill>
                          <a:schemeClr val="bg1"/>
                        </a:solidFill>
                      </a:endParaRPr>
                    </a:p>
                  </a:txBody>
                  <a:tcPr/>
                </a:tc>
                <a:tc>
                  <a:txBody>
                    <a:bodyPr/>
                    <a:lstStyle/>
                    <a:p>
                      <a:pPr marL="0" algn="ctr" defTabSz="914400" rtl="0" eaLnBrk="1" fontAlgn="b" latinLnBrk="0" hangingPunct="1"/>
                      <a:r>
                        <a:rPr lang="nl-NL" sz="1800" u="none" strike="noStrike" kern="1200" baseline="0" dirty="0" smtClean="0">
                          <a:solidFill>
                            <a:schemeClr val="bg1"/>
                          </a:solidFill>
                          <a:effectLst/>
                        </a:rPr>
                        <a:t>Totaal</a:t>
                      </a:r>
                      <a:endParaRPr lang="nl-NL" sz="1800" b="0" i="0" u="none" strike="noStrike" kern="1200" dirty="0">
                        <a:solidFill>
                          <a:schemeClr val="bg1"/>
                        </a:solidFill>
                        <a:effectLst/>
                        <a:latin typeface="+mn-lt"/>
                        <a:ea typeface="+mn-ea"/>
                        <a:cs typeface="+mn-cs"/>
                      </a:endParaRPr>
                    </a:p>
                  </a:txBody>
                  <a:tcPr marL="9525" marR="9525" marT="9525" marB="0">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Mannen </a:t>
                      </a:r>
                      <a:endParaRPr lang="nl-NL" sz="1800" b="0" i="0" u="none" strike="noStrike" kern="1200" dirty="0">
                        <a:solidFill>
                          <a:schemeClr val="bg1"/>
                        </a:solidFill>
                        <a:effectLst/>
                        <a:latin typeface="+mn-lt"/>
                        <a:ea typeface="+mn-ea"/>
                        <a:cs typeface="+mn-cs"/>
                      </a:endParaRPr>
                    </a:p>
                  </a:txBody>
                  <a:tcPr marL="9525" marR="9525" marT="9525" marB="0">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Leeftijd</a:t>
                      </a:r>
                      <a:endParaRPr lang="nl-NL" sz="1800" b="0" i="0" u="none" strike="noStrike" kern="1200" dirty="0" smtClean="0">
                        <a:solidFill>
                          <a:schemeClr val="bg1"/>
                        </a:solidFill>
                        <a:effectLst/>
                        <a:latin typeface="+mn-lt"/>
                        <a:ea typeface="+mn-ea"/>
                        <a:cs typeface="+mn-cs"/>
                      </a:endParaRPr>
                    </a:p>
                  </a:txBody>
                  <a:tcPr marL="9525" marR="9525" marT="9525" marB="0" anchor="b">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Vrouwen </a:t>
                      </a:r>
                      <a:endParaRPr lang="nl-NL" sz="1800" b="0" i="0" u="none" strike="noStrike" kern="1200" dirty="0">
                        <a:solidFill>
                          <a:schemeClr val="bg1"/>
                        </a:solidFill>
                        <a:effectLst/>
                        <a:latin typeface="+mn-lt"/>
                        <a:ea typeface="+mn-ea"/>
                        <a:cs typeface="+mn-cs"/>
                      </a:endParaRPr>
                    </a:p>
                  </a:txBody>
                  <a:tcPr marL="9525" marR="9525" marT="9525" marB="0">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Leeftijd</a:t>
                      </a:r>
                      <a:endParaRPr lang="nl-NL" sz="1800" b="0" i="0" u="none" strike="noStrike" kern="1200" dirty="0" smtClean="0">
                        <a:solidFill>
                          <a:schemeClr val="bg1"/>
                        </a:solidFill>
                        <a:effectLst/>
                        <a:latin typeface="+mn-lt"/>
                        <a:ea typeface="+mn-ea"/>
                        <a:cs typeface="+mn-cs"/>
                      </a:endParaRPr>
                    </a:p>
                  </a:txBody>
                  <a:tcPr marL="9525" marR="9525" marT="9525" marB="0" anchor="b">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 patiënten &lt;40</a:t>
                      </a:r>
                      <a:endParaRPr lang="nl-NL" sz="1800" b="0" i="0" u="none" strike="noStrike" kern="1200" dirty="0">
                        <a:solidFill>
                          <a:schemeClr val="bg1"/>
                        </a:solidFill>
                        <a:effectLst/>
                        <a:latin typeface="+mn-lt"/>
                        <a:ea typeface="+mn-ea"/>
                        <a:cs typeface="+mn-cs"/>
                      </a:endParaRPr>
                    </a:p>
                  </a:txBody>
                  <a:tcPr marL="9525" marR="9525" marT="9525" marB="0">
                    <a:solidFill>
                      <a:schemeClr val="accent2"/>
                    </a:solidFill>
                  </a:tcPr>
                </a:tc>
                <a:extLst>
                  <a:ext uri="{0D108BD9-81ED-4DB2-BD59-A6C34878D82A}">
                    <a16:rowId xmlns:a16="http://schemas.microsoft.com/office/drawing/2014/main" val="2427883297"/>
                  </a:ext>
                </a:extLst>
              </a:tr>
              <a:tr h="376214">
                <a:tc gridSpan="2" v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a:solidFill>
                      <a:schemeClr val="accent4">
                        <a:lumMod val="60000"/>
                        <a:lumOff val="40000"/>
                      </a:schemeClr>
                    </a:solidFill>
                  </a:tcPr>
                </a:tc>
                <a:tc hMerge="1" v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a:solidFill>
                      <a:schemeClr val="accent4">
                        <a:lumMod val="60000"/>
                        <a:lumOff val="40000"/>
                      </a:schemeClr>
                    </a:solidFill>
                  </a:tcPr>
                </a:tc>
                <a:tc>
                  <a:txBody>
                    <a:bodyPr/>
                    <a:lstStyle/>
                    <a:p>
                      <a:pPr marL="0" algn="ctr" defTabSz="914400" rtl="0" eaLnBrk="1" fontAlgn="b" latinLnBrk="0" hangingPunct="1"/>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(min-max)</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(min-max)</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extLst>
                  <a:ext uri="{0D108BD9-81ED-4DB2-BD59-A6C34878D82A}">
                    <a16:rowId xmlns:a16="http://schemas.microsoft.com/office/drawing/2014/main" val="1162893926"/>
                  </a:ext>
                </a:extLst>
              </a:tr>
              <a:tr h="311267">
                <a:tc>
                  <a:txBody>
                    <a:bodyPr/>
                    <a:lstStyle/>
                    <a:p>
                      <a:pPr marL="0" algn="ctr" defTabSz="914400" rtl="0" eaLnBrk="1" fontAlgn="b" latinLnBrk="0" hangingPunct="1"/>
                      <a:r>
                        <a:rPr lang="nl-NL" sz="1600" u="none" strike="noStrike" kern="1200" dirty="0" smtClean="0">
                          <a:effectLst/>
                        </a:rPr>
                        <a:t>P1</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dirty="0"/>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(47-69)</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(36-79)</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200359865"/>
                  </a:ext>
                </a:extLst>
              </a:tr>
              <a:tr h="311267">
                <a:tc>
                  <a:txBody>
                    <a:bodyPr/>
                    <a:lstStyle/>
                    <a:p>
                      <a:pPr marL="0" algn="ctr" defTabSz="914400" rtl="0" eaLnBrk="1" fontAlgn="b" latinLnBrk="0" hangingPunct="1"/>
                      <a:r>
                        <a:rPr lang="nl-NL" sz="1600" u="none" strike="noStrike" kern="1200" dirty="0" smtClean="0">
                          <a:effectLst/>
                        </a:rPr>
                        <a:t>P2</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(15-75)</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(32-82)</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746293161"/>
                  </a:ext>
                </a:extLst>
              </a:tr>
              <a:tr h="311267">
                <a:tc>
                  <a:txBody>
                    <a:bodyPr/>
                    <a:lstStyle/>
                    <a:p>
                      <a:pPr marL="0" algn="ctr" defTabSz="914400" rtl="0" eaLnBrk="1" fontAlgn="b" latinLnBrk="0" hangingPunct="1"/>
                      <a:r>
                        <a:rPr lang="nl-NL" sz="1600" u="none" strike="noStrike" kern="1200" dirty="0" smtClean="0">
                          <a:effectLst/>
                        </a:rPr>
                        <a:t>P3</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(23-73)</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(28-85)</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336302903"/>
                  </a:ext>
                </a:extLst>
              </a:tr>
              <a:tr h="311267">
                <a:tc>
                  <a:txBody>
                    <a:bodyPr/>
                    <a:lstStyle/>
                    <a:p>
                      <a:pPr marL="0" algn="ctr" defTabSz="914400" rtl="0" eaLnBrk="1" fontAlgn="b" latinLnBrk="0" hangingPunct="1"/>
                      <a:r>
                        <a:rPr lang="nl-NL" sz="1600" u="none" strike="noStrike" kern="1200" dirty="0" smtClean="0">
                          <a:effectLst/>
                        </a:rPr>
                        <a:t>P4</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latin typeface="+mn-lt"/>
                        </a:rPr>
                        <a:t>--</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(40-71)</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1225282955"/>
                  </a:ext>
                </a:extLst>
              </a:tr>
              <a:tr h="311267">
                <a:tc>
                  <a:txBody>
                    <a:bodyPr/>
                    <a:lstStyle/>
                    <a:p>
                      <a:pPr marL="0" algn="ctr" defTabSz="914400" rtl="0" eaLnBrk="1" fontAlgn="b" latinLnBrk="0" hangingPunct="1"/>
                      <a:r>
                        <a:rPr lang="nl-NL" sz="1600" u="none" strike="noStrike" kern="1200" dirty="0" smtClean="0">
                          <a:effectLst/>
                        </a:rPr>
                        <a:t>P5</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r>
                        <a:rPr lang="nl-NL" sz="1800" dirty="0" smtClean="0"/>
                        <a:t>(32-83)</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(48-74)</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4068710704"/>
                  </a:ext>
                </a:extLst>
              </a:tr>
              <a:tr h="311267">
                <a:tc>
                  <a:txBody>
                    <a:bodyPr/>
                    <a:lstStyle/>
                    <a:p>
                      <a:pPr marL="0" algn="ctr" defTabSz="914400" rtl="0" eaLnBrk="1" fontAlgn="b" latinLnBrk="0" hangingPunct="1"/>
                      <a:r>
                        <a:rPr lang="nl-NL" sz="1600" u="none" strike="noStrike" kern="1200" dirty="0" smtClean="0">
                          <a:effectLst/>
                        </a:rPr>
                        <a:t>P6</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r>
                        <a:rPr lang="nl-NL" sz="1800" dirty="0" smtClean="0">
                          <a:latin typeface="+mn-lt"/>
                        </a:rPr>
                        <a:t>-</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(38-87)</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1942650645"/>
                  </a:ext>
                </a:extLst>
              </a:tr>
              <a:tr h="311267">
                <a:tc>
                  <a:txBody>
                    <a:bodyPr/>
                    <a:lstStyle/>
                    <a:p>
                      <a:pPr marL="0" algn="ctr" defTabSz="914400" rtl="0" eaLnBrk="1" fontAlgn="b" latinLnBrk="0" hangingPunct="1"/>
                      <a:r>
                        <a:rPr lang="nl-NL" sz="1600" u="none" strike="noStrike" kern="1200" dirty="0" smtClean="0">
                          <a:effectLst/>
                        </a:rPr>
                        <a:t>P7</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dirty="0"/>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r>
                        <a:rPr lang="nl-NL" sz="1800" dirty="0" smtClean="0"/>
                        <a:t>(61-79)</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(52-86)</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1401123932"/>
                  </a:ext>
                </a:extLst>
              </a:tr>
              <a:tr h="479414">
                <a:tc>
                  <a:txBody>
                    <a:bodyPr/>
                    <a:lstStyle/>
                    <a:p>
                      <a:pPr marL="0" algn="ctr" defTabSz="914400" rtl="0" eaLnBrk="1" fontAlgn="b" latinLnBrk="0" hangingPunct="1"/>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600" u="none" strike="noStrike" kern="1200" dirty="0" smtClean="0">
                          <a:effectLst/>
                        </a:rPr>
                        <a:t>Wijk</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pPr algn="ctr"/>
                      <a:endParaRPr lang="nl-NL" sz="1800" b="1"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(15-83)</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(28-87)</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2787711490"/>
                  </a:ext>
                </a:extLst>
              </a:tr>
            </a:tbl>
          </a:graphicData>
        </a:graphic>
      </p:graphicFrame>
      <p:sp>
        <p:nvSpPr>
          <p:cNvPr id="5" name="Tekstvak 4"/>
          <p:cNvSpPr txBox="1"/>
          <p:nvPr/>
        </p:nvSpPr>
        <p:spPr>
          <a:xfrm>
            <a:off x="673099" y="436419"/>
            <a:ext cx="10903549" cy="1015663"/>
          </a:xfrm>
          <a:prstGeom prst="rect">
            <a:avLst/>
          </a:prstGeom>
          <a:noFill/>
        </p:spPr>
        <p:txBody>
          <a:bodyPr wrap="square" rtlCol="0">
            <a:spAutoFit/>
          </a:bodyPr>
          <a:lstStyle/>
          <a:p>
            <a:r>
              <a:rPr lang="nl-NL" sz="4000" dirty="0" err="1" smtClean="0">
                <a:solidFill>
                  <a:srgbClr val="009CB4"/>
                </a:solidFill>
              </a:rPr>
              <a:t>Troponine</a:t>
            </a:r>
            <a:r>
              <a:rPr lang="nl-NL" sz="4000" dirty="0" smtClean="0"/>
              <a:t> 				 	</a:t>
            </a:r>
            <a:r>
              <a:rPr lang="nl-NL" sz="4000" dirty="0" smtClean="0">
                <a:solidFill>
                  <a:srgbClr val="009CB4"/>
                </a:solidFill>
              </a:rPr>
              <a:t>bij wie?</a:t>
            </a:r>
          </a:p>
          <a:p>
            <a:endParaRPr lang="nl-NL" sz="2000" dirty="0" smtClean="0"/>
          </a:p>
        </p:txBody>
      </p:sp>
    </p:spTree>
    <p:extLst>
      <p:ext uri="{BB962C8B-B14F-4D97-AF65-F5344CB8AC3E}">
        <p14:creationId xmlns:p14="http://schemas.microsoft.com/office/powerpoint/2010/main" val="417428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524359"/>
            <a:ext cx="10766044" cy="1325563"/>
          </a:xfrm>
        </p:spPr>
        <p:txBody>
          <a:bodyPr/>
          <a:lstStyle/>
          <a:p>
            <a:r>
              <a:rPr lang="nl-NL" dirty="0" err="1" smtClean="0"/>
              <a:t>Troponine</a:t>
            </a:r>
            <a:r>
              <a:rPr lang="nl-NL" dirty="0" smtClean="0"/>
              <a:t>: handelen veranderd?</a:t>
            </a: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3422880534"/>
              </p:ext>
            </p:extLst>
          </p:nvPr>
        </p:nvGraphicFramePr>
        <p:xfrm>
          <a:off x="711199" y="2806154"/>
          <a:ext cx="10766043" cy="2453640"/>
        </p:xfrm>
        <a:graphic>
          <a:graphicData uri="http://schemas.openxmlformats.org/drawingml/2006/table">
            <a:tbl>
              <a:tblPr firstRow="1" firstCol="1" bandRow="1">
                <a:tableStyleId>{5C22544A-7EE6-4342-B048-85BDC9FD1C3A}</a:tableStyleId>
              </a:tblPr>
              <a:tblGrid>
                <a:gridCol w="2610934">
                  <a:extLst>
                    <a:ext uri="{9D8B030D-6E8A-4147-A177-3AD203B41FA5}">
                      <a16:colId xmlns:a16="http://schemas.microsoft.com/office/drawing/2014/main" val="1164970218"/>
                    </a:ext>
                  </a:extLst>
                </a:gridCol>
                <a:gridCol w="2011867">
                  <a:extLst>
                    <a:ext uri="{9D8B030D-6E8A-4147-A177-3AD203B41FA5}">
                      <a16:colId xmlns:a16="http://schemas.microsoft.com/office/drawing/2014/main" val="1855440838"/>
                    </a:ext>
                  </a:extLst>
                </a:gridCol>
                <a:gridCol w="2692400">
                  <a:extLst>
                    <a:ext uri="{9D8B030D-6E8A-4147-A177-3AD203B41FA5}">
                      <a16:colId xmlns:a16="http://schemas.microsoft.com/office/drawing/2014/main" val="2959130174"/>
                    </a:ext>
                  </a:extLst>
                </a:gridCol>
                <a:gridCol w="1625600">
                  <a:extLst>
                    <a:ext uri="{9D8B030D-6E8A-4147-A177-3AD203B41FA5}">
                      <a16:colId xmlns:a16="http://schemas.microsoft.com/office/drawing/2014/main" val="2247370168"/>
                    </a:ext>
                  </a:extLst>
                </a:gridCol>
                <a:gridCol w="1825242">
                  <a:extLst>
                    <a:ext uri="{9D8B030D-6E8A-4147-A177-3AD203B41FA5}">
                      <a16:colId xmlns:a16="http://schemas.microsoft.com/office/drawing/2014/main" val="3912560199"/>
                    </a:ext>
                  </a:extLst>
                </a:gridCol>
              </a:tblGrid>
              <a:tr h="86447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Ja</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baseline="0" dirty="0" smtClean="0">
                          <a:effectLst/>
                          <a:latin typeface="+mn-lt"/>
                          <a:ea typeface="Calibri" panose="020F0502020204030204" pitchFamily="34" charset="0"/>
                          <a:cs typeface="Calibri" panose="020F0502020204030204" pitchFamily="34" charset="0"/>
                        </a:rPr>
                        <a:t>Nee, nog niet aan toegekomen, maar ben dat wel van plan </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Nee, niet nodig</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Niet</a:t>
                      </a:r>
                      <a:r>
                        <a:rPr lang="nl-NL" sz="2000" baseline="0" dirty="0" smtClean="0">
                          <a:effectLst/>
                          <a:latin typeface="+mn-lt"/>
                          <a:ea typeface="Calibri" panose="020F0502020204030204" pitchFamily="34" charset="0"/>
                          <a:cs typeface="Calibri" panose="020F0502020204030204" pitchFamily="34" charset="0"/>
                        </a:rPr>
                        <a:t> van toepassing</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latin typeface="+mn-lt"/>
                        </a:rPr>
                        <a:t>aantal </a:t>
                      </a:r>
                    </a:p>
                    <a:p>
                      <a:pPr>
                        <a:lnSpc>
                          <a:spcPct val="115000"/>
                        </a:lnSpc>
                        <a:spcAft>
                          <a:spcPts val="0"/>
                        </a:spcAft>
                      </a:pPr>
                      <a:r>
                        <a:rPr lang="nl-NL" sz="2000" dirty="0">
                          <a:effectLst/>
                          <a:latin typeface="+mn-lt"/>
                        </a:rPr>
                        <a:t>respondenten</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marL="0" algn="ctr" defTabSz="914400" rtl="0" eaLnBrk="1" latinLnBrk="0" hangingPunct="1"/>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latin typeface="+mn-lt"/>
                        </a:rPr>
                        <a:t> </a:t>
                      </a:r>
                    </a:p>
                    <a:p>
                      <a:pPr>
                        <a:lnSpc>
                          <a:spcPct val="115000"/>
                        </a:lnSpc>
                        <a:spcAft>
                          <a:spcPts val="0"/>
                        </a:spcAft>
                      </a:pPr>
                      <a:r>
                        <a:rPr lang="nl-NL" sz="2000" dirty="0">
                          <a:effectLst/>
                          <a:latin typeface="+mn-lt"/>
                        </a:rPr>
                        <a:t>percentage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marL="0" algn="ctr" defTabSz="914400" rtl="0" eaLnBrk="1" latinLnBrk="0" hangingPunct="1"/>
                      <a:r>
                        <a:rPr lang="nl-NL" sz="1800" kern="1200" dirty="0" smtClean="0">
                          <a:solidFill>
                            <a:schemeClr val="dk1"/>
                          </a:solidFill>
                          <a:latin typeface="+mn-lt"/>
                          <a:ea typeface="+mn-ea"/>
                          <a:cs typeface="+mn-cs"/>
                        </a:rPr>
                        <a:t>%</a:t>
                      </a:r>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3" name="Rechthoek 2"/>
          <p:cNvSpPr/>
          <p:nvPr/>
        </p:nvSpPr>
        <p:spPr>
          <a:xfrm>
            <a:off x="711199" y="1389557"/>
            <a:ext cx="10766043" cy="1200329"/>
          </a:xfrm>
          <a:prstGeom prst="rect">
            <a:avLst/>
          </a:prstGeom>
        </p:spPr>
        <p:txBody>
          <a:bodyPr wrap="square">
            <a:spAutoFit/>
          </a:bodyPr>
          <a:lstStyle/>
          <a:p>
            <a:endParaRPr lang="nl-NL" sz="2400" dirty="0" smtClean="0">
              <a:solidFill>
                <a:srgbClr val="009CB4"/>
              </a:solidFill>
              <a:latin typeface="Arial" panose="020B0604020202020204" pitchFamily="34" charset="0"/>
              <a:cs typeface="Arial" panose="020B0604020202020204" pitchFamily="34" charset="0"/>
            </a:endParaRPr>
          </a:p>
          <a:p>
            <a:r>
              <a:rPr lang="nl-NL" sz="2400" dirty="0" smtClean="0">
                <a:solidFill>
                  <a:srgbClr val="444443"/>
                </a:solidFill>
                <a:latin typeface="Arial" panose="020B0604020202020204" pitchFamily="34" charset="0"/>
                <a:cs typeface="Arial" panose="020B0604020202020204" pitchFamily="34" charset="0"/>
              </a:rPr>
              <a:t>Is uw handelen ten aanzien van Troponine veranderd na de toetsgroep met </a:t>
            </a:r>
            <a:r>
              <a:rPr lang="nl-NL" sz="2400" dirty="0">
                <a:solidFill>
                  <a:srgbClr val="444443"/>
                </a:solidFill>
                <a:latin typeface="Arial" panose="020B0604020202020204" pitchFamily="34" charset="0"/>
                <a:cs typeface="Arial" panose="020B0604020202020204" pitchFamily="34" charset="0"/>
              </a:rPr>
              <a:t>spiegelinformatie over cardiovasculaire </a:t>
            </a:r>
            <a:r>
              <a:rPr lang="nl-NL" sz="2400" dirty="0" smtClean="0">
                <a:solidFill>
                  <a:srgbClr val="444443"/>
                </a:solidFill>
                <a:latin typeface="Arial" panose="020B0604020202020204" pitchFamily="34" charset="0"/>
                <a:cs typeface="Arial" panose="020B0604020202020204" pitchFamily="34" charset="0"/>
              </a:rPr>
              <a:t>testen?</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71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1213173" y="2928587"/>
            <a:ext cx="9765654" cy="646331"/>
          </a:xfrm>
        </p:spPr>
        <p:txBody>
          <a:bodyPr/>
          <a:lstStyle/>
          <a:p>
            <a:r>
              <a:rPr lang="it-IT" dirty="0" smtClean="0"/>
              <a:t>D-dimeer test in </a:t>
            </a:r>
            <a:r>
              <a:rPr lang="it-IT" dirty="0"/>
              <a:t>de praktijk</a:t>
            </a:r>
          </a:p>
        </p:txBody>
      </p:sp>
    </p:spTree>
    <p:extLst>
      <p:ext uri="{BB962C8B-B14F-4D97-AF65-F5344CB8AC3E}">
        <p14:creationId xmlns:p14="http://schemas.microsoft.com/office/powerpoint/2010/main" val="29356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Stelling</a:t>
            </a:r>
          </a:p>
        </p:txBody>
      </p:sp>
      <p:graphicFrame>
        <p:nvGraphicFramePr>
          <p:cNvPr id="4" name="Tabel 3"/>
          <p:cNvGraphicFramePr>
            <a:graphicFrameLocks noGrp="1"/>
          </p:cNvGraphicFramePr>
          <p:nvPr>
            <p:extLst>
              <p:ext uri="{D42A27DB-BD31-4B8C-83A1-F6EECF244321}">
                <p14:modId xmlns:p14="http://schemas.microsoft.com/office/powerpoint/2010/main" val="188802109"/>
              </p:ext>
            </p:extLst>
          </p:nvPr>
        </p:nvGraphicFramePr>
        <p:xfrm>
          <a:off x="711198" y="2815910"/>
          <a:ext cx="10474861" cy="217343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smtClean="0">
                          <a:effectLst/>
                        </a:rPr>
                        <a:t>Aantal (%)</a:t>
                      </a:r>
                    </a:p>
                    <a:p>
                      <a:pPr>
                        <a:lnSpc>
                          <a:spcPct val="115000"/>
                        </a:lnSpc>
                        <a:spcAft>
                          <a:spcPts val="0"/>
                        </a:spcAft>
                      </a:pPr>
                      <a:r>
                        <a:rPr lang="nl-NL" sz="2000" dirty="0" smtClean="0">
                          <a:effectLst/>
                        </a:rPr>
                        <a:t>JAAR</a:t>
                      </a:r>
                      <a:r>
                        <a:rPr lang="nl-NL" sz="2000" baseline="0" dirty="0" smtClean="0">
                          <a:effectLst/>
                        </a:rPr>
                        <a:t> X</a:t>
                      </a:r>
                      <a:endParaRPr lang="nl-NL" sz="2000" dirty="0" smtClean="0">
                        <a:effectLst/>
                      </a:endParaRPr>
                    </a:p>
                  </a:txBody>
                  <a:tcPr marL="68580" marR="68580" marT="0" marB="0">
                    <a:solidFill>
                      <a:srgbClr val="00373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r>
                        <a:rPr lang="nl-NL" sz="2000" dirty="0" smtClean="0">
                          <a:effectLst/>
                        </a:rPr>
                        <a:t>Aantal (%)</a:t>
                      </a:r>
                    </a:p>
                    <a:p>
                      <a:pPr>
                        <a:lnSpc>
                          <a:spcPct val="115000"/>
                        </a:lnSpc>
                        <a:spcAft>
                          <a:spcPts val="0"/>
                        </a:spcAft>
                      </a:pPr>
                      <a:r>
                        <a:rPr lang="nl-NL" sz="2000" dirty="0" smtClean="0">
                          <a:effectLst/>
                        </a:rPr>
                        <a:t>JAAR</a:t>
                      </a:r>
                      <a:r>
                        <a:rPr lang="nl-NL" sz="2000" baseline="0" dirty="0" smtClean="0">
                          <a:effectLst/>
                        </a:rPr>
                        <a:t> X+1</a:t>
                      </a:r>
                      <a:endParaRPr lang="nl-NL" sz="2000" dirty="0" smtClean="0">
                        <a:effectLst/>
                      </a:endParaRPr>
                    </a:p>
                  </a:txBody>
                  <a:tcPr marL="68580" marR="68580" marT="0" marB="0">
                    <a:solidFill>
                      <a:srgbClr val="00373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6AB6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8" y="647049"/>
            <a:ext cx="10873998"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en-US" sz="2400" dirty="0" smtClean="0"/>
          </a:p>
          <a:p>
            <a:pPr lvl="0" eaLnBrk="0" fontAlgn="base" hangingPunct="0">
              <a:spcBef>
                <a:spcPct val="0"/>
              </a:spcBef>
              <a:spcAft>
                <a:spcPct val="0"/>
              </a:spcAft>
            </a:pPr>
            <a:r>
              <a:rPr lang="nl-NL" sz="2400" dirty="0" smtClean="0">
                <a:latin typeface="Arial" panose="020B0604020202020204" pitchFamily="34" charset="0"/>
                <a:cs typeface="Arial" panose="020B0604020202020204" pitchFamily="34" charset="0"/>
              </a:rPr>
              <a:t>Ook wanneer een patiënt zich op het einde van de dag presenteert met verdenking DVT/longembolie, ziet de diagnostiek er hetzelfde uit. </a:t>
            </a:r>
          </a:p>
          <a:p>
            <a:pPr lvl="0" eaLnBrk="0" fontAlgn="base" hangingPunct="0">
              <a:spcBef>
                <a:spcPct val="0"/>
              </a:spcBef>
              <a:spcAft>
                <a:spcPct val="0"/>
              </a:spcAft>
            </a:pPr>
            <a:endParaRPr kumimoji="0" lang="nl-NL" altLang="nl-NL" sz="2400" b="0" i="0" u="none" strike="noStrike" cap="none" normalizeH="0" baseline="0" dirty="0">
              <a:ln>
                <a:noFill/>
              </a:ln>
              <a:solidFill>
                <a:srgbClr val="000000"/>
              </a:solidFill>
              <a:effectLst/>
              <a:cs typeface="Arial" panose="020B0604020202020204" pitchFamily="34" charset="0"/>
            </a:endParaRPr>
          </a:p>
          <a:p>
            <a:pPr lvl="0" eaLnBrk="0" fontAlgn="base" hangingPunct="0">
              <a:spcBef>
                <a:spcPct val="0"/>
              </a:spcBef>
              <a:spcAft>
                <a:spcPct val="0"/>
              </a:spcAft>
            </a:pPr>
            <a:r>
              <a:rPr lang="nl-NL" altLang="nl-NL" sz="2300" b="1" dirty="0" smtClean="0">
                <a:latin typeface="Arial" panose="020B0604020202020204" pitchFamily="34" charset="0"/>
                <a:cs typeface="Arial" panose="020B0604020202020204" pitchFamily="34" charset="0"/>
              </a:rPr>
              <a:t>% </a:t>
            </a:r>
            <a:r>
              <a:rPr lang="nl-NL" altLang="nl-NL" sz="2300" b="1" dirty="0">
                <a:latin typeface="Arial" panose="020B0604020202020204" pitchFamily="34" charset="0"/>
                <a:cs typeface="Arial" panose="020B0604020202020204" pitchFamily="34" charset="0"/>
              </a:rPr>
              <a:t>is het hier mee eens:</a:t>
            </a:r>
            <a:endParaRPr kumimoji="0" lang="nl-NL" altLang="nl-NL" sz="2300" b="1"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3188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Stelling</a:t>
            </a:r>
          </a:p>
        </p:txBody>
      </p:sp>
      <p:graphicFrame>
        <p:nvGraphicFramePr>
          <p:cNvPr id="4" name="Tabel 3"/>
          <p:cNvGraphicFramePr>
            <a:graphicFrameLocks noGrp="1"/>
          </p:cNvGraphicFramePr>
          <p:nvPr>
            <p:extLst>
              <p:ext uri="{D42A27DB-BD31-4B8C-83A1-F6EECF244321}">
                <p14:modId xmlns:p14="http://schemas.microsoft.com/office/powerpoint/2010/main" val="3608795101"/>
              </p:ext>
            </p:extLst>
          </p:nvPr>
        </p:nvGraphicFramePr>
        <p:xfrm>
          <a:off x="711198" y="2886124"/>
          <a:ext cx="10474861" cy="217343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smtClean="0">
                          <a:effectLst/>
                        </a:rPr>
                        <a:t>Aantal (%)</a:t>
                      </a:r>
                    </a:p>
                    <a:p>
                      <a:pPr>
                        <a:lnSpc>
                          <a:spcPct val="115000"/>
                        </a:lnSpc>
                        <a:spcAft>
                          <a:spcPts val="0"/>
                        </a:spcAft>
                      </a:pPr>
                      <a:r>
                        <a:rPr lang="nl-NL" sz="2000" dirty="0" smtClean="0">
                          <a:effectLst/>
                        </a:rPr>
                        <a:t>JAAR</a:t>
                      </a:r>
                      <a:r>
                        <a:rPr lang="nl-NL" sz="2000" baseline="0" dirty="0" smtClean="0">
                          <a:effectLst/>
                        </a:rPr>
                        <a:t> X</a:t>
                      </a:r>
                      <a:endParaRPr lang="nl-NL" sz="2000" dirty="0" smtClean="0">
                        <a:effectLst/>
                      </a:endParaRPr>
                    </a:p>
                  </a:txBody>
                  <a:tcPr marL="68580" marR="68580" marT="0" marB="0">
                    <a:solidFill>
                      <a:srgbClr val="00373E"/>
                    </a:solidFill>
                  </a:tcPr>
                </a:tc>
                <a:tc>
                  <a:txBody>
                    <a:bodyPr/>
                    <a:lstStyle/>
                    <a:p>
                      <a:pPr algn="ctr"/>
                      <a:r>
                        <a:rPr lang="nl-NL" dirty="0" smtClean="0"/>
                        <a:t> (%)</a:t>
                      </a:r>
                      <a:endParaRPr lang="nl-NL" dirty="0"/>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6AB6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r>
                        <a:rPr lang="nl-NL" sz="2000" dirty="0" smtClean="0">
                          <a:effectLst/>
                        </a:rPr>
                        <a:t>Aantal (%)</a:t>
                      </a:r>
                    </a:p>
                    <a:p>
                      <a:pPr>
                        <a:lnSpc>
                          <a:spcPct val="115000"/>
                        </a:lnSpc>
                        <a:spcAft>
                          <a:spcPts val="0"/>
                        </a:spcAft>
                      </a:pPr>
                      <a:r>
                        <a:rPr lang="nl-NL" sz="2000" dirty="0" smtClean="0">
                          <a:effectLst/>
                        </a:rPr>
                        <a:t>JAAR</a:t>
                      </a:r>
                      <a:r>
                        <a:rPr lang="nl-NL" sz="2000" baseline="0" dirty="0" smtClean="0">
                          <a:effectLst/>
                        </a:rPr>
                        <a:t> X+1</a:t>
                      </a:r>
                      <a:endParaRPr lang="nl-NL" sz="2000" dirty="0">
                        <a:effectLst/>
                      </a:endParaRPr>
                    </a:p>
                  </a:txBody>
                  <a:tcPr marL="68580" marR="68580" marT="0" marB="0">
                    <a:solidFill>
                      <a:srgbClr val="00373E"/>
                    </a:solidFill>
                  </a:tcPr>
                </a:tc>
                <a:tc>
                  <a:txBody>
                    <a:bodyPr/>
                    <a:lstStyle/>
                    <a:p>
                      <a:pPr algn="ctr"/>
                      <a:r>
                        <a:rPr lang="nl-NL" dirty="0" smtClean="0"/>
                        <a:t> (%)</a:t>
                      </a:r>
                      <a:endParaRPr lang="nl-NL" dirty="0"/>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6AB6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6AB65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algn="ctr"/>
                      <a:r>
                        <a:rPr lang="nl-NL" dirty="0" smtClean="0"/>
                        <a:t> (%)</a:t>
                      </a:r>
                      <a:endParaRPr lang="nl-NL" dirty="0"/>
                    </a:p>
                  </a:txBody>
                  <a:tcPr marL="68580" marR="68580" marT="0" marB="0" anchor="ctr">
                    <a:solidFill>
                      <a:srgbClr val="E89E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8" y="985604"/>
            <a:ext cx="10873998"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400" dirty="0" smtClean="0">
                <a:latin typeface="Arial" panose="020B0604020202020204" pitchFamily="34" charset="0"/>
                <a:cs typeface="Arial" panose="020B0604020202020204" pitchFamily="34" charset="0"/>
              </a:rPr>
              <a:t>Ik </a:t>
            </a:r>
            <a:r>
              <a:rPr lang="en-US" sz="2400" dirty="0">
                <a:latin typeface="Arial" panose="020B0604020202020204" pitchFamily="34" charset="0"/>
                <a:cs typeface="Arial" panose="020B0604020202020204" pitchFamily="34" charset="0"/>
              </a:rPr>
              <a:t>pas altijd een klinische beslisregel toe, voordat ik een D-dimeeronderzoek laat verrichten</a:t>
            </a:r>
            <a:r>
              <a:rPr lang="en-US" sz="2400" dirty="0" smtClean="0">
                <a:latin typeface="Arial" panose="020B0604020202020204" pitchFamily="34" charset="0"/>
                <a:cs typeface="Arial" panose="020B0604020202020204" pitchFamily="34" charset="0"/>
              </a:rPr>
              <a:t>.</a:t>
            </a:r>
            <a:endParaRPr lang="nl-NL" sz="2400"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23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nl-NL" altLang="nl-NL" sz="2300" b="1" dirty="0" smtClean="0">
                <a:latin typeface="Arial" panose="020B0604020202020204" pitchFamily="34" charset="0"/>
                <a:cs typeface="Arial" panose="020B0604020202020204" pitchFamily="34" charset="0"/>
              </a:rPr>
              <a:t>% </a:t>
            </a:r>
            <a:r>
              <a:rPr lang="nl-NL" altLang="nl-NL" sz="2300" b="1" dirty="0">
                <a:latin typeface="Arial" panose="020B0604020202020204" pitchFamily="34" charset="0"/>
                <a:cs typeface="Arial" panose="020B0604020202020204" pitchFamily="34" charset="0"/>
              </a:rPr>
              <a:t>is het hier mee eens:</a:t>
            </a:r>
            <a:endParaRPr kumimoji="0" lang="nl-NL" altLang="nl-NL" sz="2300" b="1"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94706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a:t>Opbouw bijeenkomst </a:t>
            </a:r>
            <a:r>
              <a:rPr lang="nl-NL" dirty="0" smtClean="0"/>
              <a:t>(45 minuten)</a:t>
            </a:r>
            <a:endParaRPr lang="nl-NL" dirty="0"/>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2269069"/>
            <a:ext cx="10744200" cy="3751308"/>
          </a:xfrm>
        </p:spPr>
        <p:txBody>
          <a:bodyPr/>
          <a:lstStyle/>
          <a:p>
            <a:r>
              <a:rPr lang="it-IT" dirty="0" smtClean="0"/>
              <a:t>Korte introductie</a:t>
            </a:r>
            <a:r>
              <a:rPr lang="it-IT" dirty="0"/>
              <a:t>: </a:t>
            </a:r>
            <a:r>
              <a:rPr lang="it-IT" dirty="0" smtClean="0"/>
              <a:t>(</a:t>
            </a:r>
            <a:r>
              <a:rPr lang="it-IT" dirty="0"/>
              <a:t>ca 5 min)</a:t>
            </a:r>
          </a:p>
          <a:p>
            <a:endParaRPr lang="it-IT" dirty="0"/>
          </a:p>
          <a:p>
            <a:r>
              <a:rPr lang="it-IT" dirty="0" smtClean="0"/>
              <a:t>Voornemens en </a:t>
            </a:r>
            <a:r>
              <a:rPr lang="nl-NL" dirty="0" smtClean="0"/>
              <a:t>enquête</a:t>
            </a:r>
            <a:r>
              <a:rPr lang="it-IT" dirty="0" smtClean="0"/>
              <a:t> bespreken </a:t>
            </a:r>
            <a:r>
              <a:rPr lang="it-IT" dirty="0"/>
              <a:t>(ca </a:t>
            </a:r>
            <a:r>
              <a:rPr lang="it-IT" dirty="0" smtClean="0"/>
              <a:t>30 </a:t>
            </a:r>
            <a:r>
              <a:rPr lang="it-IT" dirty="0"/>
              <a:t>min) </a:t>
            </a:r>
          </a:p>
          <a:p>
            <a:pPr marL="0" indent="0">
              <a:buNone/>
            </a:pPr>
            <a:endParaRPr lang="it-IT" dirty="0"/>
          </a:p>
          <a:p>
            <a:r>
              <a:rPr lang="it-IT" dirty="0" smtClean="0"/>
              <a:t>Afronding: borgen en vervolgafspraken </a:t>
            </a:r>
            <a:r>
              <a:rPr lang="it-IT" dirty="0"/>
              <a:t>(ca </a:t>
            </a:r>
            <a:r>
              <a:rPr lang="it-IT" dirty="0" smtClean="0"/>
              <a:t>10 </a:t>
            </a:r>
            <a:r>
              <a:rPr lang="it-IT" dirty="0"/>
              <a:t>min</a:t>
            </a:r>
            <a:r>
              <a:rPr lang="it-IT" dirty="0" smtClean="0"/>
              <a:t>)</a:t>
            </a:r>
          </a:p>
        </p:txBody>
      </p:sp>
    </p:spTree>
    <p:extLst>
      <p:ext uri="{BB962C8B-B14F-4D97-AF65-F5344CB8AC3E}">
        <p14:creationId xmlns:p14="http://schemas.microsoft.com/office/powerpoint/2010/main" val="7962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Wells criteria</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579520030"/>
              </p:ext>
            </p:extLst>
          </p:nvPr>
        </p:nvGraphicFramePr>
        <p:xfrm>
          <a:off x="711200" y="2183149"/>
          <a:ext cx="8988792" cy="2314141"/>
        </p:xfrm>
        <a:graphic>
          <a:graphicData uri="http://schemas.openxmlformats.org/drawingml/2006/table">
            <a:tbl>
              <a:tblPr firstRow="1" firstCol="1" bandRow="1">
                <a:tableStyleId>{5C22544A-7EE6-4342-B048-85BDC9FD1C3A}</a:tableStyleId>
              </a:tblPr>
              <a:tblGrid>
                <a:gridCol w="2668281">
                  <a:extLst>
                    <a:ext uri="{9D8B030D-6E8A-4147-A177-3AD203B41FA5}">
                      <a16:colId xmlns:a16="http://schemas.microsoft.com/office/drawing/2014/main" val="1164970218"/>
                    </a:ext>
                  </a:extLst>
                </a:gridCol>
                <a:gridCol w="2293055">
                  <a:extLst>
                    <a:ext uri="{9D8B030D-6E8A-4147-A177-3AD203B41FA5}">
                      <a16:colId xmlns:a16="http://schemas.microsoft.com/office/drawing/2014/main" val="1855440838"/>
                    </a:ext>
                  </a:extLst>
                </a:gridCol>
                <a:gridCol w="2013728">
                  <a:extLst>
                    <a:ext uri="{9D8B030D-6E8A-4147-A177-3AD203B41FA5}">
                      <a16:colId xmlns:a16="http://schemas.microsoft.com/office/drawing/2014/main" val="2959130174"/>
                    </a:ext>
                  </a:extLst>
                </a:gridCol>
                <a:gridCol w="2013728">
                  <a:extLst>
                    <a:ext uri="{9D8B030D-6E8A-4147-A177-3AD203B41FA5}">
                      <a16:colId xmlns:a16="http://schemas.microsoft.com/office/drawing/2014/main" val="1162608761"/>
                    </a:ext>
                  </a:extLst>
                </a:gridCol>
              </a:tblGrid>
              <a:tr h="91206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rPr>
                        <a:t>Juist</a:t>
                      </a:r>
                      <a:endParaRPr lang="nl-NL" sz="2000" dirty="0">
                        <a:effectLst/>
                      </a:endParaRPr>
                    </a:p>
                  </a:txBody>
                  <a:tcPr marL="68580" marR="68580" marT="0" marB="0" anchor="b">
                    <a:solidFill>
                      <a:srgbClr val="003741"/>
                    </a:solidFill>
                  </a:tcPr>
                </a:tc>
                <a:tc>
                  <a:txBody>
                    <a:bodyPr/>
                    <a:lstStyle/>
                    <a:p>
                      <a:pPr algn="ctr">
                        <a:lnSpc>
                          <a:spcPct val="115000"/>
                        </a:lnSpc>
                        <a:spcAft>
                          <a:spcPts val="0"/>
                        </a:spcAft>
                      </a:pPr>
                      <a:endParaRPr lang="nl-NL" sz="2000" dirty="0">
                        <a:effectLst/>
                      </a:endParaRPr>
                    </a:p>
                    <a:p>
                      <a:pPr algn="ctr">
                        <a:lnSpc>
                          <a:spcPct val="115000"/>
                        </a:lnSpc>
                        <a:spcAft>
                          <a:spcPts val="0"/>
                        </a:spcAft>
                      </a:pPr>
                      <a:r>
                        <a:rPr lang="nl-NL" sz="2000" dirty="0" smtClean="0">
                          <a:effectLst/>
                          <a:latin typeface="+mn-lt"/>
                          <a:ea typeface="+mn-ea"/>
                          <a:cs typeface="+mn-cs"/>
                        </a:rPr>
                        <a:t>Onjuist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rPr>
                        <a:t>Weet</a:t>
                      </a:r>
                      <a:r>
                        <a:rPr lang="nl-NL" sz="2000" baseline="0" dirty="0" smtClean="0">
                          <a:effectLst/>
                        </a:rPr>
                        <a:t> ik niet</a:t>
                      </a: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smtClean="0">
                          <a:effectLst/>
                        </a:rPr>
                        <a:t>Aantal (%)</a:t>
                      </a:r>
                    </a:p>
                    <a:p>
                      <a:pPr>
                        <a:lnSpc>
                          <a:spcPct val="115000"/>
                        </a:lnSpc>
                        <a:spcAft>
                          <a:spcPts val="0"/>
                        </a:spcAft>
                      </a:pPr>
                      <a:r>
                        <a:rPr lang="nl-NL" sz="2000" dirty="0" smtClean="0">
                          <a:effectLst/>
                        </a:rPr>
                        <a:t>JAAR</a:t>
                      </a:r>
                      <a:r>
                        <a:rPr lang="nl-NL" sz="2000" baseline="0" dirty="0" smtClean="0">
                          <a:effectLst/>
                        </a:rPr>
                        <a:t> X</a:t>
                      </a:r>
                      <a:endParaRPr lang="nl-NL" sz="2000" dirty="0" smtClean="0">
                        <a:effectLst/>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marL="0" algn="ctr" defTabSz="914400" rtl="0" eaLnBrk="1" latinLnBrk="0" hangingPunct="1"/>
                      <a:r>
                        <a:rPr lang="nl-NL" sz="1800" kern="1200" dirty="0" smtClean="0">
                          <a:solidFill>
                            <a:schemeClr val="dk1"/>
                          </a:solidFill>
                          <a:latin typeface="+mn-lt"/>
                          <a:ea typeface="+mn-ea"/>
                          <a:cs typeface="+mn-cs"/>
                        </a:rPr>
                        <a:t> (%)</a:t>
                      </a:r>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r>
                        <a:rPr lang="nl-NL" sz="2000" dirty="0" smtClean="0">
                          <a:effectLst/>
                        </a:rPr>
                        <a:t>Aantal (%)</a:t>
                      </a:r>
                    </a:p>
                    <a:p>
                      <a:pPr>
                        <a:lnSpc>
                          <a:spcPct val="115000"/>
                        </a:lnSpc>
                        <a:spcAft>
                          <a:spcPts val="0"/>
                        </a:spcAft>
                      </a:pPr>
                      <a:r>
                        <a:rPr lang="nl-NL" sz="2000" dirty="0" smtClean="0">
                          <a:effectLst/>
                        </a:rPr>
                        <a:t>JAAR</a:t>
                      </a:r>
                      <a:r>
                        <a:rPr lang="nl-NL" sz="2000" baseline="0" dirty="0" smtClean="0">
                          <a:effectLst/>
                        </a:rPr>
                        <a:t> X+1</a:t>
                      </a:r>
                      <a:endParaRPr lang="nl-NL" sz="2000" dirty="0" smtClean="0">
                        <a:effectLst/>
                      </a:endParaRPr>
                    </a:p>
                  </a:txBody>
                  <a:tcPr marL="68580" marR="68580" marT="0" marB="0">
                    <a:solidFill>
                      <a:srgbClr val="00373E"/>
                    </a:solidFill>
                  </a:tcPr>
                </a:tc>
                <a:tc>
                  <a:txBody>
                    <a:bodyPr/>
                    <a:lstStyle/>
                    <a:p>
                      <a:pPr algn="ctr"/>
                      <a:r>
                        <a:rPr lang="nl-NL" dirty="0" smtClean="0"/>
                        <a:t> (%)</a:t>
                      </a:r>
                      <a:endParaRPr lang="nl-NL" dirty="0"/>
                    </a:p>
                  </a:txBody>
                  <a:tcPr marL="68580" marR="68580" marT="0" marB="0" anchor="ctr">
                    <a:solidFill>
                      <a:srgbClr val="CED9E5"/>
                    </a:solidFill>
                  </a:tcPr>
                </a:tc>
                <a:tc>
                  <a:txBody>
                    <a:bodyPr/>
                    <a:lstStyle/>
                    <a:p>
                      <a:pPr algn="ctr"/>
                      <a:r>
                        <a:rPr lang="nl-NL" dirty="0" smtClean="0"/>
                        <a:t> (%)</a:t>
                      </a:r>
                      <a:endParaRPr lang="nl-NL" dirty="0"/>
                    </a:p>
                  </a:txBody>
                  <a:tcPr marL="68580" marR="68580" marT="0" marB="0" anchor="ctr">
                    <a:solidFill>
                      <a:srgbClr val="CED9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849397"/>
            <a:ext cx="10598378"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endParaRPr lang="nl-NL" sz="2300" b="1" dirty="0" smtClean="0"/>
          </a:p>
          <a:p>
            <a:pPr lvl="0" eaLnBrk="0" fontAlgn="base" hangingPunct="0">
              <a:spcBef>
                <a:spcPct val="0"/>
              </a:spcBef>
              <a:spcAft>
                <a:spcPct val="0"/>
              </a:spcAft>
            </a:pPr>
            <a:r>
              <a:rPr lang="en-US" sz="2400" dirty="0">
                <a:latin typeface="Arial" panose="020B0604020202020204" pitchFamily="34" charset="0"/>
                <a:cs typeface="Arial" panose="020B0604020202020204" pitchFamily="34" charset="0"/>
              </a:rPr>
              <a:t>De Wells criteria voor DVT en longembolie geven aan wanneer je </a:t>
            </a:r>
            <a:endParaRPr lang="en-US" sz="2400"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sz="2400" dirty="0" smtClean="0">
                <a:latin typeface="Arial" panose="020B0604020202020204" pitchFamily="34" charset="0"/>
                <a:cs typeface="Arial" panose="020B0604020202020204" pitchFamily="34" charset="0"/>
              </a:rPr>
              <a:t>een </a:t>
            </a:r>
            <a:r>
              <a:rPr lang="en-US" sz="2400" dirty="0">
                <a:latin typeface="Arial" panose="020B0604020202020204" pitchFamily="34" charset="0"/>
                <a:cs typeface="Arial" panose="020B0604020202020204" pitchFamily="34" charset="0"/>
              </a:rPr>
              <a:t>D-dimeer moet laten prikken</a:t>
            </a:r>
            <a:r>
              <a:rPr lang="en-US" sz="2400" dirty="0" smtClean="0">
                <a:latin typeface="Arial" panose="020B0604020202020204" pitchFamily="34" charset="0"/>
                <a:cs typeface="Arial" panose="020B0604020202020204" pitchFamily="34" charset="0"/>
              </a:rPr>
              <a:t>.</a:t>
            </a:r>
            <a:endParaRPr kumimoji="0" lang="nl-NL" altLang="nl-N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4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1449706405"/>
              </p:ext>
            </p:extLst>
          </p:nvPr>
        </p:nvGraphicFramePr>
        <p:xfrm>
          <a:off x="673099" y="1452082"/>
          <a:ext cx="10766006" cy="4048125"/>
        </p:xfrm>
        <a:graphic>
          <a:graphicData uri="http://schemas.openxmlformats.org/drawingml/2006/table">
            <a:tbl>
              <a:tblPr firstRow="1" bandRow="1">
                <a:tableStyleId>{7DF18680-E054-41AD-8BC1-D1AEF772440D}</a:tableStyleId>
              </a:tblPr>
              <a:tblGrid>
                <a:gridCol w="598100">
                  <a:extLst>
                    <a:ext uri="{9D8B030D-6E8A-4147-A177-3AD203B41FA5}">
                      <a16:colId xmlns:a16="http://schemas.microsoft.com/office/drawing/2014/main" val="3410159161"/>
                    </a:ext>
                  </a:extLst>
                </a:gridCol>
                <a:gridCol w="920153">
                  <a:extLst>
                    <a:ext uri="{9D8B030D-6E8A-4147-A177-3AD203B41FA5}">
                      <a16:colId xmlns:a16="http://schemas.microsoft.com/office/drawing/2014/main" val="1367086900"/>
                    </a:ext>
                  </a:extLst>
                </a:gridCol>
                <a:gridCol w="2066537">
                  <a:extLst>
                    <a:ext uri="{9D8B030D-6E8A-4147-A177-3AD203B41FA5}">
                      <a16:colId xmlns:a16="http://schemas.microsoft.com/office/drawing/2014/main" val="2622632339"/>
                    </a:ext>
                  </a:extLst>
                </a:gridCol>
                <a:gridCol w="1200221">
                  <a:extLst>
                    <a:ext uri="{9D8B030D-6E8A-4147-A177-3AD203B41FA5}">
                      <a16:colId xmlns:a16="http://schemas.microsoft.com/office/drawing/2014/main" val="245153136"/>
                    </a:ext>
                  </a:extLst>
                </a:gridCol>
                <a:gridCol w="1196199">
                  <a:extLst>
                    <a:ext uri="{9D8B030D-6E8A-4147-A177-3AD203B41FA5}">
                      <a16:colId xmlns:a16="http://schemas.microsoft.com/office/drawing/2014/main" val="991264514"/>
                    </a:ext>
                  </a:extLst>
                </a:gridCol>
                <a:gridCol w="1196199">
                  <a:extLst>
                    <a:ext uri="{9D8B030D-6E8A-4147-A177-3AD203B41FA5}">
                      <a16:colId xmlns:a16="http://schemas.microsoft.com/office/drawing/2014/main" val="1076817163"/>
                    </a:ext>
                  </a:extLst>
                </a:gridCol>
                <a:gridCol w="1196199">
                  <a:extLst>
                    <a:ext uri="{9D8B030D-6E8A-4147-A177-3AD203B41FA5}">
                      <a16:colId xmlns:a16="http://schemas.microsoft.com/office/drawing/2014/main" val="2850118905"/>
                    </a:ext>
                  </a:extLst>
                </a:gridCol>
                <a:gridCol w="1196199">
                  <a:extLst>
                    <a:ext uri="{9D8B030D-6E8A-4147-A177-3AD203B41FA5}">
                      <a16:colId xmlns:a16="http://schemas.microsoft.com/office/drawing/2014/main" val="2660309789"/>
                    </a:ext>
                  </a:extLst>
                </a:gridCol>
                <a:gridCol w="1196199">
                  <a:extLst>
                    <a:ext uri="{9D8B030D-6E8A-4147-A177-3AD203B41FA5}">
                      <a16:colId xmlns:a16="http://schemas.microsoft.com/office/drawing/2014/main" val="449875521"/>
                    </a:ext>
                  </a:extLst>
                </a:gridCol>
              </a:tblGrid>
              <a:tr h="56487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0" dirty="0" smtClean="0">
                          <a:solidFill>
                            <a:schemeClr val="bg1"/>
                          </a:solidFill>
                        </a:rPr>
                        <a:t>Praktijk</a:t>
                      </a:r>
                    </a:p>
                    <a:p>
                      <a:endParaRPr lang="nl-NL" dirty="0">
                        <a:solidFill>
                          <a:schemeClr val="tx2"/>
                        </a:solidFill>
                      </a:endParaRPr>
                    </a:p>
                  </a:txBody>
                  <a:tcPr/>
                </a:tc>
                <a:tc hMerge="1">
                  <a:txBody>
                    <a:bodyPr/>
                    <a:lstStyle/>
                    <a:p>
                      <a:endParaRPr lang="nl-NL"/>
                    </a:p>
                  </a:txBody>
                  <a:tcPr/>
                </a:tc>
                <a:tc gridSpan="7">
                  <a:txBody>
                    <a:bodyPr/>
                    <a:lstStyle/>
                    <a:p>
                      <a:pPr marL="0" algn="ctr" defTabSz="914400" rtl="0" eaLnBrk="1" fontAlgn="b" latinLnBrk="0" hangingPunct="1"/>
                      <a:r>
                        <a:rPr lang="nl-NL" sz="2000" b="0" i="0" u="none" strike="noStrike" kern="1200" dirty="0" smtClean="0">
                          <a:solidFill>
                            <a:schemeClr val="bg1"/>
                          </a:solidFill>
                          <a:effectLst/>
                          <a:latin typeface="+mn-lt"/>
                          <a:ea typeface="+mn-ea"/>
                          <a:cs typeface="+mn-cs"/>
                        </a:rPr>
                        <a:t>Patiënten</a:t>
                      </a:r>
                      <a:r>
                        <a:rPr lang="nl-NL" sz="2000" b="0" i="0" u="none" strike="noStrike" kern="1200" baseline="0" dirty="0" smtClean="0">
                          <a:solidFill>
                            <a:schemeClr val="bg1"/>
                          </a:solidFill>
                          <a:effectLst/>
                          <a:latin typeface="+mn-lt"/>
                          <a:ea typeface="+mn-ea"/>
                          <a:cs typeface="+mn-cs"/>
                        </a:rPr>
                        <a:t> met D-dimeer test in 5 jaar periode JAAR-JAAR</a:t>
                      </a:r>
                      <a:endParaRPr lang="nl-NL" sz="20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extLst>
                  <a:ext uri="{0D108BD9-81ED-4DB2-BD59-A6C34878D82A}">
                    <a16:rowId xmlns:a16="http://schemas.microsoft.com/office/drawing/2014/main" val="2554597413"/>
                  </a:ext>
                </a:extLst>
              </a:tr>
              <a:tr h="545996">
                <a:tc gridSpan="2">
                  <a:txBody>
                    <a:bodyPr/>
                    <a:lstStyle/>
                    <a:p>
                      <a:endParaRPr lang="nl-NL" dirty="0">
                        <a:solidFill>
                          <a:schemeClr val="bg1"/>
                        </a:solidFill>
                      </a:endParaRPr>
                    </a:p>
                  </a:txBody>
                  <a:tcPr>
                    <a:solidFill>
                      <a:schemeClr val="accent5"/>
                    </a:solidFill>
                  </a:tcPr>
                </a:tc>
                <a:tc hMerge="1">
                  <a:txBody>
                    <a:bodyPr/>
                    <a:lstStyle/>
                    <a:p>
                      <a:endParaRPr lang="nl-NL" dirty="0">
                        <a:solidFill>
                          <a:schemeClr val="tx2"/>
                        </a:solidFill>
                      </a:endParaRPr>
                    </a:p>
                  </a:txBody>
                  <a:tcPr/>
                </a:tc>
                <a:tc>
                  <a:txBody>
                    <a:bodyPr/>
                    <a:lstStyle/>
                    <a:p>
                      <a:pPr marL="0" algn="ctr" defTabSz="914400" rtl="0" eaLnBrk="1" fontAlgn="b" latinLnBrk="0" hangingPunct="1"/>
                      <a:r>
                        <a:rPr lang="nl-NL" sz="1800" u="none" strike="noStrike" kern="1200" baseline="0" dirty="0" smtClean="0">
                          <a:solidFill>
                            <a:schemeClr val="bg1"/>
                          </a:solidFill>
                          <a:effectLst/>
                        </a:rPr>
                        <a:t>Totaal</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Mannen </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Leeftijd</a:t>
                      </a:r>
                    </a:p>
                  </a:txBody>
                  <a:tcPr marL="9525" marR="9525" marT="9525" marB="0" anchor="b">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Vrouwen </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Leeftijd</a:t>
                      </a:r>
                    </a:p>
                  </a:txBody>
                  <a:tcPr marL="9525" marR="9525" marT="9525" marB="0" anchor="b">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 patiënten &lt;18</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patiënt </a:t>
                      </a:r>
                    </a:p>
                    <a:p>
                      <a:pPr marL="0" algn="ctr" defTabSz="914400" rtl="0" eaLnBrk="1" fontAlgn="b" latinLnBrk="0" hangingPunct="1"/>
                      <a:r>
                        <a:rPr lang="nl-NL" sz="1800" b="0" i="0" u="none" strike="noStrike" kern="1200" dirty="0" smtClean="0">
                          <a:solidFill>
                            <a:schemeClr val="bg1"/>
                          </a:solidFill>
                          <a:effectLst/>
                          <a:latin typeface="+mn-lt"/>
                          <a:ea typeface="+mn-ea"/>
                          <a:cs typeface="+mn-cs"/>
                        </a:rPr>
                        <a:t>&gt;1 test</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extLst>
                  <a:ext uri="{0D108BD9-81ED-4DB2-BD59-A6C34878D82A}">
                    <a16:rowId xmlns:a16="http://schemas.microsoft.com/office/drawing/2014/main" val="2427883297"/>
                  </a:ext>
                </a:extLst>
              </a:tr>
              <a:tr h="295885">
                <a:tc>
                  <a:txBody>
                    <a:bodyPr/>
                    <a:lstStyle/>
                    <a:p>
                      <a:pPr marL="0" algn="ctr" defTabSz="914400" rtl="0" eaLnBrk="1" fontAlgn="b" latinLnBrk="0" hangingPunct="1"/>
                      <a:endParaRPr lang="nl-NL" sz="1600" b="0" i="0" u="none" strike="noStrike" kern="1200" dirty="0">
                        <a:solidFill>
                          <a:schemeClr val="bg1"/>
                        </a:solidFill>
                        <a:effectLst/>
                        <a:latin typeface="+mn-lt"/>
                        <a:ea typeface="+mn-ea"/>
                        <a:cs typeface="+mn-cs"/>
                      </a:endParaRPr>
                    </a:p>
                  </a:txBody>
                  <a:tcPr>
                    <a:solidFill>
                      <a:schemeClr val="accent5"/>
                    </a:solidFill>
                  </a:tcPr>
                </a:tc>
                <a:tc>
                  <a:txBody>
                    <a:bodyPr/>
                    <a:lstStyle/>
                    <a:p>
                      <a:pPr marL="0" algn="ctr" defTabSz="914400" rtl="0" eaLnBrk="1" fontAlgn="b" latinLnBrk="0" hangingPunct="1"/>
                      <a:endParaRPr lang="nl-NL" sz="1600" b="0" i="0" u="none" strike="noStrike" kern="1200" dirty="0">
                        <a:solidFill>
                          <a:schemeClr val="bg1"/>
                        </a:solidFill>
                        <a:effectLst/>
                        <a:latin typeface="+mn-lt"/>
                        <a:ea typeface="+mn-ea"/>
                        <a:cs typeface="+mn-cs"/>
                      </a:endParaRPr>
                    </a:p>
                  </a:txBody>
                  <a:tcPr>
                    <a:solidFill>
                      <a:schemeClr val="accent5"/>
                    </a:solidFill>
                  </a:tcPr>
                </a:tc>
                <a:tc>
                  <a:txBody>
                    <a:bodyPr/>
                    <a:lstStyle/>
                    <a:p>
                      <a:pPr marL="0" algn="ctr" defTabSz="914400" rtl="0" eaLnBrk="1" fontAlgn="b" latinLnBrk="0" hangingPunct="1"/>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(min-max)</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(min-max)</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extLst>
                  <a:ext uri="{0D108BD9-81ED-4DB2-BD59-A6C34878D82A}">
                    <a16:rowId xmlns:a16="http://schemas.microsoft.com/office/drawing/2014/main" val="1162893926"/>
                  </a:ext>
                </a:extLst>
              </a:tr>
              <a:tr h="266464">
                <a:tc>
                  <a:txBody>
                    <a:bodyPr/>
                    <a:lstStyle/>
                    <a:p>
                      <a:pPr marL="0" algn="ctr" defTabSz="914400" rtl="0" eaLnBrk="1" fontAlgn="b" latinLnBrk="0" hangingPunct="1"/>
                      <a:r>
                        <a:rPr lang="nl-NL" sz="1600" u="none" strike="noStrike" kern="1200" dirty="0" smtClean="0">
                          <a:solidFill>
                            <a:schemeClr val="bg1"/>
                          </a:solidFill>
                          <a:effectLst/>
                        </a:rPr>
                        <a:t>P1</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dirty="0"/>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00359865"/>
                  </a:ext>
                </a:extLst>
              </a:tr>
              <a:tr h="266464">
                <a:tc>
                  <a:txBody>
                    <a:bodyPr/>
                    <a:lstStyle/>
                    <a:p>
                      <a:pPr marL="0" algn="ctr" defTabSz="914400" rtl="0" eaLnBrk="1" fontAlgn="b" latinLnBrk="0" hangingPunct="1"/>
                      <a:r>
                        <a:rPr lang="nl-NL" sz="1600" u="none" strike="noStrike" kern="1200" dirty="0" smtClean="0">
                          <a:solidFill>
                            <a:schemeClr val="bg1"/>
                          </a:solidFill>
                          <a:effectLst/>
                        </a:rPr>
                        <a:t>P2</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746293161"/>
                  </a:ext>
                </a:extLst>
              </a:tr>
              <a:tr h="266464">
                <a:tc>
                  <a:txBody>
                    <a:bodyPr/>
                    <a:lstStyle/>
                    <a:p>
                      <a:pPr marL="0" algn="ctr" defTabSz="914400" rtl="0" eaLnBrk="1" fontAlgn="b" latinLnBrk="0" hangingPunct="1"/>
                      <a:r>
                        <a:rPr lang="nl-NL" sz="1600" u="none" strike="noStrike" kern="1200" dirty="0" smtClean="0">
                          <a:solidFill>
                            <a:schemeClr val="bg1"/>
                          </a:solidFill>
                          <a:effectLst/>
                        </a:rPr>
                        <a:t>P3</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36302903"/>
                  </a:ext>
                </a:extLst>
              </a:tr>
              <a:tr h="266464">
                <a:tc>
                  <a:txBody>
                    <a:bodyPr/>
                    <a:lstStyle/>
                    <a:p>
                      <a:pPr marL="0" algn="ctr" defTabSz="914400" rtl="0" eaLnBrk="1" fontAlgn="b" latinLnBrk="0" hangingPunct="1"/>
                      <a:r>
                        <a:rPr lang="nl-NL" sz="1600" u="none" strike="noStrike" kern="1200" dirty="0" smtClean="0">
                          <a:solidFill>
                            <a:schemeClr val="bg1"/>
                          </a:solidFill>
                          <a:effectLst/>
                        </a:rPr>
                        <a:t>P4</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225282955"/>
                  </a:ext>
                </a:extLst>
              </a:tr>
              <a:tr h="266464">
                <a:tc>
                  <a:txBody>
                    <a:bodyPr/>
                    <a:lstStyle/>
                    <a:p>
                      <a:pPr marL="0" algn="ctr" defTabSz="914400" rtl="0" eaLnBrk="1" fontAlgn="b" latinLnBrk="0" hangingPunct="1"/>
                      <a:r>
                        <a:rPr lang="nl-NL" sz="1600" u="none" strike="noStrike" kern="1200" dirty="0" smtClean="0">
                          <a:solidFill>
                            <a:schemeClr val="bg1"/>
                          </a:solidFill>
                          <a:effectLst/>
                        </a:rPr>
                        <a:t>P5</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4068710704"/>
                  </a:ext>
                </a:extLst>
              </a:tr>
              <a:tr h="266464">
                <a:tc>
                  <a:txBody>
                    <a:bodyPr/>
                    <a:lstStyle/>
                    <a:p>
                      <a:pPr marL="0" algn="ctr" defTabSz="914400" rtl="0" eaLnBrk="1" fontAlgn="b" latinLnBrk="0" hangingPunct="1"/>
                      <a:r>
                        <a:rPr lang="nl-NL" sz="1600" u="none" strike="noStrike" kern="1200" dirty="0" smtClean="0">
                          <a:solidFill>
                            <a:schemeClr val="bg1"/>
                          </a:solidFill>
                          <a:effectLst/>
                        </a:rPr>
                        <a:t>P6</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942650645"/>
                  </a:ext>
                </a:extLst>
              </a:tr>
              <a:tr h="266464">
                <a:tc>
                  <a:txBody>
                    <a:bodyPr/>
                    <a:lstStyle/>
                    <a:p>
                      <a:pPr marL="0" algn="ctr" defTabSz="914400" rtl="0" eaLnBrk="1" fontAlgn="b" latinLnBrk="0" hangingPunct="1"/>
                      <a:r>
                        <a:rPr lang="nl-NL" sz="1600" u="none" strike="noStrike" kern="1200" dirty="0" smtClean="0">
                          <a:solidFill>
                            <a:schemeClr val="bg1"/>
                          </a:solidFill>
                          <a:effectLst/>
                        </a:rPr>
                        <a:t>P7</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dirty="0"/>
                    </a:p>
                  </a:txBody>
                  <a:tcPr marL="9525" marR="9525" marT="9525" marB="0" anchor="b">
                    <a:solidFill>
                      <a:schemeClr val="accent5"/>
                    </a:solidFill>
                  </a:tcPr>
                </a:tc>
                <a:tc>
                  <a:txBody>
                    <a:bodyPr/>
                    <a:lstStyle/>
                    <a:p>
                      <a:pPr algn="ctr" fontAlgn="b"/>
                      <a:endParaRPr lang="nl-NL" sz="1800" b="1"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401123932"/>
                  </a:ext>
                </a:extLst>
              </a:tr>
              <a:tr h="451267">
                <a:tc>
                  <a:txBody>
                    <a:bodyPr/>
                    <a:lstStyle/>
                    <a:p>
                      <a:pPr marL="0" algn="ctr" defTabSz="914400" rtl="0" eaLnBrk="1" fontAlgn="b" latinLnBrk="0" hangingPunct="1"/>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marL="0" algn="ctr" defTabSz="914400" rtl="0" eaLnBrk="1" fontAlgn="b" latinLnBrk="0" hangingPunct="1"/>
                      <a:endParaRPr lang="nl-NL" sz="1600" u="none" strike="noStrike" kern="1200" dirty="0" smtClean="0">
                        <a:solidFill>
                          <a:schemeClr val="bg1"/>
                        </a:solidFill>
                        <a:effectLst/>
                      </a:endParaRPr>
                    </a:p>
                    <a:p>
                      <a:pPr marL="0" algn="ctr" defTabSz="914400" rtl="0" eaLnBrk="1" fontAlgn="b" latinLnBrk="0" hangingPunct="1"/>
                      <a:r>
                        <a:rPr lang="nl-NL" sz="1600" u="none" strike="noStrike" kern="1200" dirty="0" smtClean="0">
                          <a:solidFill>
                            <a:schemeClr val="bg1"/>
                          </a:solidFill>
                          <a:effectLst/>
                        </a:rPr>
                        <a:t>Wijk</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787711490"/>
                  </a:ext>
                </a:extLst>
              </a:tr>
            </a:tbl>
          </a:graphicData>
        </a:graphic>
      </p:graphicFrame>
      <p:sp>
        <p:nvSpPr>
          <p:cNvPr id="5" name="Tekstvak 4"/>
          <p:cNvSpPr txBox="1"/>
          <p:nvPr/>
        </p:nvSpPr>
        <p:spPr>
          <a:xfrm>
            <a:off x="673099" y="436419"/>
            <a:ext cx="10903549" cy="1015663"/>
          </a:xfrm>
          <a:prstGeom prst="rect">
            <a:avLst/>
          </a:prstGeom>
          <a:noFill/>
        </p:spPr>
        <p:txBody>
          <a:bodyPr wrap="square" rtlCol="0">
            <a:spAutoFit/>
          </a:bodyPr>
          <a:lstStyle/>
          <a:p>
            <a:r>
              <a:rPr lang="nl-NL" sz="4000" dirty="0" smtClean="0">
                <a:solidFill>
                  <a:srgbClr val="009CB4"/>
                </a:solidFill>
              </a:rPr>
              <a:t>D-dimeer</a:t>
            </a:r>
            <a:r>
              <a:rPr lang="nl-NL" sz="4000" dirty="0" smtClean="0"/>
              <a:t> 				 </a:t>
            </a:r>
            <a:r>
              <a:rPr lang="nl-NL" sz="4000" dirty="0" smtClean="0">
                <a:solidFill>
                  <a:srgbClr val="009CB4"/>
                </a:solidFill>
              </a:rPr>
              <a:t>	m/v en leeftijd </a:t>
            </a:r>
          </a:p>
          <a:p>
            <a:endParaRPr lang="nl-NL" sz="2000" dirty="0" smtClean="0"/>
          </a:p>
        </p:txBody>
      </p:sp>
    </p:spTree>
    <p:extLst>
      <p:ext uri="{BB962C8B-B14F-4D97-AF65-F5344CB8AC3E}">
        <p14:creationId xmlns:p14="http://schemas.microsoft.com/office/powerpoint/2010/main" val="6324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524359"/>
            <a:ext cx="10766044" cy="1325563"/>
          </a:xfrm>
        </p:spPr>
        <p:txBody>
          <a:bodyPr/>
          <a:lstStyle/>
          <a:p>
            <a:r>
              <a:rPr lang="nl-NL" dirty="0" smtClean="0"/>
              <a:t>D-dimeer: handelen veranderd?</a:t>
            </a: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70089650"/>
              </p:ext>
            </p:extLst>
          </p:nvPr>
        </p:nvGraphicFramePr>
        <p:xfrm>
          <a:off x="711199" y="2806154"/>
          <a:ext cx="10766043" cy="2453640"/>
        </p:xfrm>
        <a:graphic>
          <a:graphicData uri="http://schemas.openxmlformats.org/drawingml/2006/table">
            <a:tbl>
              <a:tblPr firstRow="1" firstCol="1" bandRow="1">
                <a:tableStyleId>{5C22544A-7EE6-4342-B048-85BDC9FD1C3A}</a:tableStyleId>
              </a:tblPr>
              <a:tblGrid>
                <a:gridCol w="2610934">
                  <a:extLst>
                    <a:ext uri="{9D8B030D-6E8A-4147-A177-3AD203B41FA5}">
                      <a16:colId xmlns:a16="http://schemas.microsoft.com/office/drawing/2014/main" val="1164970218"/>
                    </a:ext>
                  </a:extLst>
                </a:gridCol>
                <a:gridCol w="2011867">
                  <a:extLst>
                    <a:ext uri="{9D8B030D-6E8A-4147-A177-3AD203B41FA5}">
                      <a16:colId xmlns:a16="http://schemas.microsoft.com/office/drawing/2014/main" val="1855440838"/>
                    </a:ext>
                  </a:extLst>
                </a:gridCol>
                <a:gridCol w="2692400">
                  <a:extLst>
                    <a:ext uri="{9D8B030D-6E8A-4147-A177-3AD203B41FA5}">
                      <a16:colId xmlns:a16="http://schemas.microsoft.com/office/drawing/2014/main" val="2959130174"/>
                    </a:ext>
                  </a:extLst>
                </a:gridCol>
                <a:gridCol w="1625600">
                  <a:extLst>
                    <a:ext uri="{9D8B030D-6E8A-4147-A177-3AD203B41FA5}">
                      <a16:colId xmlns:a16="http://schemas.microsoft.com/office/drawing/2014/main" val="2247370168"/>
                    </a:ext>
                  </a:extLst>
                </a:gridCol>
                <a:gridCol w="1825242">
                  <a:extLst>
                    <a:ext uri="{9D8B030D-6E8A-4147-A177-3AD203B41FA5}">
                      <a16:colId xmlns:a16="http://schemas.microsoft.com/office/drawing/2014/main" val="3912560199"/>
                    </a:ext>
                  </a:extLst>
                </a:gridCol>
              </a:tblGrid>
              <a:tr h="86447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Ja</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baseline="0" dirty="0" smtClean="0">
                          <a:effectLst/>
                          <a:latin typeface="+mn-lt"/>
                          <a:ea typeface="Calibri" panose="020F0502020204030204" pitchFamily="34" charset="0"/>
                          <a:cs typeface="Calibri" panose="020F0502020204030204" pitchFamily="34" charset="0"/>
                        </a:rPr>
                        <a:t>Nee, nog niet aan toegekomen, maar ben dat wel van plan </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Nee, niet nodig</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Niet</a:t>
                      </a:r>
                      <a:r>
                        <a:rPr lang="nl-NL" sz="2000" baseline="0" dirty="0" smtClean="0">
                          <a:effectLst/>
                          <a:latin typeface="+mn-lt"/>
                          <a:ea typeface="Calibri" panose="020F0502020204030204" pitchFamily="34" charset="0"/>
                          <a:cs typeface="Calibri" panose="020F0502020204030204" pitchFamily="34" charset="0"/>
                        </a:rPr>
                        <a:t> van toepassing</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latin typeface="+mn-lt"/>
                        </a:rPr>
                        <a:t>aantal </a:t>
                      </a:r>
                    </a:p>
                    <a:p>
                      <a:pPr>
                        <a:lnSpc>
                          <a:spcPct val="115000"/>
                        </a:lnSpc>
                        <a:spcAft>
                          <a:spcPts val="0"/>
                        </a:spcAft>
                      </a:pPr>
                      <a:r>
                        <a:rPr lang="nl-NL" sz="2000" dirty="0">
                          <a:effectLst/>
                          <a:latin typeface="+mn-lt"/>
                        </a:rPr>
                        <a:t>respondenten</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marL="0" algn="ctr" defTabSz="914400" rtl="0" eaLnBrk="1" latinLnBrk="0" hangingPunct="1"/>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latin typeface="+mn-lt"/>
                        </a:rPr>
                        <a:t> </a:t>
                      </a:r>
                    </a:p>
                    <a:p>
                      <a:pPr>
                        <a:lnSpc>
                          <a:spcPct val="115000"/>
                        </a:lnSpc>
                        <a:spcAft>
                          <a:spcPts val="0"/>
                        </a:spcAft>
                      </a:pPr>
                      <a:r>
                        <a:rPr lang="nl-NL" sz="2000" dirty="0">
                          <a:effectLst/>
                          <a:latin typeface="+mn-lt"/>
                        </a:rPr>
                        <a:t>percentage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marL="0" algn="ctr" defTabSz="914400" rtl="0" eaLnBrk="1" latinLnBrk="0" hangingPunct="1"/>
                      <a:r>
                        <a:rPr lang="nl-NL" sz="1800" kern="1200" dirty="0" smtClean="0">
                          <a:solidFill>
                            <a:schemeClr val="dk1"/>
                          </a:solidFill>
                          <a:latin typeface="+mn-lt"/>
                          <a:ea typeface="+mn-ea"/>
                          <a:cs typeface="+mn-cs"/>
                        </a:rPr>
                        <a:t>%</a:t>
                      </a:r>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3" name="Rechthoek 2"/>
          <p:cNvSpPr/>
          <p:nvPr/>
        </p:nvSpPr>
        <p:spPr>
          <a:xfrm>
            <a:off x="711200" y="1065092"/>
            <a:ext cx="10766043" cy="1200329"/>
          </a:xfrm>
          <a:prstGeom prst="rect">
            <a:avLst/>
          </a:prstGeom>
        </p:spPr>
        <p:txBody>
          <a:bodyPr wrap="square">
            <a:spAutoFit/>
          </a:bodyPr>
          <a:lstStyle/>
          <a:p>
            <a:endParaRPr lang="nl-NL" sz="2400" dirty="0" smtClean="0">
              <a:solidFill>
                <a:srgbClr val="009CB4"/>
              </a:solidFill>
              <a:latin typeface="Arial" panose="020B0604020202020204" pitchFamily="34" charset="0"/>
              <a:cs typeface="Arial" panose="020B0604020202020204" pitchFamily="34" charset="0"/>
            </a:endParaRPr>
          </a:p>
          <a:p>
            <a:r>
              <a:rPr lang="nl-NL" sz="2400" dirty="0" smtClean="0">
                <a:solidFill>
                  <a:srgbClr val="444443"/>
                </a:solidFill>
                <a:latin typeface="Arial" panose="020B0604020202020204" pitchFamily="34" charset="0"/>
                <a:cs typeface="Arial" panose="020B0604020202020204" pitchFamily="34" charset="0"/>
              </a:rPr>
              <a:t>Is uw handelen ten aanzien van D-dimeer veranderd na de toetsgroep met </a:t>
            </a:r>
            <a:r>
              <a:rPr lang="nl-NL" sz="2400" dirty="0">
                <a:solidFill>
                  <a:srgbClr val="444443"/>
                </a:solidFill>
                <a:latin typeface="Arial" panose="020B0604020202020204" pitchFamily="34" charset="0"/>
                <a:cs typeface="Arial" panose="020B0604020202020204" pitchFamily="34" charset="0"/>
              </a:rPr>
              <a:t>spiegelinformatie over cardiovasculaire </a:t>
            </a:r>
            <a:r>
              <a:rPr lang="nl-NL" sz="2400" dirty="0" smtClean="0">
                <a:solidFill>
                  <a:srgbClr val="444443"/>
                </a:solidFill>
                <a:latin typeface="Arial" panose="020B0604020202020204" pitchFamily="34" charset="0"/>
                <a:cs typeface="Arial" panose="020B0604020202020204" pitchFamily="34" charset="0"/>
              </a:rPr>
              <a:t>testen?</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2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Conclusie</a:t>
            </a:r>
            <a:endParaRPr lang="it-IT" dirty="0"/>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3" name="Tekstvak 2"/>
          <p:cNvSpPr txBox="1"/>
          <p:nvPr/>
        </p:nvSpPr>
        <p:spPr>
          <a:xfrm>
            <a:off x="711200" y="2196006"/>
            <a:ext cx="11010900" cy="2846933"/>
          </a:xfrm>
          <a:prstGeom prst="rect">
            <a:avLst/>
          </a:prstGeom>
          <a:noFill/>
        </p:spPr>
        <p:txBody>
          <a:bodyPr wrap="square" rtlCol="0">
            <a:spAutoFit/>
          </a:bodyPr>
          <a:lstStyle/>
          <a:p>
            <a:pPr marL="285750" indent="-285750">
              <a:buFont typeface="Arial" panose="020B0604020202020204" pitchFamily="34" charset="0"/>
              <a:buChar char="•"/>
            </a:pPr>
            <a:r>
              <a:rPr lang="nl-NL" sz="2300" dirty="0" smtClean="0"/>
              <a:t>In hoeverre is het doel bereikt?</a:t>
            </a:r>
          </a:p>
          <a:p>
            <a:pPr marL="285750" indent="-285750">
              <a:buFont typeface="Arial" panose="020B0604020202020204" pitchFamily="34" charset="0"/>
              <a:buChar char="•"/>
            </a:pPr>
            <a:endParaRPr lang="nl-NL" sz="2300" dirty="0" smtClean="0"/>
          </a:p>
          <a:p>
            <a:pPr marL="285750" indent="-285750">
              <a:buFont typeface="Arial" panose="020B0604020202020204" pitchFamily="34" charset="0"/>
              <a:buChar char="•"/>
            </a:pPr>
            <a:r>
              <a:rPr lang="nl-NL" sz="2300" dirty="0" smtClean="0"/>
              <a:t>Hoe borg je verbeteringen?</a:t>
            </a:r>
          </a:p>
          <a:p>
            <a:pPr marL="285750" indent="-285750">
              <a:buFont typeface="Arial" panose="020B0604020202020204" pitchFamily="34" charset="0"/>
              <a:buChar char="•"/>
            </a:pPr>
            <a:endParaRPr lang="nl-NL" sz="2300" dirty="0" smtClean="0"/>
          </a:p>
          <a:p>
            <a:pPr marL="285750" indent="-285750">
              <a:buFont typeface="Arial" panose="020B0604020202020204" pitchFamily="34" charset="0"/>
              <a:buChar char="•"/>
            </a:pPr>
            <a:r>
              <a:rPr lang="nl-NL" sz="2300" dirty="0" smtClean="0"/>
              <a:t>Wat is er verder nog nodig? Vervolgafspraken?</a:t>
            </a:r>
          </a:p>
          <a:p>
            <a:pPr marL="285750" indent="-285750">
              <a:buFont typeface="Arial" panose="020B0604020202020204" pitchFamily="34" charset="0"/>
              <a:buChar char="•"/>
            </a:pPr>
            <a:endParaRPr lang="nl-NL" sz="2300" dirty="0" smtClean="0"/>
          </a:p>
          <a:p>
            <a:pPr marL="285750" indent="-285750">
              <a:buFont typeface="Arial" panose="020B0604020202020204" pitchFamily="34" charset="0"/>
              <a:buChar char="•"/>
            </a:pPr>
            <a:endParaRPr lang="nl-NL" sz="2300" dirty="0"/>
          </a:p>
          <a:p>
            <a:endParaRPr lang="nl-NL" dirty="0"/>
          </a:p>
        </p:txBody>
      </p:sp>
    </p:spTree>
    <p:extLst>
      <p:ext uri="{BB962C8B-B14F-4D97-AF65-F5344CB8AC3E}">
        <p14:creationId xmlns:p14="http://schemas.microsoft.com/office/powerpoint/2010/main" val="91968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2609" y="63994"/>
            <a:ext cx="11529391" cy="1986031"/>
          </a:xfrm>
        </p:spPr>
        <p:txBody>
          <a:bodyPr/>
          <a:lstStyle/>
          <a:p>
            <a:r>
              <a:rPr lang="nl-NL" dirty="0" smtClean="0"/>
              <a:t>Nameting / 2</a:t>
            </a:r>
            <a:r>
              <a:rPr lang="nl-NL" baseline="30000" dirty="0" smtClean="0"/>
              <a:t>e</a:t>
            </a:r>
            <a:r>
              <a:rPr lang="nl-NL" dirty="0" smtClean="0"/>
              <a:t> keer spiegelen</a:t>
            </a:r>
            <a:endParaRPr lang="nl-NL" dirty="0"/>
          </a:p>
        </p:txBody>
      </p:sp>
      <p:sp>
        <p:nvSpPr>
          <p:cNvPr id="3" name="Tijdelijke aanduiding voor inhoud 2"/>
          <p:cNvSpPr>
            <a:spLocks noGrp="1"/>
          </p:cNvSpPr>
          <p:nvPr>
            <p:ph sz="half" idx="2"/>
          </p:nvPr>
        </p:nvSpPr>
        <p:spPr>
          <a:xfrm>
            <a:off x="743687" y="2050025"/>
            <a:ext cx="10766044" cy="4191749"/>
          </a:xfrm>
        </p:spPr>
        <p:txBody>
          <a:bodyPr/>
          <a:lstStyle/>
          <a:p>
            <a:r>
              <a:rPr lang="nl-NL" sz="2000" dirty="0" smtClean="0"/>
              <a:t>Voormeting DATUM </a:t>
            </a:r>
          </a:p>
          <a:p>
            <a:r>
              <a:rPr lang="nl-NL" sz="2000" dirty="0" smtClean="0"/>
              <a:t>Aanwezigen: NAAM, NAAM, NAAM, NAAM, NAAM</a:t>
            </a:r>
            <a:endParaRPr lang="nl-NL" sz="2000" b="1" i="1" dirty="0" smtClean="0"/>
          </a:p>
          <a:p>
            <a:pPr marL="0" indent="0">
              <a:buNone/>
            </a:pPr>
            <a:endParaRPr lang="nl-NL" sz="2000" b="1" i="1" dirty="0" smtClean="0"/>
          </a:p>
          <a:p>
            <a:pPr marL="0" indent="0">
              <a:buNone/>
            </a:pPr>
            <a:r>
              <a:rPr lang="nl-NL" sz="2000" b="1" i="1" u="sng" dirty="0" smtClean="0"/>
              <a:t>Vandaag: hoe zijn we verder gegaan? Zijn er veranderingen sindsdien?</a:t>
            </a:r>
          </a:p>
          <a:p>
            <a:r>
              <a:rPr lang="nl-NL" sz="2000" dirty="0" smtClean="0"/>
              <a:t>Geformuleerde voornemens/verbeteracties</a:t>
            </a:r>
          </a:p>
          <a:p>
            <a:r>
              <a:rPr lang="nl-NL" sz="2000" dirty="0" smtClean="0"/>
              <a:t>Online enquête  </a:t>
            </a:r>
          </a:p>
          <a:p>
            <a:r>
              <a:rPr lang="nl-NL" sz="2000" dirty="0" smtClean="0"/>
              <a:t>Discussie</a:t>
            </a:r>
          </a:p>
          <a:p>
            <a:r>
              <a:rPr lang="nl-NL" sz="2000" dirty="0" smtClean="0"/>
              <a:t>Hoe verder: borgen en nieuwe afspraken? </a:t>
            </a:r>
            <a:endParaRPr lang="nl-NL" i="1" dirty="0">
              <a:solidFill>
                <a:srgbClr val="FF0000"/>
              </a:solidFill>
            </a:endParaRPr>
          </a:p>
        </p:txBody>
      </p:sp>
    </p:spTree>
    <p:extLst>
      <p:ext uri="{BB962C8B-B14F-4D97-AF65-F5344CB8AC3E}">
        <p14:creationId xmlns:p14="http://schemas.microsoft.com/office/powerpoint/2010/main" val="19400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815983"/>
            <a:ext cx="9765654" cy="646331"/>
          </a:xfrm>
        </p:spPr>
        <p:txBody>
          <a:bodyPr/>
          <a:lstStyle/>
          <a:p>
            <a:r>
              <a:rPr lang="it-IT" dirty="0" smtClean="0"/>
              <a:t>Resultaten online </a:t>
            </a:r>
            <a:r>
              <a:rPr lang="nl-NL" dirty="0" smtClean="0"/>
              <a:t>enquête</a:t>
            </a:r>
            <a:endParaRPr lang="it-IT" dirty="0"/>
          </a:p>
        </p:txBody>
      </p:sp>
      <p:sp>
        <p:nvSpPr>
          <p:cNvPr id="3" name="Rechthoek 2"/>
          <p:cNvSpPr/>
          <p:nvPr/>
        </p:nvSpPr>
        <p:spPr>
          <a:xfrm>
            <a:off x="711200" y="1462314"/>
            <a:ext cx="10258096" cy="3877985"/>
          </a:xfrm>
          <a:prstGeom prst="rect">
            <a:avLst/>
          </a:prstGeom>
        </p:spPr>
        <p:txBody>
          <a:bodyPr wrap="square">
            <a:spAutoFit/>
          </a:bodyPr>
          <a:lstStyle/>
          <a:p>
            <a:pPr lvl="1">
              <a:defRPr/>
            </a:pPr>
            <a:endParaRPr kumimoji="0" lang="nl-NL" sz="2300" b="0" i="0" u="none" strike="noStrike" kern="1200" cap="none" spc="0" normalizeH="0" baseline="0" noProof="0" dirty="0">
              <a:ln>
                <a:noFill/>
              </a:ln>
              <a:solidFill>
                <a:prstClr val="black"/>
              </a:solidFill>
              <a:effectLst/>
              <a:uLnTx/>
              <a:uFillTx/>
              <a:latin typeface="Trebuchet MS"/>
            </a:endParaRPr>
          </a:p>
          <a:p>
            <a:pPr marL="285750" indent="-285750">
              <a:buFont typeface="Arial" panose="020B0604020202020204" pitchFamily="34" charset="0"/>
              <a:buChar char="•"/>
            </a:pPr>
            <a:r>
              <a:rPr lang="en-US" sz="2000" dirty="0" err="1"/>
              <a:t>Herhaling</a:t>
            </a:r>
            <a:r>
              <a:rPr lang="en-US" sz="2000" dirty="0"/>
              <a:t> </a:t>
            </a:r>
            <a:r>
              <a:rPr lang="en-US" sz="2000" dirty="0" err="1"/>
              <a:t>vragen</a:t>
            </a:r>
            <a:r>
              <a:rPr lang="en-US" sz="2000" dirty="0"/>
              <a:t> </a:t>
            </a:r>
            <a:r>
              <a:rPr lang="en-US" sz="2000" dirty="0" err="1"/>
              <a:t>voormeting</a:t>
            </a:r>
            <a:r>
              <a:rPr lang="en-US" sz="2000" dirty="0"/>
              <a:t> </a:t>
            </a:r>
          </a:p>
          <a:p>
            <a:r>
              <a:rPr lang="en-US" sz="2000" dirty="0"/>
              <a:t>	</a:t>
            </a:r>
          </a:p>
          <a:p>
            <a:pPr marL="285750" indent="-285750">
              <a:buFont typeface="Arial" panose="020B0604020202020204" pitchFamily="34" charset="0"/>
              <a:buChar char="•"/>
            </a:pPr>
            <a:r>
              <a:rPr lang="en-US" sz="2000" dirty="0" err="1"/>
              <a:t>Aangevuld</a:t>
            </a:r>
            <a:r>
              <a:rPr lang="en-US" sz="2000" dirty="0"/>
              <a:t> met </a:t>
            </a:r>
            <a:r>
              <a:rPr lang="en-US" sz="2000" dirty="0" err="1"/>
              <a:t>enkele</a:t>
            </a:r>
            <a:r>
              <a:rPr lang="en-US" sz="2000" dirty="0"/>
              <a:t> </a:t>
            </a:r>
            <a:r>
              <a:rPr lang="en-US" sz="2000" dirty="0" err="1"/>
              <a:t>vragen</a:t>
            </a:r>
            <a:r>
              <a:rPr lang="en-US" sz="2000" dirty="0"/>
              <a:t> over </a:t>
            </a:r>
            <a:r>
              <a:rPr lang="en-US" sz="2000" dirty="0" err="1" smtClean="0"/>
              <a:t>veranderingen</a:t>
            </a:r>
            <a:r>
              <a:rPr lang="en-US" sz="2000" dirty="0" smtClean="0"/>
              <a:t> </a:t>
            </a:r>
            <a:r>
              <a:rPr lang="en-US" sz="2000" dirty="0" err="1"/>
              <a:t>na</a:t>
            </a:r>
            <a:r>
              <a:rPr lang="en-US" sz="2000" dirty="0"/>
              <a:t> </a:t>
            </a:r>
            <a:r>
              <a:rPr lang="en-US" sz="2000" dirty="0" err="1"/>
              <a:t>voormeting</a:t>
            </a:r>
            <a:endParaRPr lang="en-US" sz="2000" dirty="0"/>
          </a:p>
          <a:p>
            <a:endParaRPr lang="en-US" sz="2000" dirty="0"/>
          </a:p>
          <a:p>
            <a:endParaRPr lang="en-US" sz="2000" dirty="0"/>
          </a:p>
          <a:p>
            <a:endParaRPr lang="en-US" sz="2000" dirty="0"/>
          </a:p>
          <a:p>
            <a:pPr marL="285750" indent="-285750">
              <a:buFont typeface="Arial" panose="020B0604020202020204" pitchFamily="34" charset="0"/>
              <a:buChar char="•"/>
            </a:pPr>
            <a:r>
              <a:rPr lang="en-US" sz="2000" dirty="0" err="1"/>
              <a:t>Voormeting</a:t>
            </a:r>
            <a:r>
              <a:rPr lang="en-US" sz="2000" dirty="0"/>
              <a:t> </a:t>
            </a:r>
            <a:r>
              <a:rPr lang="en-US" sz="2000" dirty="0" smtClean="0"/>
              <a:t>JAAR:</a:t>
            </a:r>
            <a:r>
              <a:rPr lang="en-US" sz="2000" dirty="0"/>
              <a:t>	</a:t>
            </a:r>
            <a:r>
              <a:rPr lang="en-US" sz="2000" b="1" dirty="0"/>
              <a:t>X</a:t>
            </a:r>
            <a:r>
              <a:rPr lang="en-US" sz="2000" b="1" dirty="0" smtClean="0"/>
              <a:t> </a:t>
            </a:r>
            <a:r>
              <a:rPr lang="en-US" sz="2000" dirty="0" err="1"/>
              <a:t>huisartsen</a:t>
            </a:r>
            <a:r>
              <a:rPr lang="en-US" sz="2000" dirty="0"/>
              <a:t> van </a:t>
            </a:r>
            <a:r>
              <a:rPr lang="en-US" sz="2000" dirty="0" err="1"/>
              <a:t>wijkgroep</a:t>
            </a:r>
            <a:r>
              <a:rPr lang="en-US" sz="2000" dirty="0"/>
              <a:t> </a:t>
            </a:r>
            <a:r>
              <a:rPr lang="en-US" sz="2000" dirty="0" smtClean="0"/>
              <a:t>X</a:t>
            </a:r>
          </a:p>
          <a:p>
            <a:pPr lvl="3"/>
            <a:r>
              <a:rPr lang="en-US" sz="2000" dirty="0" smtClean="0"/>
              <a:t>		(NAAM, NAAM, NAAM, NAAM, NAAM, NAAM, NAAM)</a:t>
            </a:r>
          </a:p>
          <a:p>
            <a:pPr lvl="6"/>
            <a:endParaRPr lang="en-US" sz="2000" dirty="0" smtClean="0"/>
          </a:p>
          <a:p>
            <a:pPr marL="285750" indent="-285750">
              <a:buFont typeface="Arial" panose="020B0604020202020204" pitchFamily="34" charset="0"/>
              <a:buChar char="•"/>
            </a:pPr>
            <a:r>
              <a:rPr lang="en-US" sz="2000" dirty="0" err="1" smtClean="0"/>
              <a:t>Nameting</a:t>
            </a:r>
            <a:r>
              <a:rPr lang="en-US" sz="2000" dirty="0" smtClean="0"/>
              <a:t> JAAR:</a:t>
            </a:r>
            <a:r>
              <a:rPr lang="en-US" sz="2000" dirty="0"/>
              <a:t>	X</a:t>
            </a:r>
            <a:r>
              <a:rPr lang="en-US" sz="2000" b="1" dirty="0" smtClean="0"/>
              <a:t> </a:t>
            </a:r>
            <a:r>
              <a:rPr lang="en-US" sz="2000" dirty="0" err="1" smtClean="0"/>
              <a:t>huisartsen</a:t>
            </a:r>
            <a:r>
              <a:rPr lang="en-US" sz="2000" dirty="0"/>
              <a:t> (NAAM, NAAM, NAAM, NAAM, NAAM, NAAM, NAAM)</a:t>
            </a:r>
          </a:p>
          <a:p>
            <a:pPr marR="0" lvl="1" algn="l" defTabSz="914400" rtl="0" eaLnBrk="1" fontAlgn="auto" latinLnBrk="0" hangingPunct="1">
              <a:lnSpc>
                <a:spcPct val="100000"/>
              </a:lnSpc>
              <a:spcBef>
                <a:spcPts val="0"/>
              </a:spcBef>
              <a:spcAft>
                <a:spcPts val="0"/>
              </a:spcAft>
              <a:buClrTx/>
              <a:buSzTx/>
              <a:tabLst/>
              <a:defRPr/>
            </a:pPr>
            <a:endParaRPr kumimoji="0" lang="nl-NL" sz="2300" b="0" i="0" u="none" strike="noStrike" kern="1200" cap="none" spc="0" normalizeH="0" noProof="0" dirty="0">
              <a:ln>
                <a:noFill/>
              </a:ln>
              <a:solidFill>
                <a:srgbClr val="FF0000"/>
              </a:solidFill>
              <a:effectLst/>
              <a:uLnTx/>
              <a:uFillTx/>
              <a:latin typeface="Trebuchet MS"/>
            </a:endParaRPr>
          </a:p>
        </p:txBody>
      </p:sp>
    </p:spTree>
    <p:extLst>
      <p:ext uri="{BB962C8B-B14F-4D97-AF65-F5344CB8AC3E}">
        <p14:creationId xmlns:p14="http://schemas.microsoft.com/office/powerpoint/2010/main" val="207276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2"/>
          </p:nvPr>
        </p:nvSpPr>
        <p:spPr>
          <a:xfrm>
            <a:off x="694944" y="1500997"/>
            <a:ext cx="10744200" cy="4641011"/>
          </a:xfrm>
        </p:spPr>
        <p:txBody>
          <a:bodyPr>
            <a:normAutofit fontScale="92500" lnSpcReduction="10000"/>
          </a:bodyPr>
          <a:lstStyle/>
          <a:p>
            <a:pPr marL="0" indent="0">
              <a:buNone/>
            </a:pPr>
            <a:endParaRPr lang="nl-NL" sz="2000" dirty="0" smtClean="0">
              <a:solidFill>
                <a:srgbClr val="009CB4"/>
              </a:solidFill>
              <a:ea typeface="+mj-ea"/>
              <a:cs typeface="+mj-cs"/>
            </a:endParaRPr>
          </a:p>
          <a:p>
            <a:pPr marL="0" indent="0">
              <a:buNone/>
            </a:pPr>
            <a:r>
              <a:rPr lang="nl-NL" sz="2000" dirty="0" smtClean="0">
                <a:latin typeface="Arial" panose="020B0604020202020204" pitchFamily="34" charset="0"/>
                <a:cs typeface="Arial" panose="020B0604020202020204" pitchFamily="34" charset="0"/>
              </a:rPr>
              <a:t>Weet u uw eigen voornemens/verbeteracties naar aanleiding van de toetsgroep met spiegelinformatie over cardiovasculaire testen nog? </a:t>
            </a:r>
          </a:p>
          <a:p>
            <a:pPr marL="0" indent="0">
              <a:buNone/>
            </a:pPr>
            <a:r>
              <a:rPr lang="nl-NL" sz="2000" b="1" dirty="0" smtClean="0">
                <a:solidFill>
                  <a:srgbClr val="009CB4"/>
                </a:solidFill>
              </a:rPr>
              <a:t>Ja</a:t>
            </a:r>
            <a:r>
              <a:rPr lang="nl-NL" sz="2000" dirty="0" smtClean="0">
                <a:solidFill>
                  <a:srgbClr val="009CB4"/>
                </a:solidFill>
              </a:rPr>
              <a:t>  </a:t>
            </a:r>
            <a:r>
              <a:rPr lang="nl-NL" sz="2000" dirty="0"/>
              <a:t>X</a:t>
            </a:r>
            <a:r>
              <a:rPr lang="nl-NL" sz="2000" dirty="0" smtClean="0"/>
              <a:t> (%)</a:t>
            </a:r>
          </a:p>
          <a:p>
            <a:pPr marL="0" indent="0">
              <a:buNone/>
            </a:pPr>
            <a:r>
              <a:rPr lang="nl-NL" sz="2000" b="1" dirty="0" smtClean="0">
                <a:solidFill>
                  <a:srgbClr val="009CB4"/>
                </a:solidFill>
              </a:rPr>
              <a:t>Nee</a:t>
            </a:r>
            <a:r>
              <a:rPr lang="nl-NL" sz="2000" dirty="0" smtClean="0">
                <a:solidFill>
                  <a:srgbClr val="009CB4"/>
                </a:solidFill>
              </a:rPr>
              <a:t>  </a:t>
            </a:r>
            <a:r>
              <a:rPr lang="nl-NL" sz="2000" dirty="0"/>
              <a:t>X</a:t>
            </a:r>
            <a:r>
              <a:rPr lang="nl-NL" sz="2000" dirty="0" smtClean="0"/>
              <a:t> (%) </a:t>
            </a:r>
          </a:p>
          <a:p>
            <a:pPr marL="0" indent="0">
              <a:buNone/>
            </a:pPr>
            <a:r>
              <a:rPr lang="nl-NL" sz="2000" b="1" dirty="0" smtClean="0">
                <a:solidFill>
                  <a:srgbClr val="009CB4"/>
                </a:solidFill>
              </a:rPr>
              <a:t>Niet van toepassing</a:t>
            </a:r>
            <a:r>
              <a:rPr lang="nl-NL" sz="2000" dirty="0" smtClean="0">
                <a:solidFill>
                  <a:srgbClr val="009CB4"/>
                </a:solidFill>
              </a:rPr>
              <a:t> </a:t>
            </a:r>
            <a:r>
              <a:rPr lang="nl-NL" sz="2000" dirty="0" smtClean="0"/>
              <a:t>X (%) </a:t>
            </a:r>
          </a:p>
          <a:p>
            <a:pPr marL="0" indent="0">
              <a:buNone/>
            </a:pPr>
            <a:endParaRPr lang="nl-NL" sz="2000" dirty="0"/>
          </a:p>
          <a:p>
            <a:r>
              <a:rPr lang="nl-NL" sz="2000" dirty="0" smtClean="0"/>
              <a:t>Zo ja, </a:t>
            </a:r>
            <a:r>
              <a:rPr lang="nl-NL" sz="2400" dirty="0">
                <a:latin typeface="Arial" panose="020B0604020202020204" pitchFamily="34" charset="0"/>
                <a:cs typeface="Arial" panose="020B0604020202020204" pitchFamily="34" charset="0"/>
              </a:rPr>
              <a:t>In hoeverre zijn uw voornemens/verbeteracties u gelukt?</a:t>
            </a:r>
          </a:p>
          <a:p>
            <a:r>
              <a:rPr lang="nl-NL" sz="2000" dirty="0">
                <a:solidFill>
                  <a:srgbClr val="009CB4"/>
                </a:solidFill>
              </a:rPr>
              <a:t>Geheel</a:t>
            </a:r>
            <a:r>
              <a:rPr lang="nl-NL" sz="2000" dirty="0"/>
              <a:t>  </a:t>
            </a:r>
            <a:r>
              <a:rPr lang="nl-NL" sz="2000" dirty="0" smtClean="0"/>
              <a:t>X%</a:t>
            </a:r>
            <a:endParaRPr lang="nl-NL" sz="2000" dirty="0"/>
          </a:p>
          <a:p>
            <a:r>
              <a:rPr lang="nl-NL" sz="2000" dirty="0" smtClean="0">
                <a:solidFill>
                  <a:srgbClr val="009CB4"/>
                </a:solidFill>
              </a:rPr>
              <a:t>Gedeeltelijk </a:t>
            </a:r>
            <a:r>
              <a:rPr lang="nl-NL" sz="2000" dirty="0"/>
              <a:t>X%</a:t>
            </a:r>
            <a:r>
              <a:rPr lang="nl-NL" sz="2000" dirty="0" smtClean="0"/>
              <a:t>    </a:t>
            </a:r>
            <a:endParaRPr lang="nl-NL" sz="2000" dirty="0"/>
          </a:p>
          <a:p>
            <a:r>
              <a:rPr lang="nl-NL" sz="2000" dirty="0">
                <a:solidFill>
                  <a:srgbClr val="009CB4"/>
                </a:solidFill>
              </a:rPr>
              <a:t>Een beetje </a:t>
            </a:r>
            <a:r>
              <a:rPr lang="nl-NL" sz="2000" dirty="0"/>
              <a:t>X%</a:t>
            </a:r>
          </a:p>
          <a:p>
            <a:r>
              <a:rPr lang="nl-NL" sz="2000" dirty="0">
                <a:solidFill>
                  <a:srgbClr val="009CB4"/>
                </a:solidFill>
              </a:rPr>
              <a:t>Geheel niet</a:t>
            </a:r>
            <a:r>
              <a:rPr lang="nl-NL" sz="2000" dirty="0"/>
              <a:t> X%</a:t>
            </a:r>
          </a:p>
          <a:p>
            <a:r>
              <a:rPr lang="nl-NL" sz="2000" dirty="0">
                <a:solidFill>
                  <a:srgbClr val="009CB4"/>
                </a:solidFill>
              </a:rPr>
              <a:t>Geen </a:t>
            </a:r>
            <a:r>
              <a:rPr lang="nl-NL" sz="2000" dirty="0" smtClean="0">
                <a:solidFill>
                  <a:srgbClr val="009CB4"/>
                </a:solidFill>
              </a:rPr>
              <a:t>antwoord</a:t>
            </a:r>
            <a:r>
              <a:rPr lang="nl-NL" sz="2000" dirty="0"/>
              <a:t> X%</a:t>
            </a:r>
            <a:r>
              <a:rPr lang="nl-NL" sz="2000" dirty="0" smtClean="0"/>
              <a:t> </a:t>
            </a:r>
            <a:endParaRPr lang="nl-NL" sz="2000" dirty="0"/>
          </a:p>
          <a:p>
            <a:pPr marL="0" indent="0">
              <a:buNone/>
            </a:pPr>
            <a:endParaRPr lang="nl-NL" sz="2000" dirty="0" smtClean="0"/>
          </a:p>
          <a:p>
            <a:pPr marL="0" indent="0">
              <a:buNone/>
            </a:pPr>
            <a:endParaRPr lang="nl-NL" sz="2000" dirty="0" smtClean="0"/>
          </a:p>
          <a:p>
            <a:pPr marL="0" indent="0">
              <a:buNone/>
            </a:pPr>
            <a:endParaRPr lang="nl-NL" sz="2900" dirty="0" smtClean="0"/>
          </a:p>
          <a:p>
            <a:endParaRPr lang="nl-NL" sz="2600" dirty="0"/>
          </a:p>
          <a:p>
            <a:endParaRPr lang="nl-NL" sz="2600" dirty="0" smtClean="0"/>
          </a:p>
          <a:p>
            <a:pPr marL="0" indent="0">
              <a:buNone/>
            </a:pPr>
            <a:endParaRPr lang="nl-NL" sz="2600" dirty="0">
              <a:solidFill>
                <a:schemeClr val="accent2"/>
              </a:solidFill>
            </a:endParaRPr>
          </a:p>
          <a:p>
            <a:endParaRPr lang="nl-NL" sz="2000" dirty="0">
              <a:latin typeface="Trebuchet MS" panose="020B0603020202020204" pitchFamily="34" charset="0"/>
            </a:endParaRPr>
          </a:p>
        </p:txBody>
      </p:sp>
      <p:sp>
        <p:nvSpPr>
          <p:cNvPr id="7" name="Titel 1">
            <a:extLst>
              <a:ext uri="{FF2B5EF4-FFF2-40B4-BE49-F238E27FC236}">
                <a16:creationId xmlns:a16="http://schemas.microsoft.com/office/drawing/2014/main" id="{90B4FD81-F0E3-440F-B7B4-37434869A1E6}"/>
              </a:ext>
            </a:extLst>
          </p:cNvPr>
          <p:cNvSpPr txBox="1">
            <a:spLocks/>
          </p:cNvSpPr>
          <p:nvPr/>
        </p:nvSpPr>
        <p:spPr>
          <a:xfrm>
            <a:off x="673100" y="457079"/>
            <a:ext cx="10766044" cy="804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endParaRPr lang="nl-NL" dirty="0" smtClean="0">
              <a:latin typeface="Trebuchet MS" panose="020B0603020202020204" pitchFamily="34" charset="0"/>
            </a:endParaRPr>
          </a:p>
          <a:p>
            <a:r>
              <a:rPr lang="nl-NL" dirty="0" smtClean="0">
                <a:latin typeface="Trebuchet MS" panose="020B0603020202020204" pitchFamily="34" charset="0"/>
              </a:rPr>
              <a:t>Voornemens</a:t>
            </a:r>
          </a:p>
        </p:txBody>
      </p:sp>
    </p:spTree>
    <p:extLst>
      <p:ext uri="{BB962C8B-B14F-4D97-AF65-F5344CB8AC3E}">
        <p14:creationId xmlns:p14="http://schemas.microsoft.com/office/powerpoint/2010/main" val="40304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2"/>
          </p:nvPr>
        </p:nvSpPr>
        <p:spPr>
          <a:xfrm>
            <a:off x="673100" y="2973864"/>
            <a:ext cx="10744200" cy="4569240"/>
          </a:xfrm>
        </p:spPr>
        <p:txBody>
          <a:bodyPr>
            <a:normAutofit/>
          </a:bodyPr>
          <a:lstStyle/>
          <a:p>
            <a:pPr marL="0" indent="0">
              <a:buNone/>
            </a:pPr>
            <a:endParaRPr lang="nl-NL" sz="1400" dirty="0" smtClean="0"/>
          </a:p>
          <a:p>
            <a:r>
              <a:rPr lang="nl-NL" sz="1600" dirty="0" smtClean="0"/>
              <a:t>NAAM: Bij vermoeden hartfalen (en dat misschien-sneller-vermoeden) behalve pro BNP ook ECG laten maken.</a:t>
            </a:r>
          </a:p>
          <a:p>
            <a:r>
              <a:rPr lang="nl-NL" sz="1600" b="1" dirty="0" smtClean="0"/>
              <a:t>NAAM</a:t>
            </a:r>
            <a:r>
              <a:rPr lang="nl-NL" sz="1600" dirty="0" smtClean="0"/>
              <a:t>: Meer kijken naar spec/sen van testen. Meer nadenken of D-dimeer kan/moet gebruiken.</a:t>
            </a:r>
          </a:p>
          <a:p>
            <a:r>
              <a:rPr lang="nl-NL" sz="1600" b="1" dirty="0" smtClean="0"/>
              <a:t>NAAM</a:t>
            </a:r>
            <a:r>
              <a:rPr lang="nl-NL" sz="1600" dirty="0" smtClean="0"/>
              <a:t>: …</a:t>
            </a:r>
          </a:p>
          <a:p>
            <a:pPr marL="0" indent="0">
              <a:buNone/>
            </a:pPr>
            <a:endParaRPr lang="nl-NL" sz="1400" dirty="0" smtClean="0">
              <a:solidFill>
                <a:srgbClr val="009CB4"/>
              </a:solidFill>
            </a:endParaRPr>
          </a:p>
          <a:p>
            <a:endParaRPr lang="nl-NL" sz="2600" dirty="0"/>
          </a:p>
          <a:p>
            <a:endParaRPr lang="nl-NL" sz="2600" dirty="0" smtClean="0"/>
          </a:p>
          <a:p>
            <a:pPr marL="0" indent="0">
              <a:buNone/>
            </a:pPr>
            <a:endParaRPr lang="nl-NL" sz="2600" dirty="0">
              <a:solidFill>
                <a:schemeClr val="accent2"/>
              </a:solidFill>
            </a:endParaRPr>
          </a:p>
          <a:p>
            <a:endParaRPr lang="nl-NL" sz="2000" dirty="0">
              <a:latin typeface="Trebuchet MS" panose="020B0603020202020204" pitchFamily="34" charset="0"/>
            </a:endParaRPr>
          </a:p>
        </p:txBody>
      </p:sp>
      <p:sp>
        <p:nvSpPr>
          <p:cNvPr id="7" name="Titel 1">
            <a:extLst>
              <a:ext uri="{FF2B5EF4-FFF2-40B4-BE49-F238E27FC236}">
                <a16:creationId xmlns:a16="http://schemas.microsoft.com/office/drawing/2014/main" id="{90B4FD81-F0E3-440F-B7B4-37434869A1E6}"/>
              </a:ext>
            </a:extLst>
          </p:cNvPr>
          <p:cNvSpPr txBox="1">
            <a:spLocks/>
          </p:cNvSpPr>
          <p:nvPr/>
        </p:nvSpPr>
        <p:spPr>
          <a:xfrm>
            <a:off x="673100" y="457079"/>
            <a:ext cx="10766044" cy="804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endParaRPr lang="nl-NL" dirty="0" smtClean="0">
              <a:latin typeface="Trebuchet MS" panose="020B0603020202020204" pitchFamily="34" charset="0"/>
            </a:endParaRPr>
          </a:p>
          <a:p>
            <a:endParaRPr lang="nl-NL" dirty="0" smtClean="0">
              <a:latin typeface="Trebuchet MS" panose="020B0603020202020204" pitchFamily="34" charset="0"/>
            </a:endParaRPr>
          </a:p>
          <a:p>
            <a:r>
              <a:rPr lang="nl-NL" dirty="0" smtClean="0">
                <a:latin typeface="Trebuchet MS" panose="020B0603020202020204" pitchFamily="34" charset="0"/>
              </a:rPr>
              <a:t>Voornemens</a:t>
            </a:r>
          </a:p>
          <a:p>
            <a:endParaRPr lang="nl-NL" sz="2800" dirty="0" smtClean="0">
              <a:latin typeface="Arial" panose="020B0604020202020204" pitchFamily="34" charset="0"/>
              <a:cs typeface="Arial" panose="020B0604020202020204" pitchFamily="34" charset="0"/>
            </a:endParaRPr>
          </a:p>
          <a:p>
            <a:endParaRPr lang="nl-NL" sz="2000" dirty="0" smtClean="0">
              <a:latin typeface="Arial" panose="020B0604020202020204" pitchFamily="34" charset="0"/>
              <a:cs typeface="Arial" panose="020B0604020202020204" pitchFamily="34" charset="0"/>
            </a:endParaRPr>
          </a:p>
          <a:p>
            <a:r>
              <a:rPr lang="nl-NL" sz="2000" b="0" dirty="0">
                <a:solidFill>
                  <a:schemeClr val="tx1"/>
                </a:solidFill>
                <a:latin typeface="Trebuchet MS" panose="020B0603020202020204" pitchFamily="34" charset="0"/>
              </a:rPr>
              <a:t>Geformuleerd tijdens voormeting DATUM </a:t>
            </a:r>
            <a:endParaRPr lang="nl-NL" sz="2000" dirty="0">
              <a:latin typeface="Arial" panose="020B0604020202020204" pitchFamily="34" charset="0"/>
              <a:cs typeface="Arial" panose="020B0604020202020204" pitchFamily="34" charset="0"/>
            </a:endParaRPr>
          </a:p>
          <a:p>
            <a:r>
              <a:rPr lang="nl-NL" sz="2000" b="0" dirty="0" smtClean="0">
                <a:solidFill>
                  <a:schemeClr val="tx1"/>
                </a:solidFill>
                <a:latin typeface="Arial" panose="020B0604020202020204" pitchFamily="34" charset="0"/>
                <a:cs typeface="Arial" panose="020B0604020202020204" pitchFamily="34" charset="0"/>
              </a:rPr>
              <a:t>Voornemen</a:t>
            </a:r>
            <a:r>
              <a:rPr lang="nl-NL" sz="2000" b="0" dirty="0">
                <a:solidFill>
                  <a:schemeClr val="tx1"/>
                </a:solidFill>
                <a:latin typeface="Arial" panose="020B0604020202020204" pitchFamily="34" charset="0"/>
                <a:cs typeface="Arial" panose="020B0604020202020204" pitchFamily="34" charset="0"/>
              </a:rPr>
              <a:t>: wat wil je anders gaan doen</a:t>
            </a:r>
            <a:r>
              <a:rPr lang="nl-NL" sz="2000" b="0" dirty="0" smtClean="0">
                <a:solidFill>
                  <a:schemeClr val="tx1"/>
                </a:solidFill>
                <a:latin typeface="Arial" panose="020B0604020202020204" pitchFamily="34" charset="0"/>
                <a:cs typeface="Arial" panose="020B0604020202020204" pitchFamily="34" charset="0"/>
              </a:rPr>
              <a:t>?</a:t>
            </a:r>
            <a:endParaRPr lang="nl-NL"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9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2797043740"/>
              </p:ext>
            </p:extLst>
          </p:nvPr>
        </p:nvGraphicFramePr>
        <p:xfrm>
          <a:off x="711200" y="3217690"/>
          <a:ext cx="10766043" cy="2266557"/>
        </p:xfrm>
        <a:graphic>
          <a:graphicData uri="http://schemas.openxmlformats.org/drawingml/2006/table">
            <a:tbl>
              <a:tblPr firstRow="1" firstCol="1" bandRow="1">
                <a:tableStyleId>{5C22544A-7EE6-4342-B048-85BDC9FD1C3A}</a:tableStyleId>
              </a:tblPr>
              <a:tblGrid>
                <a:gridCol w="2610934">
                  <a:extLst>
                    <a:ext uri="{9D8B030D-6E8A-4147-A177-3AD203B41FA5}">
                      <a16:colId xmlns:a16="http://schemas.microsoft.com/office/drawing/2014/main" val="1164970218"/>
                    </a:ext>
                  </a:extLst>
                </a:gridCol>
                <a:gridCol w="2243771">
                  <a:extLst>
                    <a:ext uri="{9D8B030D-6E8A-4147-A177-3AD203B41FA5}">
                      <a16:colId xmlns:a16="http://schemas.microsoft.com/office/drawing/2014/main" val="1855440838"/>
                    </a:ext>
                  </a:extLst>
                </a:gridCol>
                <a:gridCol w="1970446">
                  <a:extLst>
                    <a:ext uri="{9D8B030D-6E8A-4147-A177-3AD203B41FA5}">
                      <a16:colId xmlns:a16="http://schemas.microsoft.com/office/drawing/2014/main" val="2959130174"/>
                    </a:ext>
                  </a:extLst>
                </a:gridCol>
                <a:gridCol w="1970446">
                  <a:extLst>
                    <a:ext uri="{9D8B030D-6E8A-4147-A177-3AD203B41FA5}">
                      <a16:colId xmlns:a16="http://schemas.microsoft.com/office/drawing/2014/main" val="2247370168"/>
                    </a:ext>
                  </a:extLst>
                </a:gridCol>
                <a:gridCol w="1970446">
                  <a:extLst>
                    <a:ext uri="{9D8B030D-6E8A-4147-A177-3AD203B41FA5}">
                      <a16:colId xmlns:a16="http://schemas.microsoft.com/office/drawing/2014/main" val="3912560199"/>
                    </a:ext>
                  </a:extLst>
                </a:gridCol>
              </a:tblGrid>
              <a:tr h="86447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Geheel</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Gedeeltelijk</a:t>
                      </a:r>
                      <a:r>
                        <a:rPr lang="nl-NL" sz="2000" baseline="0" dirty="0" smtClean="0">
                          <a:effectLst/>
                          <a:latin typeface="+mn-lt"/>
                          <a:ea typeface="Calibri" panose="020F0502020204030204" pitchFamily="34" charset="0"/>
                          <a:cs typeface="Calibri" panose="020F0502020204030204" pitchFamily="34" charset="0"/>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Een</a:t>
                      </a:r>
                      <a:r>
                        <a:rPr lang="nl-NL" sz="2000" baseline="0" dirty="0" smtClean="0">
                          <a:effectLst/>
                          <a:latin typeface="+mn-lt"/>
                          <a:ea typeface="Calibri" panose="020F0502020204030204" pitchFamily="34" charset="0"/>
                          <a:cs typeface="Calibri" panose="020F0502020204030204" pitchFamily="34" charset="0"/>
                        </a:rPr>
                        <a:t> beetje</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Geheel</a:t>
                      </a:r>
                      <a:r>
                        <a:rPr lang="nl-NL" sz="2000" baseline="0" dirty="0" smtClean="0">
                          <a:effectLst/>
                          <a:latin typeface="+mn-lt"/>
                          <a:ea typeface="Calibri" panose="020F0502020204030204" pitchFamily="34" charset="0"/>
                          <a:cs typeface="Calibri" panose="020F0502020204030204" pitchFamily="34" charset="0"/>
                        </a:rPr>
                        <a:t> niet</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latin typeface="+mn-lt"/>
                        </a:rPr>
                        <a:t>aantal </a:t>
                      </a:r>
                    </a:p>
                    <a:p>
                      <a:pPr>
                        <a:lnSpc>
                          <a:spcPct val="115000"/>
                        </a:lnSpc>
                        <a:spcAft>
                          <a:spcPts val="0"/>
                        </a:spcAft>
                      </a:pPr>
                      <a:r>
                        <a:rPr lang="nl-NL" sz="2000" dirty="0">
                          <a:effectLst/>
                          <a:latin typeface="+mn-lt"/>
                        </a:rPr>
                        <a:t>respondenten</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marL="0" algn="ctr" defTabSz="914400" rtl="0" eaLnBrk="1" latinLnBrk="0" hangingPunct="1"/>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latin typeface="+mn-lt"/>
                        </a:rPr>
                        <a:t> </a:t>
                      </a:r>
                    </a:p>
                    <a:p>
                      <a:pPr>
                        <a:lnSpc>
                          <a:spcPct val="115000"/>
                        </a:lnSpc>
                        <a:spcAft>
                          <a:spcPts val="0"/>
                        </a:spcAft>
                      </a:pPr>
                      <a:r>
                        <a:rPr lang="nl-NL" sz="2000" dirty="0">
                          <a:effectLst/>
                          <a:latin typeface="+mn-lt"/>
                        </a:rPr>
                        <a:t>percentage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marL="0" algn="ctr" defTabSz="914400" rtl="0" eaLnBrk="1" latinLnBrk="0" hangingPunct="1"/>
                      <a:r>
                        <a:rPr lang="nl-NL" sz="1800" kern="1200" dirty="0" smtClean="0">
                          <a:solidFill>
                            <a:schemeClr val="dk1"/>
                          </a:solidFill>
                          <a:latin typeface="+mn-lt"/>
                          <a:ea typeface="+mn-ea"/>
                          <a:cs typeface="+mn-cs"/>
                        </a:rPr>
                        <a:t>%</a:t>
                      </a:r>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3" name="Rechthoek 2"/>
          <p:cNvSpPr/>
          <p:nvPr/>
        </p:nvSpPr>
        <p:spPr>
          <a:xfrm>
            <a:off x="711200" y="916510"/>
            <a:ext cx="10766043" cy="1815882"/>
          </a:xfrm>
          <a:prstGeom prst="rect">
            <a:avLst/>
          </a:prstGeom>
        </p:spPr>
        <p:txBody>
          <a:bodyPr wrap="square">
            <a:spAutoFit/>
          </a:bodyPr>
          <a:lstStyle/>
          <a:p>
            <a:r>
              <a:rPr lang="nl-NL" sz="4000" dirty="0" smtClean="0">
                <a:solidFill>
                  <a:srgbClr val="009CB4"/>
                </a:solidFill>
                <a:cs typeface="Arial" panose="020B0604020202020204" pitchFamily="34" charset="0"/>
              </a:rPr>
              <a:t>Meer bewust van testkarakteristieken? </a:t>
            </a:r>
          </a:p>
          <a:p>
            <a:r>
              <a:rPr lang="nl-NL" sz="2400" dirty="0" smtClean="0">
                <a:solidFill>
                  <a:srgbClr val="444443"/>
                </a:solidFill>
                <a:latin typeface="Arial" panose="020B0604020202020204" pitchFamily="34" charset="0"/>
                <a:cs typeface="Arial" panose="020B0604020202020204" pitchFamily="34" charset="0"/>
              </a:rPr>
              <a:t>Bent </a:t>
            </a:r>
            <a:r>
              <a:rPr lang="nl-NL" sz="2400" dirty="0">
                <a:solidFill>
                  <a:srgbClr val="444443"/>
                </a:solidFill>
                <a:latin typeface="Arial" panose="020B0604020202020204" pitchFamily="34" charset="0"/>
                <a:cs typeface="Arial" panose="020B0604020202020204" pitchFamily="34" charset="0"/>
              </a:rPr>
              <a:t>u sinds de toetsgroep met spiegelinformatie over cardiovasculaire testen in uw diagnostisch handelen meer bewust van testkarakteristieken als sensitiviteit en specificiteit?</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68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524359"/>
            <a:ext cx="10766044" cy="1325563"/>
          </a:xfrm>
        </p:spPr>
        <p:txBody>
          <a:bodyPr/>
          <a:lstStyle/>
          <a:p>
            <a:r>
              <a:rPr lang="nl-NL" dirty="0" smtClean="0"/>
              <a:t>Nalopen patiënten?</a:t>
            </a: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3691136941"/>
              </p:ext>
            </p:extLst>
          </p:nvPr>
        </p:nvGraphicFramePr>
        <p:xfrm>
          <a:off x="711199" y="2806154"/>
          <a:ext cx="10766043" cy="2453640"/>
        </p:xfrm>
        <a:graphic>
          <a:graphicData uri="http://schemas.openxmlformats.org/drawingml/2006/table">
            <a:tbl>
              <a:tblPr firstRow="1" firstCol="1" bandRow="1">
                <a:tableStyleId>{5C22544A-7EE6-4342-B048-85BDC9FD1C3A}</a:tableStyleId>
              </a:tblPr>
              <a:tblGrid>
                <a:gridCol w="2141729">
                  <a:extLst>
                    <a:ext uri="{9D8B030D-6E8A-4147-A177-3AD203B41FA5}">
                      <a16:colId xmlns:a16="http://schemas.microsoft.com/office/drawing/2014/main" val="1164970218"/>
                    </a:ext>
                  </a:extLst>
                </a:gridCol>
                <a:gridCol w="2798064">
                  <a:extLst>
                    <a:ext uri="{9D8B030D-6E8A-4147-A177-3AD203B41FA5}">
                      <a16:colId xmlns:a16="http://schemas.microsoft.com/office/drawing/2014/main" val="1855440838"/>
                    </a:ext>
                  </a:extLst>
                </a:gridCol>
                <a:gridCol w="2066544">
                  <a:extLst>
                    <a:ext uri="{9D8B030D-6E8A-4147-A177-3AD203B41FA5}">
                      <a16:colId xmlns:a16="http://schemas.microsoft.com/office/drawing/2014/main" val="2959130174"/>
                    </a:ext>
                  </a:extLst>
                </a:gridCol>
                <a:gridCol w="1934464">
                  <a:extLst>
                    <a:ext uri="{9D8B030D-6E8A-4147-A177-3AD203B41FA5}">
                      <a16:colId xmlns:a16="http://schemas.microsoft.com/office/drawing/2014/main" val="2247370168"/>
                    </a:ext>
                  </a:extLst>
                </a:gridCol>
                <a:gridCol w="1825242">
                  <a:extLst>
                    <a:ext uri="{9D8B030D-6E8A-4147-A177-3AD203B41FA5}">
                      <a16:colId xmlns:a16="http://schemas.microsoft.com/office/drawing/2014/main" val="3912560199"/>
                    </a:ext>
                  </a:extLst>
                </a:gridCol>
              </a:tblGrid>
              <a:tr h="86447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Ja, graag met behulp</a:t>
                      </a:r>
                      <a:r>
                        <a:rPr lang="nl-NL" sz="2000" baseline="0" dirty="0" smtClean="0">
                          <a:effectLst/>
                          <a:latin typeface="+mn-lt"/>
                          <a:ea typeface="Calibri" panose="020F0502020204030204" pitchFamily="34" charset="0"/>
                          <a:cs typeface="Calibri" panose="020F0502020204030204" pitchFamily="34" charset="0"/>
                        </a:rPr>
                        <a:t> van een HIS-query/VIP-rapportage</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Ja,</a:t>
                      </a:r>
                      <a:r>
                        <a:rPr lang="nl-NL" sz="2000" baseline="0" dirty="0" smtClean="0">
                          <a:effectLst/>
                          <a:latin typeface="+mn-lt"/>
                          <a:ea typeface="Calibri" panose="020F0502020204030204" pitchFamily="34" charset="0"/>
                          <a:cs typeface="Calibri" panose="020F0502020204030204" pitchFamily="34" charset="0"/>
                        </a:rPr>
                        <a:t> dat kan ik zelf in het HIS</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Nee</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Niet</a:t>
                      </a:r>
                      <a:r>
                        <a:rPr lang="nl-NL" sz="2000" baseline="0" dirty="0" smtClean="0">
                          <a:effectLst/>
                          <a:latin typeface="+mn-lt"/>
                          <a:ea typeface="Calibri" panose="020F0502020204030204" pitchFamily="34" charset="0"/>
                          <a:cs typeface="Calibri" panose="020F0502020204030204" pitchFamily="34" charset="0"/>
                        </a:rPr>
                        <a:t> van toepassing</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latin typeface="+mn-lt"/>
                        </a:rPr>
                        <a:t>aantal </a:t>
                      </a:r>
                    </a:p>
                    <a:p>
                      <a:pPr>
                        <a:lnSpc>
                          <a:spcPct val="115000"/>
                        </a:lnSpc>
                        <a:spcAft>
                          <a:spcPts val="0"/>
                        </a:spcAft>
                      </a:pPr>
                      <a:r>
                        <a:rPr lang="nl-NL" sz="2000" dirty="0">
                          <a:effectLst/>
                          <a:latin typeface="+mn-lt"/>
                        </a:rPr>
                        <a:t>respondenten</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marL="0" algn="ctr" defTabSz="914400" rtl="0" eaLnBrk="1" latinLnBrk="0" hangingPunct="1"/>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latin typeface="+mn-lt"/>
                        </a:rPr>
                        <a:t> </a:t>
                      </a:r>
                    </a:p>
                    <a:p>
                      <a:pPr>
                        <a:lnSpc>
                          <a:spcPct val="115000"/>
                        </a:lnSpc>
                        <a:spcAft>
                          <a:spcPts val="0"/>
                        </a:spcAft>
                      </a:pPr>
                      <a:r>
                        <a:rPr lang="nl-NL" sz="2000" dirty="0">
                          <a:effectLst/>
                          <a:latin typeface="+mn-lt"/>
                        </a:rPr>
                        <a:t>percentage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marL="0" algn="ctr" defTabSz="914400" rtl="0" eaLnBrk="1" latinLnBrk="0" hangingPunct="1"/>
                      <a:r>
                        <a:rPr lang="nl-NL" sz="1800" kern="1200" dirty="0" smtClean="0">
                          <a:solidFill>
                            <a:schemeClr val="dk1"/>
                          </a:solidFill>
                          <a:latin typeface="+mn-lt"/>
                          <a:ea typeface="+mn-ea"/>
                          <a:cs typeface="+mn-cs"/>
                        </a:rPr>
                        <a:t>%</a:t>
                      </a:r>
                      <a:endParaRPr lang="nl-NL" sz="1800" kern="1200" dirty="0">
                        <a:solidFill>
                          <a:schemeClr val="dk1"/>
                        </a:solidFill>
                        <a:latin typeface="+mn-lt"/>
                        <a:ea typeface="+mn-ea"/>
                        <a:cs typeface="+mn-cs"/>
                      </a:endParaRPr>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smtClean="0"/>
                        <a:t> (%)</a:t>
                      </a: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3" name="Rechthoek 2"/>
          <p:cNvSpPr/>
          <p:nvPr/>
        </p:nvSpPr>
        <p:spPr>
          <a:xfrm>
            <a:off x="711200" y="1065092"/>
            <a:ext cx="10766043" cy="1200329"/>
          </a:xfrm>
          <a:prstGeom prst="rect">
            <a:avLst/>
          </a:prstGeom>
        </p:spPr>
        <p:txBody>
          <a:bodyPr wrap="square">
            <a:spAutoFit/>
          </a:bodyPr>
          <a:lstStyle/>
          <a:p>
            <a:endParaRPr lang="nl-NL" sz="2400" dirty="0" smtClean="0">
              <a:solidFill>
                <a:srgbClr val="009CB4"/>
              </a:solidFill>
              <a:latin typeface="Arial" panose="020B0604020202020204" pitchFamily="34" charset="0"/>
              <a:cs typeface="Arial" panose="020B0604020202020204" pitchFamily="34" charset="0"/>
            </a:endParaRPr>
          </a:p>
          <a:p>
            <a:r>
              <a:rPr lang="nl-NL" sz="2400" dirty="0" smtClean="0">
                <a:solidFill>
                  <a:srgbClr val="444443"/>
                </a:solidFill>
                <a:latin typeface="Arial" panose="020B0604020202020204" pitchFamily="34" charset="0"/>
                <a:cs typeface="Arial" panose="020B0604020202020204" pitchFamily="34" charset="0"/>
              </a:rPr>
              <a:t>Zou u het nuttig vinden om recente patiënten, waarbij respectievelijk BNP, D-dimeer of </a:t>
            </a:r>
            <a:r>
              <a:rPr lang="nl-NL" sz="2400" dirty="0" err="1" smtClean="0">
                <a:solidFill>
                  <a:srgbClr val="444443"/>
                </a:solidFill>
                <a:latin typeface="Arial" panose="020B0604020202020204" pitchFamily="34" charset="0"/>
                <a:cs typeface="Arial" panose="020B0604020202020204" pitchFamily="34" charset="0"/>
              </a:rPr>
              <a:t>troponine</a:t>
            </a:r>
            <a:r>
              <a:rPr lang="nl-NL" sz="2400" dirty="0" smtClean="0">
                <a:solidFill>
                  <a:srgbClr val="444443"/>
                </a:solidFill>
                <a:latin typeface="Arial" panose="020B0604020202020204" pitchFamily="34" charset="0"/>
                <a:cs typeface="Arial" panose="020B0604020202020204" pitchFamily="34" charset="0"/>
              </a:rPr>
              <a:t> is bepaald, na te lopen op indicatie en kenmerken? </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1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761" y="1439708"/>
            <a:ext cx="5995352" cy="1200329"/>
          </a:xfrm>
        </p:spPr>
        <p:txBody>
          <a:bodyPr/>
          <a:lstStyle/>
          <a:p>
            <a:r>
              <a:rPr lang="it-IT" dirty="0"/>
              <a:t>Cardiovasculaire </a:t>
            </a:r>
            <a:r>
              <a:rPr lang="it-IT" dirty="0" smtClean="0"/>
              <a:t>testen</a:t>
            </a:r>
            <a:endParaRPr lang="nl-NL" dirty="0"/>
          </a:p>
        </p:txBody>
      </p:sp>
      <p:sp>
        <p:nvSpPr>
          <p:cNvPr id="3" name="Tijdelijke aanduiding voor inhoud 2"/>
          <p:cNvSpPr>
            <a:spLocks noGrp="1"/>
          </p:cNvSpPr>
          <p:nvPr>
            <p:ph sz="half" idx="1"/>
          </p:nvPr>
        </p:nvSpPr>
        <p:spPr/>
        <p:txBody>
          <a:bodyPr/>
          <a:lstStyle/>
          <a:p>
            <a:endParaRPr lang="nl-NL" b="1" dirty="0"/>
          </a:p>
          <a:p>
            <a:pPr marL="342900" indent="-342900">
              <a:buFont typeface="Arial" panose="020B0604020202020204" pitchFamily="34" charset="0"/>
              <a:buChar char="•"/>
            </a:pPr>
            <a:r>
              <a:rPr lang="nl-NL" b="1" dirty="0"/>
              <a:t>BNP</a:t>
            </a:r>
          </a:p>
          <a:p>
            <a:pPr marL="342900" indent="-342900">
              <a:buFont typeface="Arial" panose="020B0604020202020204" pitchFamily="34" charset="0"/>
              <a:buChar char="•"/>
            </a:pPr>
            <a:endParaRPr lang="nl-NL" b="1" dirty="0"/>
          </a:p>
          <a:p>
            <a:pPr marL="342900" indent="-342900">
              <a:buFont typeface="Arial" panose="020B0604020202020204" pitchFamily="34" charset="0"/>
              <a:buChar char="•"/>
            </a:pPr>
            <a:r>
              <a:rPr lang="nl-NL" b="1" dirty="0"/>
              <a:t>Troponine</a:t>
            </a:r>
          </a:p>
          <a:p>
            <a:pPr marL="342900" indent="-342900">
              <a:buFont typeface="Arial" panose="020B0604020202020204" pitchFamily="34" charset="0"/>
              <a:buChar char="•"/>
            </a:pPr>
            <a:endParaRPr lang="nl-NL" b="1" dirty="0"/>
          </a:p>
          <a:p>
            <a:pPr marL="342900" indent="-342900">
              <a:buFont typeface="Arial" panose="020B0604020202020204" pitchFamily="34" charset="0"/>
              <a:buChar char="•"/>
            </a:pPr>
            <a:r>
              <a:rPr lang="nl-NL" b="1" dirty="0"/>
              <a:t>D-dimeer</a:t>
            </a:r>
          </a:p>
          <a:p>
            <a:endParaRPr lang="nl-NL" dirty="0"/>
          </a:p>
        </p:txBody>
      </p:sp>
    </p:spTree>
    <p:extLst>
      <p:ext uri="{BB962C8B-B14F-4D97-AF65-F5344CB8AC3E}">
        <p14:creationId xmlns:p14="http://schemas.microsoft.com/office/powerpoint/2010/main" val="176740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507CED45874D47AECC62297D0516AB" ma:contentTypeVersion="7" ma:contentTypeDescription="Een nieuw document maken." ma:contentTypeScope="" ma:versionID="acabe899f919e9465109f94d109d47d5">
  <xsd:schema xmlns:xsd="http://www.w3.org/2001/XMLSchema" xmlns:xs="http://www.w3.org/2001/XMLSchema" xmlns:p="http://schemas.microsoft.com/office/2006/metadata/properties" xmlns:ns2="1dbe310a-500c-4adb-bc20-cf1b24855a5c" xmlns:ns3="1236f238-2a06-4c35-8435-fc7c046eb6e5" targetNamespace="http://schemas.microsoft.com/office/2006/metadata/properties" ma:root="true" ma:fieldsID="e7a52897b37e8b78830d744c9cd39410" ns2:_="" ns3:_="">
    <xsd:import namespace="1dbe310a-500c-4adb-bc20-cf1b24855a5c"/>
    <xsd:import namespace="1236f238-2a06-4c35-8435-fc7c046eb6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e310a-500c-4adb-bc20-cf1b24855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6f238-2a06-4c35-8435-fc7c046eb6e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6D36B-1A07-44A5-B1CE-F8D9F72F709B}">
  <ds:schemaRefs>
    <ds:schemaRef ds:uri="http://schemas.microsoft.com/sharepoint/v3/contenttype/forms"/>
  </ds:schemaRefs>
</ds:datastoreItem>
</file>

<file path=customXml/itemProps2.xml><?xml version="1.0" encoding="utf-8"?>
<ds:datastoreItem xmlns:ds="http://schemas.openxmlformats.org/officeDocument/2006/customXml" ds:itemID="{DF3E79B5-050D-43DE-BDB3-C473065452D7}">
  <ds:schemaRefs>
    <ds:schemaRef ds:uri="http://schemas.microsoft.com/office/2006/metadata/properties"/>
    <ds:schemaRef ds:uri="http://schemas.microsoft.com/office/2006/documentManagement/types"/>
    <ds:schemaRef ds:uri="http://purl.org/dc/terms/"/>
    <ds:schemaRef ds:uri="1236f238-2a06-4c35-8435-fc7c046eb6e5"/>
    <ds:schemaRef ds:uri="http://purl.org/dc/dcmitype/"/>
    <ds:schemaRef ds:uri="http://schemas.microsoft.com/office/infopath/2007/PartnerControls"/>
    <ds:schemaRef ds:uri="1dbe310a-500c-4adb-bc20-cf1b24855a5c"/>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37813E-3507-415A-B056-3E2E813C76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e310a-500c-4adb-bc20-cf1b24855a5c"/>
    <ds:schemaRef ds:uri="1236f238-2a06-4c35-8435-fc7c046eb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KonicaMinolta</Template>
  <TotalTime>9967</TotalTime>
  <Words>1613</Words>
  <Application>Microsoft Office PowerPoint</Application>
  <PresentationFormat>Breedbeeld</PresentationFormat>
  <Paragraphs>425</Paragraphs>
  <Slides>23</Slides>
  <Notes>22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Trebuchet MS</vt:lpstr>
      <vt:lpstr>Wingdings</vt:lpstr>
      <vt:lpstr>Kantoorthema</vt:lpstr>
      <vt:lpstr>Cardiovasculaire diagnostiek: inzet BNP, troponine en D-Dimeer</vt:lpstr>
      <vt:lpstr>Opbouw bijeenkomst (45 minuten)</vt:lpstr>
      <vt:lpstr>Nameting / 2e keer spiegelen</vt:lpstr>
      <vt:lpstr>Resultaten online enquête</vt:lpstr>
      <vt:lpstr>PowerPoint-presentatie</vt:lpstr>
      <vt:lpstr>PowerPoint-presentatie</vt:lpstr>
      <vt:lpstr>PowerPoint-presentatie</vt:lpstr>
      <vt:lpstr>Nalopen patiënten?</vt:lpstr>
      <vt:lpstr>Cardiovasculaire testen</vt:lpstr>
      <vt:lpstr>BNP betrouwbaar?</vt:lpstr>
      <vt:lpstr>PowerPoint-presentatie</vt:lpstr>
      <vt:lpstr>BNP: handelen veranderd?</vt:lpstr>
      <vt:lpstr>Troponine </vt:lpstr>
      <vt:lpstr>Wanneer troponine?</vt:lpstr>
      <vt:lpstr>PowerPoint-presentatie</vt:lpstr>
      <vt:lpstr>Troponine: handelen veranderd?</vt:lpstr>
      <vt:lpstr>D-dimeer test in de praktijk</vt:lpstr>
      <vt:lpstr>Stelling</vt:lpstr>
      <vt:lpstr>Stelling</vt:lpstr>
      <vt:lpstr>Wells criteria</vt:lpstr>
      <vt:lpstr>PowerPoint-presentatie</vt:lpstr>
      <vt:lpstr>D-dimeer: handelen veranderd?</vt:lpstr>
      <vt:lpstr>Conclusie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Bloemendal, E. (Evelien)</cp:lastModifiedBy>
  <cp:revision>681</cp:revision>
  <cp:lastPrinted>2019-10-01T12:08:47Z</cp:lastPrinted>
  <dcterms:created xsi:type="dcterms:W3CDTF">2018-06-28T15:32:29Z</dcterms:created>
  <dcterms:modified xsi:type="dcterms:W3CDTF">2023-09-11T07:47:29Z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0x010100F3507CED45874D47AECC62297D0516AB</vt:lpwstr>
  </property>
</Properties>
</file>