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89" r:id="rId5"/>
  </p:sldMasterIdLst>
  <p:notesMasterIdLst>
    <p:notesMasterId r:id="rId31"/>
  </p:notesMasterIdLst>
  <p:sldIdLst>
    <p:sldId id="261" r:id="rId6"/>
    <p:sldId id="300" r:id="rId7"/>
    <p:sldId id="302" r:id="rId8"/>
    <p:sldId id="365" r:id="rId9"/>
    <p:sldId id="364" r:id="rId10"/>
    <p:sldId id="326" r:id="rId11"/>
    <p:sldId id="366" r:id="rId12"/>
    <p:sldId id="328" r:id="rId13"/>
    <p:sldId id="333" r:id="rId14"/>
    <p:sldId id="330" r:id="rId15"/>
    <p:sldId id="342" r:id="rId16"/>
    <p:sldId id="347" r:id="rId17"/>
    <p:sldId id="348" r:id="rId18"/>
    <p:sldId id="357" r:id="rId19"/>
    <p:sldId id="358" r:id="rId20"/>
    <p:sldId id="359" r:id="rId21"/>
    <p:sldId id="360" r:id="rId22"/>
    <p:sldId id="349" r:id="rId23"/>
    <p:sldId id="361" r:id="rId24"/>
    <p:sldId id="362" r:id="rId25"/>
    <p:sldId id="363" r:id="rId26"/>
    <p:sldId id="356" r:id="rId27"/>
    <p:sldId id="339" r:id="rId28"/>
    <p:sldId id="272" r:id="rId29"/>
    <p:sldId id="293"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t - Temel, E. (Eda)" initials="S-TE(" lastIdx="16" clrIdx="0">
    <p:extLst>
      <p:ext uri="{19B8F6BF-5375-455C-9EA6-DF929625EA0E}">
        <p15:presenceInfo xmlns:p15="http://schemas.microsoft.com/office/powerpoint/2012/main" userId="S-1-5-21-2169066342-2480738168-2466311071-222106" providerId="AD"/>
      </p:ext>
    </p:extLst>
  </p:cmAuthor>
  <p:cmAuthor id="2" name="Hendriks, M.J." initials="HM" lastIdx="4" clrIdx="1">
    <p:extLst>
      <p:ext uri="{19B8F6BF-5375-455C-9EA6-DF929625EA0E}">
        <p15:presenceInfo xmlns:p15="http://schemas.microsoft.com/office/powerpoint/2012/main" userId="S-1-5-21-2169066342-2480738168-2466311071-260266" providerId="AD"/>
      </p:ext>
    </p:extLst>
  </p:cmAuthor>
  <p:cmAuthor id="3" name="E. Sert" initials="ES" lastIdx="1" clrIdx="2">
    <p:extLst>
      <p:ext uri="{19B8F6BF-5375-455C-9EA6-DF929625EA0E}">
        <p15:presenceInfo xmlns:p15="http://schemas.microsoft.com/office/powerpoint/2012/main" userId="c0f084e6b395d61c" providerId="Windows Live"/>
      </p:ext>
    </p:extLst>
  </p:cmAuthor>
  <p:cmAuthor id="4" name="Hendriks, M.J. (Marjolein)" initials="HM(" lastIdx="19" clrIdx="3">
    <p:extLst>
      <p:ext uri="{19B8F6BF-5375-455C-9EA6-DF929625EA0E}">
        <p15:presenceInfo xmlns:p15="http://schemas.microsoft.com/office/powerpoint/2012/main" userId="Hendriks, M.J. (Marjolein)" providerId="None"/>
      </p:ext>
    </p:extLst>
  </p:cmAuthor>
  <p:cmAuthor id="5" name="Bloemendal, E. (Evelien)" initials="BE(" lastIdx="1" clrIdx="4">
    <p:extLst>
      <p:ext uri="{19B8F6BF-5375-455C-9EA6-DF929625EA0E}">
        <p15:presenceInfo xmlns:p15="http://schemas.microsoft.com/office/powerpoint/2012/main" userId="Bloemendal, E. (Eveli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D5681E"/>
    <a:srgbClr val="F5A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B8C6A-C9C0-43DE-A240-40C50EFEB875}" v="67" dt="2020-06-11T12:50:55.88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6" autoAdjust="0"/>
    <p:restoredTop sz="86546" autoAdjust="0"/>
  </p:normalViewPr>
  <p:slideViewPr>
    <p:cSldViewPr snapToGrid="0">
      <p:cViewPr varScale="1">
        <p:scale>
          <a:sx n="74" d="100"/>
          <a:sy n="74" d="100"/>
        </p:scale>
        <p:origin x="8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gebruiker" providerId="Windows Live" clId="Web-{349B8C6A-C9C0-43DE-A240-40C50EFEB875}"/>
    <pc:docChg chg="modSld">
      <pc:chgData name="Gastgebruiker" userId="" providerId="Windows Live" clId="Web-{349B8C6A-C9C0-43DE-A240-40C50EFEB875}" dt="2020-06-11T12:50:43.943" v="55"/>
      <pc:docMkLst>
        <pc:docMk/>
      </pc:docMkLst>
      <pc:sldChg chg="modSp">
        <pc:chgData name="Gastgebruiker" userId="" providerId="Windows Live" clId="Web-{349B8C6A-C9C0-43DE-A240-40C50EFEB875}" dt="2020-06-11T12:50:43.943" v="55"/>
        <pc:sldMkLst>
          <pc:docMk/>
          <pc:sldMk cId="233615013" sldId="266"/>
        </pc:sldMkLst>
        <pc:graphicFrameChg chg="mod modGraphic">
          <ac:chgData name="Gastgebruiker" userId="" providerId="Windows Live" clId="Web-{349B8C6A-C9C0-43DE-A240-40C50EFEB875}" dt="2020-06-11T12:50:43.943" v="55"/>
          <ac:graphicFrameMkLst>
            <pc:docMk/>
            <pc:sldMk cId="233615013" sldId="266"/>
            <ac:graphicFrameMk id="6" creationId="{00000000-0000-0000-0000-000000000000}"/>
          </ac:graphicFrameMkLst>
        </pc:graphicFrameChg>
      </pc:sldChg>
      <pc:sldChg chg="modSp">
        <pc:chgData name="Gastgebruiker" userId="" providerId="Windows Live" clId="Web-{349B8C6A-C9C0-43DE-A240-40C50EFEB875}" dt="2020-06-11T12:47:40.225" v="42" actId="20577"/>
        <pc:sldMkLst>
          <pc:docMk/>
          <pc:sldMk cId="4046325881" sldId="301"/>
        </pc:sldMkLst>
        <pc:spChg chg="mod">
          <ac:chgData name="Gastgebruiker" userId="" providerId="Windows Live" clId="Web-{349B8C6A-C9C0-43DE-A240-40C50EFEB875}" dt="2020-06-11T12:47:40.225" v="42" actId="20577"/>
          <ac:spMkLst>
            <pc:docMk/>
            <pc:sldMk cId="4046325881" sldId="301"/>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UMC-CL-FS02-08\emgo$\projecten\Netwerkmt\Sectie%20Academisch%20netwerk%20Huisartsgeneeskunde\Database%20ANH\ANH_database\SPIEGELAAR\FH\Nameting\FH_2020peildatum1jul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UMC-CL-FS02-08\emgo$\projecten\Netwerkmt\Sectie%20Academisch%20netwerk%20Huisartsgeneeskunde\Database%20ANH\ANH_database\SPIEGELAAR\FH\Nameting\FH_2020peildatum1jul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dirty="0" smtClean="0"/>
              <a:t>Per</a:t>
            </a:r>
            <a:r>
              <a:rPr lang="nl-NL" b="1" baseline="0" dirty="0" smtClean="0"/>
              <a:t> 1-7-jaar X+1</a:t>
            </a:r>
            <a:endParaRPr lang="nl-NL"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7.3102758801266349E-2"/>
          <c:y val="9.1405900317848912E-2"/>
          <c:w val="0.78124205565209115"/>
          <c:h val="0.5470586195907123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82-444A-9F8D-17A96C1CD6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82-444A-9F8D-17A96C1CD6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82-444A-9F8D-17A96C1CD6A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'FH2020'!$K$10:$K$12</c:f>
              <c:strCache>
                <c:ptCount val="3"/>
                <c:pt idx="0">
                  <c:v>LDL meting afgelopen jaar</c:v>
                </c:pt>
                <c:pt idx="1">
                  <c:v>LDL meting langer dan jaar geleden</c:v>
                </c:pt>
                <c:pt idx="2">
                  <c:v>geen LDL meting bekend</c:v>
                </c:pt>
              </c:strCache>
            </c:strRef>
          </c:cat>
          <c:val>
            <c:numRef>
              <c:f>'FH2020'!$M$10:$M$12</c:f>
              <c:numCache>
                <c:formatCode>0.0%</c:formatCode>
                <c:ptCount val="3"/>
                <c:pt idx="0">
                  <c:v>0.31521739130434784</c:v>
                </c:pt>
                <c:pt idx="1">
                  <c:v>0.48878260869565215</c:v>
                </c:pt>
                <c:pt idx="2">
                  <c:v>0.19600000000000001</c:v>
                </c:pt>
              </c:numCache>
            </c:numRef>
          </c:val>
          <c:extLst>
            <c:ext xmlns:c16="http://schemas.microsoft.com/office/drawing/2014/chart" uri="{C3380CC4-5D6E-409C-BE32-E72D297353CC}">
              <c16:uniqueId val="{00000006-7A82-444A-9F8D-17A96C1CD6A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5938287467598748E-2"/>
          <c:y val="0.65116952941065098"/>
          <c:w val="0.80812308123940801"/>
          <c:h val="0.33123679175341325"/>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dirty="0" smtClean="0"/>
              <a:t>Per</a:t>
            </a:r>
            <a:r>
              <a:rPr lang="nl-NL" b="1" baseline="0" dirty="0" smtClean="0"/>
              <a:t> 1-7-jaar X+1</a:t>
            </a:r>
            <a:endParaRPr lang="nl-NL"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3.3902865552765997E-2"/>
          <c:y val="7.8536921425582967E-2"/>
          <c:w val="0.87200796467838282"/>
          <c:h val="0.5975900292062298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20-417C-A9DD-CB880660F4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20-417C-A9DD-CB880660F4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20-417C-A9DD-CB880660F437}"/>
              </c:ext>
            </c:extLst>
          </c:dPt>
          <c:dLbls>
            <c:dLbl>
              <c:idx val="0"/>
              <c:layout>
                <c:manualLayout>
                  <c:x val="-9.2355467059129073E-2"/>
                  <c:y val="-5.349104270298709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extLst>
                <c:ext xmlns:c15="http://schemas.microsoft.com/office/drawing/2012/chart" uri="{CE6537A1-D6FC-4f65-9D91-7224C49458BB}">
                  <c15:layout>
                    <c:manualLayout>
                      <c:w val="0.31115054973595357"/>
                      <c:h val="7.6854128088314974E-2"/>
                    </c:manualLayout>
                  </c15:layout>
                </c:ext>
                <c:ext xmlns:c16="http://schemas.microsoft.com/office/drawing/2014/chart" uri="{C3380CC4-5D6E-409C-BE32-E72D297353CC}">
                  <c16:uniqueId val="{00000001-A820-417C-A9DD-CB880660F437}"/>
                </c:ext>
              </c:extLst>
            </c:dLbl>
            <c:dLbl>
              <c:idx val="2"/>
              <c:layout>
                <c:manualLayout>
                  <c:x val="0.1613761579084062"/>
                  <c:y val="0.1081010207585646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20-417C-A9DD-CB880660F43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'FH2020'!$O$10:$O$12</c:f>
              <c:strCache>
                <c:ptCount val="3"/>
                <c:pt idx="0">
                  <c:v>C10 voorschrift afgelopen jaar</c:v>
                </c:pt>
                <c:pt idx="1">
                  <c:v>C10 voorschrift langer dan jaar geleden</c:v>
                </c:pt>
                <c:pt idx="2">
                  <c:v>geen C10 voorschrift bekend</c:v>
                </c:pt>
              </c:strCache>
            </c:strRef>
          </c:cat>
          <c:val>
            <c:numRef>
              <c:f>'FH2020'!$Q$10:$Q$12</c:f>
              <c:numCache>
                <c:formatCode>0.0%</c:formatCode>
                <c:ptCount val="3"/>
                <c:pt idx="0">
                  <c:v>0.63043478260869568</c:v>
                </c:pt>
                <c:pt idx="1">
                  <c:v>9.7826086956521729E-2</c:v>
                </c:pt>
                <c:pt idx="2">
                  <c:v>0.27173913043478259</c:v>
                </c:pt>
              </c:numCache>
            </c:numRef>
          </c:val>
          <c:extLst>
            <c:ext xmlns:c16="http://schemas.microsoft.com/office/drawing/2014/chart" uri="{C3380CC4-5D6E-409C-BE32-E72D297353CC}">
              <c16:uniqueId val="{00000006-A820-417C-A9DD-CB880660F43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9916148224287022"/>
          <c:w val="0.99727161598259328"/>
          <c:h val="0.30083851775712978"/>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27F1A-3128-44B6-AA7E-2AAD93D7C025}" type="datetimeFigureOut">
              <a:rPr lang="nl-NL" smtClean="0"/>
              <a:t>12-9-2023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788FB-6DF3-455F-8D48-9BFF0193B1F2}" type="slidenum">
              <a:rPr lang="nl-NL" smtClean="0"/>
              <a:t>‹nr.›</a:t>
            </a:fld>
            <a:endParaRPr lang="nl-NL"/>
          </a:p>
        </p:txBody>
      </p:sp>
    </p:spTree>
    <p:extLst>
      <p:ext uri="{BB962C8B-B14F-4D97-AF65-F5344CB8AC3E}">
        <p14:creationId xmlns:p14="http://schemas.microsoft.com/office/powerpoint/2010/main" val="243954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1</a:t>
            </a:fld>
            <a:endParaRPr lang="nl-NL"/>
          </a:p>
        </p:txBody>
      </p:sp>
    </p:spTree>
    <p:extLst>
      <p:ext uri="{BB962C8B-B14F-4D97-AF65-F5344CB8AC3E}">
        <p14:creationId xmlns:p14="http://schemas.microsoft.com/office/powerpoint/2010/main" val="140938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dit</a:t>
            </a:r>
            <a:r>
              <a:rPr lang="nl-NL" baseline="0" dirty="0" smtClean="0"/>
              <a:t> en relateer het aan de voornemens die geformuleerd waren én de HIS-cijfers. </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12</a:t>
            </a:fld>
            <a:endParaRPr lang="nl-NL"/>
          </a:p>
        </p:txBody>
      </p:sp>
    </p:spTree>
    <p:extLst>
      <p:ext uri="{BB962C8B-B14F-4D97-AF65-F5344CB8AC3E}">
        <p14:creationId xmlns:p14="http://schemas.microsoft.com/office/powerpoint/2010/main" val="257980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discussieleider:</a:t>
            </a:r>
            <a:r>
              <a:rPr lang="nl-NL" baseline="0" dirty="0" smtClean="0"/>
              <a:t> in dit </a:t>
            </a:r>
            <a:r>
              <a:rPr lang="nl-NL" baseline="0" smtClean="0"/>
              <a:t>voorbeeld hadden de huisartsen met </a:t>
            </a:r>
            <a:r>
              <a:rPr lang="nl-NL" baseline="0" dirty="0" smtClean="0"/>
              <a:t>elkaar afgesproken om een herkenbare notitie in het HIS te maken, waarmee de leverancier van de spiegelinformatie inzichtelijk kan maken hoeveel en welke patiënten n.a.v. de spiegelbijeenkomst zijn nagelopen en het resultaat daarvan.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405732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 XX notities</a:t>
            </a:r>
            <a:r>
              <a:rPr lang="nl-NL" baseline="0" dirty="0" smtClean="0"/>
              <a:t> FTOFH zijn geanalyseerd. Op basis van deze analyse is er een onderverdeling gemaakt in bovenstaande grafiek.</a:t>
            </a:r>
          </a:p>
          <a:p>
            <a:r>
              <a:rPr lang="nl-NL" baseline="0" dirty="0" smtClean="0"/>
              <a:t>In dit voorbeeld is te zien dat Praktijk 2 hiermee niet aan de slag heeft kunnen gaan; dat is ook een realiteit.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15</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28138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deze grafiek staat het percentueel (ter onderling vergelijk en vergelijking met verwachting 0,4%</a:t>
            </a:r>
          </a:p>
          <a:p>
            <a:r>
              <a:rPr lang="nl-NL" baseline="0" dirty="0" smtClean="0"/>
              <a:t>Op de volgende dia staan de </a:t>
            </a:r>
            <a:r>
              <a:rPr lang="nl-NL" baseline="0" dirty="0" smtClean="0"/>
              <a:t>absolute </a:t>
            </a:r>
            <a:r>
              <a:rPr lang="nl-NL" baseline="0" dirty="0" smtClean="0"/>
              <a:t>aantallen, om gevoel te hebben bij het aantal per praktijk (en de potentiele familie cascade screening daarbij)</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2812787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352828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Nodig uit tot</a:t>
            </a:r>
            <a:r>
              <a:rPr lang="nl-NL" baseline="0" dirty="0" smtClean="0"/>
              <a:t> gedachtewisseling: hoe is dit gelopen, wat leverde dit op?</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18</a:t>
            </a:fld>
            <a:endParaRPr lang="nl-NL"/>
          </a:p>
        </p:txBody>
      </p:sp>
    </p:spTree>
    <p:extLst>
      <p:ext uri="{BB962C8B-B14F-4D97-AF65-F5344CB8AC3E}">
        <p14:creationId xmlns:p14="http://schemas.microsoft.com/office/powerpoint/2010/main" val="27181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dit voorbeeld is h</a:t>
            </a:r>
            <a:r>
              <a:rPr lang="nl-NL" dirty="0" smtClean="0"/>
              <a:t>et percentage FH </a:t>
            </a:r>
            <a:r>
              <a:rPr lang="nl-NL" sz="1200" dirty="0" smtClean="0"/>
              <a:t>patiënten</a:t>
            </a:r>
            <a:r>
              <a:rPr lang="nl-NL" baseline="0" dirty="0" smtClean="0"/>
              <a:t> waarbij een LDL meting in het afgelopen jaar is gedaan, lager. </a:t>
            </a:r>
            <a:r>
              <a:rPr lang="nl-NL" dirty="0" smtClean="0"/>
              <a:t>Op de volgende slide deze</a:t>
            </a:r>
            <a:r>
              <a:rPr lang="nl-NL" baseline="0" dirty="0" smtClean="0"/>
              <a:t> gegevens per praktijk met </a:t>
            </a:r>
            <a:r>
              <a:rPr lang="nl-NL" dirty="0" smtClean="0"/>
              <a:t>de</a:t>
            </a:r>
            <a:r>
              <a:rPr lang="nl-NL" baseline="0" dirty="0" smtClean="0"/>
              <a:t> bijbehorende aantallen. </a:t>
            </a:r>
          </a:p>
          <a:p>
            <a:r>
              <a:rPr lang="nl-NL" baseline="0" dirty="0" smtClean="0"/>
              <a:t>Het percentage FH </a:t>
            </a:r>
            <a:r>
              <a:rPr lang="nl-NL" sz="1200" dirty="0" smtClean="0"/>
              <a:t>patiënten</a:t>
            </a:r>
            <a:r>
              <a:rPr lang="nl-NL" baseline="0" dirty="0" smtClean="0"/>
              <a:t> zonder een voorschrift iets gedaald.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244765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20</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3407665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76906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Discussieleider:</a:t>
            </a:r>
            <a:r>
              <a:rPr lang="nl-NL" baseline="0" dirty="0" smtClean="0"/>
              <a:t> Bespreek op welke manier of waarom dat niet veranderd is. Voorbeelden van antwoorden</a:t>
            </a:r>
            <a:r>
              <a:rPr lang="nl-NL" dirty="0" smtClean="0"/>
              <a:t>:</a:t>
            </a:r>
          </a:p>
          <a:p>
            <a:r>
              <a:rPr lang="nl-NL" dirty="0" smtClean="0"/>
              <a:t>* Nee, ik was zelf al actief in deze benadering</a:t>
            </a:r>
          </a:p>
          <a:p>
            <a:r>
              <a:rPr lang="nl-NL" dirty="0" smtClean="0"/>
              <a:t>* Ja, actiever proberen op te sporen/actiever behandelen</a:t>
            </a:r>
          </a:p>
          <a:p>
            <a:r>
              <a:rPr lang="nl-NL" dirty="0" smtClean="0"/>
              <a:t>* Ja, sommige patiënten uit FH familie willen zich niet laten onderzoeken en geen medicatie innemen, ik ben actiever geworden om hen te proberen te overtuigen om zich wel te laten onderzoeken en behandelen.</a:t>
            </a:r>
          </a:p>
          <a:p>
            <a:r>
              <a:rPr lang="nl-NL" dirty="0" smtClean="0"/>
              <a:t>* Bij nieuw gevonden waarden van LDL 5 en hoger nu meteen lichamelijk onderzoek/overwegen testen p FH en betere uitleg aan </a:t>
            </a:r>
            <a:r>
              <a:rPr lang="nl-NL" dirty="0" err="1" smtClean="0"/>
              <a:t>patienten</a:t>
            </a:r>
            <a:endParaRPr lang="nl-NL" dirty="0" smtClean="0"/>
          </a:p>
          <a:p>
            <a:r>
              <a:rPr lang="nl-NL" dirty="0" smtClean="0"/>
              <a:t>* Meer bewust van registratie en zin van verdere diagnostiek</a:t>
            </a:r>
          </a:p>
          <a:p>
            <a:r>
              <a:rPr lang="nl-NL" dirty="0" smtClean="0"/>
              <a:t>* Doordrongen van de ernst van de afwijking en de </a:t>
            </a:r>
            <a:r>
              <a:rPr lang="nl-NL" dirty="0" err="1" smtClean="0"/>
              <a:t>riscio’s</a:t>
            </a:r>
            <a:r>
              <a:rPr lang="nl-NL" dirty="0" smtClean="0"/>
              <a:t> voor de </a:t>
            </a:r>
            <a:r>
              <a:rPr lang="nl-NL" dirty="0" err="1" smtClean="0"/>
              <a:t>patient</a:t>
            </a:r>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22</a:t>
            </a:fld>
            <a:endParaRPr lang="nl-NL"/>
          </a:p>
        </p:txBody>
      </p:sp>
    </p:spTree>
    <p:extLst>
      <p:ext uri="{BB962C8B-B14F-4D97-AF65-F5344CB8AC3E}">
        <p14:creationId xmlns:p14="http://schemas.microsoft.com/office/powerpoint/2010/main" val="6694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788FB-6DF3-455F-8D48-9BFF0193B1F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83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Nodig</a:t>
            </a:r>
            <a:r>
              <a:rPr lang="nl-NL" baseline="0" dirty="0" smtClean="0"/>
              <a:t> uit om van gedachten te wisselen over taakopvatting op dit punt: waarom wel / niet en hoe kun je dat praktisch doen?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34752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 herhaal eventueel de praktische</a:t>
            </a:r>
            <a:r>
              <a:rPr lang="nl-NL" baseline="0" dirty="0" smtClean="0"/>
              <a:t> handvatten uit de voormeting t.a.v. codeerafspraken, hoe zelf DNA diagnostiek aan te vragen, nalopen </a:t>
            </a:r>
            <a:r>
              <a:rPr lang="nl-NL" baseline="0" dirty="0" err="1" smtClean="0"/>
              <a:t>patiëntenlijsten</a:t>
            </a:r>
            <a:r>
              <a:rPr lang="nl-NL" baseline="0" dirty="0" smtClean="0"/>
              <a:t> en vuistregel bij welke patiënten in de huisartsenpraktijk alert zijn op FH. </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24</a:t>
            </a:fld>
            <a:endParaRPr lang="nl-NL"/>
          </a:p>
        </p:txBody>
      </p:sp>
    </p:spTree>
    <p:extLst>
      <p:ext uri="{BB962C8B-B14F-4D97-AF65-F5344CB8AC3E}">
        <p14:creationId xmlns:p14="http://schemas.microsoft.com/office/powerpoint/2010/main" val="1769504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25</a:t>
            </a:fld>
            <a:endParaRPr lang="nl-NL"/>
          </a:p>
        </p:txBody>
      </p:sp>
    </p:spTree>
    <p:extLst>
      <p:ext uri="{BB962C8B-B14F-4D97-AF65-F5344CB8AC3E}">
        <p14:creationId xmlns:p14="http://schemas.microsoft.com/office/powerpoint/2010/main" val="46016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5</a:t>
            </a:fld>
            <a:endParaRPr lang="nl-NL"/>
          </a:p>
        </p:txBody>
      </p:sp>
    </p:spTree>
    <p:extLst>
      <p:ext uri="{BB962C8B-B14F-4D97-AF65-F5344CB8AC3E}">
        <p14:creationId xmlns:p14="http://schemas.microsoft.com/office/powerpoint/2010/main" val="103467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discussieleider: In</a:t>
            </a:r>
            <a:r>
              <a:rPr lang="nl-NL" baseline="0" dirty="0" smtClean="0"/>
              <a:t> het voorbeeld koos de wijkgroep ervoor om een reminder halverwege te agenderen: kort herhalen van de lessen en voornemens om elkaar scherp te houden. </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6</a:t>
            </a:fld>
            <a:endParaRPr lang="nl-NL"/>
          </a:p>
        </p:txBody>
      </p:sp>
    </p:spTree>
    <p:extLst>
      <p:ext uri="{BB962C8B-B14F-4D97-AF65-F5344CB8AC3E}">
        <p14:creationId xmlns:p14="http://schemas.microsoft.com/office/powerpoint/2010/main" val="82323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61724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337445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379475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104638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koptekst 6"/>
          <p:cNvSpPr>
            <a:spLocks noGrp="1"/>
          </p:cNvSpPr>
          <p:nvPr>
            <p:ph type="hdr" sz="quarter" idx="13"/>
          </p:nvPr>
        </p:nvSpPr>
        <p:spPr/>
        <p:txBody>
          <a:bodyPr/>
          <a:lstStyle/>
          <a:p>
            <a:r>
              <a:rPr lang="nl-NL" smtClean="0"/>
              <a:t>FH spiegelinformatie FTO 08-10-2019</a:t>
            </a:r>
            <a:endParaRPr lang="nl-NL"/>
          </a:p>
        </p:txBody>
      </p:sp>
    </p:spTree>
    <p:extLst>
      <p:ext uri="{BB962C8B-B14F-4D97-AF65-F5344CB8AC3E}">
        <p14:creationId xmlns:p14="http://schemas.microsoft.com/office/powerpoint/2010/main" val="1129940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208517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310651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7132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2501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367637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151629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39264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411364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60941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2489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63272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220378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919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60184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393344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71742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7757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2908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352369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smtClean="0"/>
              <a:t>Familiaire Hypercholesterolemie | 27 oktober 2020</a:t>
            </a:r>
            <a:endParaRPr lang="nl-NL"/>
          </a:p>
        </p:txBody>
      </p:sp>
      <p:sp>
        <p:nvSpPr>
          <p:cNvPr id="6" name="Tijdelijke aanduiding voor dianummer 5"/>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134351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smtClean="0"/>
              <a:t>Familiaire Hypercholesterolemie | 27 oktober 2020</a:t>
            </a:r>
            <a:endParaRPr lang="nl-NL"/>
          </a:p>
        </p:txBody>
      </p:sp>
      <p:sp>
        <p:nvSpPr>
          <p:cNvPr id="6" name="Tijdelijke aanduiding voor dianummer 5"/>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3245341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smtClean="0"/>
              <a:t>Familiaire Hypercholesterolemie | 27 oktober 2020</a:t>
            </a:r>
            <a:endParaRPr lang="nl-NL"/>
          </a:p>
        </p:txBody>
      </p:sp>
      <p:sp>
        <p:nvSpPr>
          <p:cNvPr id="6" name="Tijdelijke aanduiding voor dianummer 5"/>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150487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373434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smtClean="0"/>
              <a:t>Familiaire Hypercholesterolemie | 27 oktober 2020</a:t>
            </a:r>
            <a:endParaRPr lang="nl-NL"/>
          </a:p>
        </p:txBody>
      </p:sp>
      <p:sp>
        <p:nvSpPr>
          <p:cNvPr id="7" name="Tijdelijke aanduiding voor dianummer 6"/>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91500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dianummer 8"/>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213437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smtClean="0"/>
              <a:t>Familiaire Hypercholesterolemie | 27 oktober 2020</a:t>
            </a:r>
            <a:endParaRPr lang="nl-NL"/>
          </a:p>
        </p:txBody>
      </p:sp>
      <p:sp>
        <p:nvSpPr>
          <p:cNvPr id="5" name="Tijdelijke aanduiding voor dianummer 4"/>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1718476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smtClean="0"/>
              <a:t>Familiaire Hypercholesterolemie | 27 oktober 2020</a:t>
            </a:r>
            <a:endParaRPr lang="nl-NL"/>
          </a:p>
        </p:txBody>
      </p:sp>
      <p:sp>
        <p:nvSpPr>
          <p:cNvPr id="4" name="Tijdelijke aanduiding voor dianummer 3"/>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134597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smtClean="0"/>
              <a:t>Familiaire Hypercholesterolemie | 27 oktober 2020</a:t>
            </a:r>
            <a:endParaRPr lang="nl-NL"/>
          </a:p>
        </p:txBody>
      </p:sp>
      <p:sp>
        <p:nvSpPr>
          <p:cNvPr id="7" name="Tijdelijke aanduiding voor dianummer 6"/>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2356792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smtClean="0"/>
              <a:t>Familiaire Hypercholesterolemie | 27 oktober 2020</a:t>
            </a:r>
            <a:endParaRPr lang="nl-NL"/>
          </a:p>
        </p:txBody>
      </p:sp>
      <p:sp>
        <p:nvSpPr>
          <p:cNvPr id="7" name="Tijdelijke aanduiding voor dianummer 6"/>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701224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smtClean="0"/>
              <a:t>Familiaire Hypercholesterolemie | 27 oktober 2020</a:t>
            </a:r>
            <a:endParaRPr lang="nl-NL"/>
          </a:p>
        </p:txBody>
      </p:sp>
      <p:sp>
        <p:nvSpPr>
          <p:cNvPr id="6" name="Tijdelijke aanduiding voor dianummer 5"/>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3890662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smtClean="0"/>
              <a:t>Familiaire Hypercholesterolemie | 27 oktober 2020</a:t>
            </a:r>
            <a:endParaRPr lang="nl-NL"/>
          </a:p>
        </p:txBody>
      </p:sp>
      <p:sp>
        <p:nvSpPr>
          <p:cNvPr id="6" name="Tijdelijke aanduiding voor dianummer 5"/>
          <p:cNvSpPr>
            <a:spLocks noGrp="1"/>
          </p:cNvSpPr>
          <p:nvPr>
            <p:ph type="sldNum" sz="quarter" idx="12"/>
          </p:nvPr>
        </p:nvSpPr>
        <p:spPr/>
        <p:txBody>
          <a:bodyPr/>
          <a:lstStyle/>
          <a:p>
            <a:fld id="{50257345-7247-4785-9BE1-319A52C6ECB4}" type="slidenum">
              <a:rPr lang="nl-NL" smtClean="0"/>
              <a:t>‹nr.›</a:t>
            </a:fld>
            <a:endParaRPr lang="nl-NL"/>
          </a:p>
        </p:txBody>
      </p:sp>
    </p:spTree>
    <p:extLst>
      <p:ext uri="{BB962C8B-B14F-4D97-AF65-F5344CB8AC3E}">
        <p14:creationId xmlns:p14="http://schemas.microsoft.com/office/powerpoint/2010/main" val="170553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161183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405362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99327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14490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smtClean="0"/>
              <a:t>Familiaire Hypercholesterolemie | 27 oktober 2020</a:t>
            </a:r>
            <a:endParaRPr lang="nl-NL"/>
          </a:p>
        </p:txBody>
      </p:sp>
    </p:spTree>
    <p:extLst>
      <p:ext uri="{BB962C8B-B14F-4D97-AF65-F5344CB8AC3E}">
        <p14:creationId xmlns:p14="http://schemas.microsoft.com/office/powerpoint/2010/main" val="33616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oettekst 2"/>
          <p:cNvSpPr>
            <a:spLocks noGrp="1"/>
          </p:cNvSpPr>
          <p:nvPr>
            <p:ph type="ftr" sz="quarter" idx="10"/>
          </p:nvPr>
        </p:nvSpPr>
        <p:spPr/>
        <p:txBody>
          <a:bodyPr/>
          <a:lstStyle/>
          <a:p>
            <a:r>
              <a:rPr lang="nl-NL" smtClean="0"/>
              <a:t>Familiaire Hypercholesterolemie | 27 oktober 2020</a:t>
            </a:r>
            <a:endParaRPr lang="nl-NL" dirty="0"/>
          </a:p>
        </p:txBody>
      </p:sp>
    </p:spTree>
    <p:extLst>
      <p:ext uri="{BB962C8B-B14F-4D97-AF65-F5344CB8AC3E}">
        <p14:creationId xmlns:p14="http://schemas.microsoft.com/office/powerpoint/2010/main" val="41088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smtClean="0"/>
              <a:t>Familiaire Hypercholesterolemie | 27 oktober 2020</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5126403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88"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Familiaire Hypercholesterolemie | 27 oktober 2020</a:t>
            </a:r>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57345-7247-4785-9BE1-319A52C6ECB4}" type="slidenum">
              <a:rPr lang="nl-NL" smtClean="0"/>
              <a:t>‹nr.›</a:t>
            </a:fld>
            <a:endParaRPr lang="nl-NL"/>
          </a:p>
        </p:txBody>
      </p:sp>
    </p:spTree>
    <p:extLst>
      <p:ext uri="{BB962C8B-B14F-4D97-AF65-F5344CB8AC3E}">
        <p14:creationId xmlns:p14="http://schemas.microsoft.com/office/powerpoint/2010/main" val="38535772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p:txBody>
          <a:bodyPr>
            <a:normAutofit/>
          </a:bodyPr>
          <a:lstStyle/>
          <a:p>
            <a:r>
              <a:rPr lang="nl-NL" sz="2800" dirty="0" smtClean="0"/>
              <a:t>Familiaire Hypercholesterolemie (nameting)</a:t>
            </a:r>
            <a:endParaRPr lang="nl-NL" sz="2800" dirty="0"/>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lstStyle/>
          <a:p>
            <a:r>
              <a:rPr lang="nl-NL" dirty="0" smtClean="0"/>
              <a:t>Wijkgroep x</a:t>
            </a:r>
            <a:endParaRPr lang="nl-NL" dirty="0"/>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400" dirty="0" smtClean="0"/>
              <a:t>Datum</a:t>
            </a:r>
            <a:endParaRPr kumimoji="0" lang="nl-NL" sz="2400" b="0" i="0" u="none" strike="noStrike" kern="1200" cap="none" spc="0" normalizeH="0" baseline="0" noProof="0" dirty="0">
              <a:ln>
                <a:noFill/>
              </a:ln>
              <a:effectLst/>
              <a:uLnTx/>
              <a:uFillTx/>
              <a:latin typeface="Trebuchet MS" panose="020B0603020202020204" pitchFamily="34" charset="0"/>
              <a:ea typeface="+mn-ea"/>
              <a:cs typeface="+mn-cs"/>
            </a:endParaRPr>
          </a:p>
        </p:txBody>
      </p:sp>
      <p:pic>
        <p:nvPicPr>
          <p:cNvPr id="11" name="Afbeelding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98783" y="4125431"/>
            <a:ext cx="4874375" cy="1672724"/>
          </a:xfrm>
          <a:prstGeom prst="rect">
            <a:avLst/>
          </a:prstGeom>
        </p:spPr>
      </p:pic>
    </p:spTree>
    <p:extLst>
      <p:ext uri="{BB962C8B-B14F-4D97-AF65-F5344CB8AC3E}">
        <p14:creationId xmlns:p14="http://schemas.microsoft.com/office/powerpoint/2010/main" val="94555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2A03F7-E2D1-4619-BBE0-B279D0280712}"/>
              </a:ext>
            </a:extLst>
          </p:cNvPr>
          <p:cNvSpPr txBox="1">
            <a:spLocks/>
          </p:cNvSpPr>
          <p:nvPr/>
        </p:nvSpPr>
        <p:spPr>
          <a:xfrm>
            <a:off x="711200" y="249518"/>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dirty="0" smtClean="0"/>
              <a:t>Verhoogd risico! </a:t>
            </a:r>
            <a:endParaRPr lang="it-IT" dirty="0"/>
          </a:p>
        </p:txBody>
      </p:sp>
      <p:sp>
        <p:nvSpPr>
          <p:cNvPr id="8" name="Rechthoek 7"/>
          <p:cNvSpPr/>
          <p:nvPr/>
        </p:nvSpPr>
        <p:spPr>
          <a:xfrm>
            <a:off x="711200" y="915891"/>
            <a:ext cx="10258096" cy="707886"/>
          </a:xfrm>
          <a:prstGeom prst="rect">
            <a:avLst/>
          </a:prstGeom>
        </p:spPr>
        <p:txBody>
          <a:bodyPr wrap="square">
            <a:spAutoFit/>
          </a:bodyPr>
          <a:lstStyle/>
          <a:p>
            <a:r>
              <a:rPr lang="nl-NL" sz="2000" dirty="0" smtClean="0"/>
              <a:t>Patiënten met FH hebben een </a:t>
            </a:r>
            <a:r>
              <a:rPr lang="nl-NL" sz="2000" b="1" dirty="0" smtClean="0"/>
              <a:t>aanzienlijk hoger risico op coronaire hartziekten </a:t>
            </a:r>
            <a:r>
              <a:rPr lang="nl-NL" sz="2000" dirty="0" smtClean="0"/>
              <a:t>dan patiënten zónder FH met dezelfde verhoogde LDL waarde</a:t>
            </a:r>
          </a:p>
        </p:txBody>
      </p:sp>
      <p:graphicFrame>
        <p:nvGraphicFramePr>
          <p:cNvPr id="9" name="Tabel 8"/>
          <p:cNvGraphicFramePr>
            <a:graphicFrameLocks noGrp="1"/>
          </p:cNvGraphicFramePr>
          <p:nvPr>
            <p:extLst>
              <p:ext uri="{D42A27DB-BD31-4B8C-83A1-F6EECF244321}">
                <p14:modId xmlns:p14="http://schemas.microsoft.com/office/powerpoint/2010/main" val="1577990101"/>
              </p:ext>
            </p:extLst>
          </p:nvPr>
        </p:nvGraphicFramePr>
        <p:xfrm>
          <a:off x="851337" y="2452560"/>
          <a:ext cx="10154917" cy="2393684"/>
        </p:xfrm>
        <a:graphic>
          <a:graphicData uri="http://schemas.openxmlformats.org/drawingml/2006/table">
            <a:tbl>
              <a:tblPr firstRow="1" firstCol="1" bandRow="1">
                <a:tableStyleId>{5C22544A-7EE6-4342-B048-85BDC9FD1C3A}</a:tableStyleId>
              </a:tblPr>
              <a:tblGrid>
                <a:gridCol w="2538329">
                  <a:extLst>
                    <a:ext uri="{9D8B030D-6E8A-4147-A177-3AD203B41FA5}">
                      <a16:colId xmlns:a16="http://schemas.microsoft.com/office/drawing/2014/main" val="1164970218"/>
                    </a:ext>
                  </a:extLst>
                </a:gridCol>
                <a:gridCol w="3524090">
                  <a:extLst>
                    <a:ext uri="{9D8B030D-6E8A-4147-A177-3AD203B41FA5}">
                      <a16:colId xmlns:a16="http://schemas.microsoft.com/office/drawing/2014/main" val="1855440838"/>
                    </a:ext>
                  </a:extLst>
                </a:gridCol>
                <a:gridCol w="4092498">
                  <a:extLst>
                    <a:ext uri="{9D8B030D-6E8A-4147-A177-3AD203B41FA5}">
                      <a16:colId xmlns:a16="http://schemas.microsoft.com/office/drawing/2014/main" val="2959130174"/>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mn-lt"/>
                          <a:ea typeface="+mn-ea"/>
                          <a:cs typeface="+mn-cs"/>
                        </a:rPr>
                        <a:t>Onjuist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extLst>
                  <a:ext uri="{0D108BD9-81ED-4DB2-BD59-A6C34878D82A}">
                    <a16:rowId xmlns:a16="http://schemas.microsoft.com/office/drawing/2014/main" val="1879133900"/>
                  </a:ext>
                </a:extLst>
              </a:tr>
              <a:tr h="742103">
                <a:tc>
                  <a:txBody>
                    <a:bodyPr/>
                    <a:lstStyle/>
                    <a:p>
                      <a:pPr algn="ctr">
                        <a:lnSpc>
                          <a:spcPct val="115000"/>
                        </a:lnSpc>
                        <a:spcAft>
                          <a:spcPts val="0"/>
                        </a:spcAft>
                      </a:pPr>
                      <a:r>
                        <a:rPr lang="nl-NL" sz="2000" dirty="0">
                          <a:effectLst/>
                        </a:rPr>
                        <a:t>A</a:t>
                      </a:r>
                      <a:r>
                        <a:rPr lang="nl-NL" sz="2000" dirty="0" smtClean="0">
                          <a:effectLst/>
                        </a:rPr>
                        <a:t>antal (%) Jaar</a:t>
                      </a:r>
                      <a:r>
                        <a:rPr lang="nl-NL" sz="2000" baseline="0" dirty="0" smtClean="0">
                          <a:effectLst/>
                        </a:rPr>
                        <a:t> X</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endParaRPr lang="nl-NL" dirty="0"/>
                    </a:p>
                  </a:txBody>
                  <a:tcPr marL="68580" marR="68580" marT="0" marB="0" anchor="ctr">
                    <a:solidFill>
                      <a:schemeClr val="accent6"/>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917181">
                <a:tc>
                  <a:txBody>
                    <a:bodyPr/>
                    <a:lstStyle/>
                    <a:p>
                      <a:pPr algn="ctr">
                        <a:lnSpc>
                          <a:spcPct val="115000"/>
                        </a:lnSpc>
                        <a:spcAft>
                          <a:spcPts val="0"/>
                        </a:spcAft>
                      </a:pPr>
                      <a:r>
                        <a:rPr lang="nl-NL" sz="2000" dirty="0" smtClean="0">
                          <a:effectLst/>
                        </a:rPr>
                        <a:t>Aantal</a:t>
                      </a:r>
                      <a:r>
                        <a:rPr lang="nl-NL" sz="2000" baseline="0" dirty="0" smtClean="0">
                          <a:effectLst/>
                        </a:rPr>
                        <a:t> (%) Jaar X+1</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endParaRPr lang="nl-NL" dirty="0"/>
                    </a:p>
                  </a:txBody>
                  <a:tcPr marL="68580" marR="68580" marT="0" marB="0" anchor="ctr">
                    <a:solidFill>
                      <a:schemeClr val="accent6"/>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Tree>
    <p:extLst>
      <p:ext uri="{BB962C8B-B14F-4D97-AF65-F5344CB8AC3E}">
        <p14:creationId xmlns:p14="http://schemas.microsoft.com/office/powerpoint/2010/main" val="18196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84687"/>
            <a:ext cx="9765654" cy="646331"/>
          </a:xfrm>
        </p:spPr>
        <p:txBody>
          <a:bodyPr/>
          <a:lstStyle/>
          <a:p>
            <a:r>
              <a:rPr lang="it-IT" dirty="0" smtClean="0"/>
              <a:t>Altijd diagnostiek</a:t>
            </a:r>
            <a:endParaRPr lang="it-IT" dirty="0"/>
          </a:p>
        </p:txBody>
      </p:sp>
      <p:sp>
        <p:nvSpPr>
          <p:cNvPr id="3" name="Rechthoek 2"/>
          <p:cNvSpPr/>
          <p:nvPr/>
        </p:nvSpPr>
        <p:spPr>
          <a:xfrm>
            <a:off x="711200" y="1483064"/>
            <a:ext cx="10258096" cy="1938992"/>
          </a:xfrm>
          <a:prstGeom prst="rect">
            <a:avLst/>
          </a:prstGeom>
        </p:spPr>
        <p:txBody>
          <a:bodyPr wrap="square">
            <a:spAutoFit/>
          </a:bodyPr>
          <a:lstStyle/>
          <a:p>
            <a:r>
              <a:rPr lang="nl-NL" sz="2000" dirty="0" smtClean="0"/>
              <a:t>Bij </a:t>
            </a:r>
            <a:r>
              <a:rPr lang="nl-NL" sz="2000" b="1" dirty="0" smtClean="0"/>
              <a:t>eerstegraads familieleden </a:t>
            </a:r>
            <a:r>
              <a:rPr lang="nl-NL" sz="2000" dirty="0" smtClean="0"/>
              <a:t>van FH patiënten is </a:t>
            </a:r>
            <a:r>
              <a:rPr lang="nl-NL" sz="2000" b="1" dirty="0" smtClean="0"/>
              <a:t>altijd FH diagnostiek </a:t>
            </a:r>
            <a:r>
              <a:rPr lang="nl-NL" sz="2000" dirty="0" smtClean="0"/>
              <a:t>geïndiceerd, ook als zij zelf normale cholesterolwaarden hebben</a:t>
            </a:r>
          </a:p>
          <a:p>
            <a:endParaRPr lang="nl-NL" sz="2000" dirty="0"/>
          </a:p>
          <a:p>
            <a:endParaRPr lang="nl-NL" sz="2000" dirty="0" smtClean="0"/>
          </a:p>
          <a:p>
            <a:endParaRPr lang="nl-NL" sz="2000" dirty="0" smtClean="0"/>
          </a:p>
          <a:p>
            <a:endParaRPr lang="nl-NL" sz="2000" dirty="0" smtClean="0"/>
          </a:p>
        </p:txBody>
      </p:sp>
      <p:graphicFrame>
        <p:nvGraphicFramePr>
          <p:cNvPr id="9" name="Tabel 8"/>
          <p:cNvGraphicFramePr>
            <a:graphicFrameLocks noGrp="1"/>
          </p:cNvGraphicFramePr>
          <p:nvPr>
            <p:extLst>
              <p:ext uri="{D42A27DB-BD31-4B8C-83A1-F6EECF244321}">
                <p14:modId xmlns:p14="http://schemas.microsoft.com/office/powerpoint/2010/main" val="3048968436"/>
              </p:ext>
            </p:extLst>
          </p:nvPr>
        </p:nvGraphicFramePr>
        <p:xfrm>
          <a:off x="851335" y="2452560"/>
          <a:ext cx="9907152" cy="2281578"/>
        </p:xfrm>
        <a:graphic>
          <a:graphicData uri="http://schemas.openxmlformats.org/drawingml/2006/table">
            <a:tbl>
              <a:tblPr firstRow="1" firstCol="1" bandRow="1">
                <a:tableStyleId>{5C22544A-7EE6-4342-B048-85BDC9FD1C3A}</a:tableStyleId>
              </a:tblPr>
              <a:tblGrid>
                <a:gridCol w="3789939">
                  <a:extLst>
                    <a:ext uri="{9D8B030D-6E8A-4147-A177-3AD203B41FA5}">
                      <a16:colId xmlns:a16="http://schemas.microsoft.com/office/drawing/2014/main" val="1164970218"/>
                    </a:ext>
                  </a:extLst>
                </a:gridCol>
                <a:gridCol w="3256980">
                  <a:extLst>
                    <a:ext uri="{9D8B030D-6E8A-4147-A177-3AD203B41FA5}">
                      <a16:colId xmlns:a16="http://schemas.microsoft.com/office/drawing/2014/main" val="1855440838"/>
                    </a:ext>
                  </a:extLst>
                </a:gridCol>
                <a:gridCol w="2860233">
                  <a:extLst>
                    <a:ext uri="{9D8B030D-6E8A-4147-A177-3AD203B41FA5}">
                      <a16:colId xmlns:a16="http://schemas.microsoft.com/office/drawing/2014/main" val="2959130174"/>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mn-lt"/>
                          <a:ea typeface="+mn-ea"/>
                          <a:cs typeface="+mn-cs"/>
                        </a:rPr>
                        <a:t>Onjuist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extLst>
                  <a:ext uri="{0D108BD9-81ED-4DB2-BD59-A6C34878D82A}">
                    <a16:rowId xmlns:a16="http://schemas.microsoft.com/office/drawing/2014/main" val="1879133900"/>
                  </a:ext>
                </a:extLst>
              </a:tr>
              <a:tr h="629997">
                <a:tc>
                  <a:txBody>
                    <a:bodyPr/>
                    <a:lstStyle/>
                    <a:p>
                      <a:pPr algn="ctr">
                        <a:lnSpc>
                          <a:spcPct val="115000"/>
                        </a:lnSpc>
                        <a:spcAft>
                          <a:spcPts val="0"/>
                        </a:spcAft>
                      </a:pPr>
                      <a:r>
                        <a:rPr lang="nl-NL" sz="2000" dirty="0">
                          <a:effectLst/>
                        </a:rPr>
                        <a:t>A</a:t>
                      </a:r>
                      <a:r>
                        <a:rPr lang="nl-NL" sz="2000" dirty="0" smtClean="0">
                          <a:effectLst/>
                        </a:rPr>
                        <a:t>antal (%) Jaar</a:t>
                      </a:r>
                      <a:r>
                        <a:rPr lang="nl-NL" sz="2000" baseline="0" dirty="0" smtClean="0">
                          <a:effectLst/>
                        </a:rPr>
                        <a:t> X</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endParaRPr lang="nl-NL" dirty="0"/>
                    </a:p>
                  </a:txBody>
                  <a:tcPr marL="68580" marR="68580" marT="0" marB="0" anchor="ctr">
                    <a:solidFill>
                      <a:schemeClr val="accent6"/>
                    </a:solidFill>
                  </a:tcPr>
                </a:tc>
                <a:tc>
                  <a:txBody>
                    <a:bodyPr/>
                    <a:lstStyle/>
                    <a:p>
                      <a:endParaRPr lang="nl-NL"/>
                    </a:p>
                  </a:txBody>
                  <a:tcPr marL="68580" marR="68580" marT="0" marB="0" anchor="ctr">
                    <a:solidFill>
                      <a:srgbClr val="CED9E5"/>
                    </a:solidFill>
                  </a:tcPr>
                </a:tc>
                <a:extLst>
                  <a:ext uri="{0D108BD9-81ED-4DB2-BD59-A6C34878D82A}">
                    <a16:rowId xmlns:a16="http://schemas.microsoft.com/office/drawing/2014/main" val="3337470504"/>
                  </a:ext>
                </a:extLst>
              </a:tr>
              <a:tr h="917181">
                <a:tc>
                  <a:txBody>
                    <a:bodyPr/>
                    <a:lstStyle/>
                    <a:p>
                      <a:pPr algn="ctr">
                        <a:lnSpc>
                          <a:spcPct val="115000"/>
                        </a:lnSpc>
                        <a:spcAft>
                          <a:spcPts val="0"/>
                        </a:spcAft>
                      </a:pPr>
                      <a:r>
                        <a:rPr lang="nl-NL" sz="2000" dirty="0" smtClean="0">
                          <a:effectLst/>
                        </a:rPr>
                        <a:t>Aantal</a:t>
                      </a:r>
                      <a:r>
                        <a:rPr lang="nl-NL" sz="2000" baseline="0" dirty="0" smtClean="0">
                          <a:effectLst/>
                        </a:rPr>
                        <a:t> (%) Jaar X+1</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endParaRPr lang="nl-NL"/>
                    </a:p>
                  </a:txBody>
                  <a:tcPr marL="68580" marR="68580" marT="0" marB="0" anchor="ctr">
                    <a:solidFill>
                      <a:schemeClr val="accent6"/>
                    </a:solidFill>
                  </a:tcPr>
                </a:tc>
                <a:tc>
                  <a:txBody>
                    <a:bodyPr/>
                    <a:lstStyle/>
                    <a:p>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Tree>
    <p:extLst>
      <p:ext uri="{BB962C8B-B14F-4D97-AF65-F5344CB8AC3E}">
        <p14:creationId xmlns:p14="http://schemas.microsoft.com/office/powerpoint/2010/main" val="306097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Verandering sinds          spiegelen </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3969290533"/>
              </p:ext>
            </p:extLst>
          </p:nvPr>
        </p:nvGraphicFramePr>
        <p:xfrm>
          <a:off x="791012" y="2731998"/>
          <a:ext cx="10981887" cy="3347494"/>
        </p:xfrm>
        <a:graphic>
          <a:graphicData uri="http://schemas.openxmlformats.org/drawingml/2006/table">
            <a:tbl>
              <a:tblPr firstRow="1" firstCol="1" bandRow="1">
                <a:tableStyleId>{5C22544A-7EE6-4342-B048-85BDC9FD1C3A}</a:tableStyleId>
              </a:tblPr>
              <a:tblGrid>
                <a:gridCol w="3146646">
                  <a:extLst>
                    <a:ext uri="{9D8B030D-6E8A-4147-A177-3AD203B41FA5}">
                      <a16:colId xmlns:a16="http://schemas.microsoft.com/office/drawing/2014/main" val="1164970218"/>
                    </a:ext>
                  </a:extLst>
                </a:gridCol>
                <a:gridCol w="1663042">
                  <a:extLst>
                    <a:ext uri="{9D8B030D-6E8A-4147-A177-3AD203B41FA5}">
                      <a16:colId xmlns:a16="http://schemas.microsoft.com/office/drawing/2014/main" val="1855440838"/>
                    </a:ext>
                  </a:extLst>
                </a:gridCol>
                <a:gridCol w="1564116">
                  <a:extLst>
                    <a:ext uri="{9D8B030D-6E8A-4147-A177-3AD203B41FA5}">
                      <a16:colId xmlns:a16="http://schemas.microsoft.com/office/drawing/2014/main" val="2959130174"/>
                    </a:ext>
                  </a:extLst>
                </a:gridCol>
                <a:gridCol w="1891265">
                  <a:extLst>
                    <a:ext uri="{9D8B030D-6E8A-4147-A177-3AD203B41FA5}">
                      <a16:colId xmlns:a16="http://schemas.microsoft.com/office/drawing/2014/main" val="3605054909"/>
                    </a:ext>
                  </a:extLst>
                </a:gridCol>
                <a:gridCol w="2716818">
                  <a:extLst>
                    <a:ext uri="{9D8B030D-6E8A-4147-A177-3AD203B41FA5}">
                      <a16:colId xmlns:a16="http://schemas.microsoft.com/office/drawing/2014/main" val="2887578005"/>
                    </a:ext>
                  </a:extLst>
                </a:gridCol>
              </a:tblGrid>
              <a:tr h="102465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rPr>
                        <a:t>Ja, </a:t>
                      </a:r>
                    </a:p>
                    <a:p>
                      <a:pPr algn="ctr">
                        <a:lnSpc>
                          <a:spcPct val="115000"/>
                        </a:lnSpc>
                        <a:spcAft>
                          <a:spcPts val="0"/>
                        </a:spcAft>
                      </a:pPr>
                      <a:r>
                        <a:rPr lang="nl-NL" sz="2000" dirty="0" smtClean="0">
                          <a:effectLst/>
                          <a:latin typeface="+mn-lt"/>
                        </a:rPr>
                        <a:t>helemaal</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a:effectLst/>
                          <a:latin typeface="+mn-lt"/>
                        </a:rPr>
                        <a:t> </a:t>
                      </a:r>
                      <a:r>
                        <a:rPr lang="nl-NL" sz="2000" dirty="0" smtClean="0">
                          <a:effectLst/>
                          <a:latin typeface="+mn-lt"/>
                        </a:rPr>
                        <a:t>Ja,</a:t>
                      </a:r>
                      <a:r>
                        <a:rPr lang="nl-NL" sz="2000" baseline="0" dirty="0" smtClean="0">
                          <a:effectLst/>
                          <a:latin typeface="+mn-lt"/>
                        </a:rPr>
                        <a:t> </a:t>
                      </a:r>
                    </a:p>
                    <a:p>
                      <a:pPr algn="ctr">
                        <a:lnSpc>
                          <a:spcPct val="115000"/>
                        </a:lnSpc>
                        <a:spcAft>
                          <a:spcPts val="0"/>
                        </a:spcAft>
                      </a:pPr>
                      <a:r>
                        <a:rPr lang="nl-NL" sz="2000" baseline="0" dirty="0" smtClean="0">
                          <a:effectLst/>
                          <a:latin typeface="+mn-lt"/>
                        </a:rPr>
                        <a:t>deels</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 </a:t>
                      </a:r>
                    </a:p>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nog niet</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 van toepassing, </a:t>
                      </a:r>
                      <a:r>
                        <a:rPr lang="nl-NL" sz="1800" dirty="0" smtClean="0">
                          <a:effectLst/>
                          <a:latin typeface="+mn-lt"/>
                          <a:ea typeface="Calibri" panose="020F0502020204030204" pitchFamily="34" charset="0"/>
                          <a:cs typeface="Calibri" panose="020F0502020204030204" pitchFamily="34" charset="0"/>
                        </a:rPr>
                        <a:t>niet gedaan en/of </a:t>
                      </a:r>
                    </a:p>
                    <a:p>
                      <a:pPr algn="ct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niet van plan</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8310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mn-ea"/>
                          <a:cs typeface="+mn-cs"/>
                        </a:rPr>
                        <a:t>FH (T93.04)</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mn-ea"/>
                          <a:cs typeface="+mn-cs"/>
                        </a:rPr>
                        <a:t>Aantal (%) </a:t>
                      </a:r>
                      <a:endParaRPr kumimoji="0" lang="nl-NL" sz="2000" b="1" i="0" u="none" strike="noStrike" kern="1200" cap="none" spc="0" normalizeH="0" baseline="0" noProof="0" dirty="0">
                        <a:ln>
                          <a:noFill/>
                        </a:ln>
                        <a:solidFill>
                          <a:prstClr val="white"/>
                        </a:solidFill>
                        <a:effectLst/>
                        <a:uLnTx/>
                        <a:uFillTx/>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37470504"/>
                  </a:ext>
                </a:extLst>
              </a:tr>
              <a:tr h="92076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white"/>
                          </a:solidFill>
                          <a:effectLst/>
                          <a:uLnTx/>
                          <a:uFillTx/>
                          <a:latin typeface="+mn-lt"/>
                          <a:ea typeface="Calibri" panose="020F0502020204030204" pitchFamily="34" charset="0"/>
                          <a:cs typeface="Calibri" panose="020F0502020204030204" pitchFamily="34" charset="0"/>
                        </a:rPr>
                        <a:t>Hypercholesterolemie in familiegeschiedenis  </a:t>
                      </a:r>
                      <a:r>
                        <a:rPr kumimoji="0" lang="nl-NL" sz="2000" b="1" i="0" u="none" strike="noStrike" kern="1200" cap="none" spc="0" normalizeH="0" baseline="0" noProof="0" dirty="0" smtClean="0">
                          <a:ln>
                            <a:noFill/>
                          </a:ln>
                          <a:solidFill>
                            <a:prstClr val="white"/>
                          </a:solidFill>
                          <a:effectLst/>
                          <a:uLnTx/>
                          <a:uFillTx/>
                          <a:latin typeface="+mn-lt"/>
                          <a:ea typeface="Calibri" panose="020F0502020204030204" pitchFamily="34" charset="0"/>
                          <a:cs typeface="Calibri" panose="020F0502020204030204" pitchFamily="34" charset="0"/>
                        </a:rPr>
                        <a:t>(A29.06)</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Calibri" panose="020F0502020204030204" pitchFamily="34" charset="0"/>
                          <a:cs typeface="Calibri" panose="020F0502020204030204" pitchFamily="34" charset="0"/>
                        </a:rPr>
                        <a:t>Aantal (%)</a:t>
                      </a:r>
                      <a:endParaRPr kumimoji="0" lang="nl-NL" sz="2000" b="1" i="0" u="none" strike="noStrike" kern="1200" cap="none" spc="0" normalizeH="0" baseline="0" noProof="0" dirty="0">
                        <a:ln>
                          <a:noFill/>
                        </a:ln>
                        <a:solidFill>
                          <a:prstClr val="white"/>
                        </a:solidFill>
                        <a:effectLst/>
                        <a:uLnTx/>
                        <a:uFillTx/>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861989117"/>
                  </a:ext>
                </a:extLst>
              </a:tr>
              <a:tr h="68310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Calibri" panose="020F0502020204030204" pitchFamily="34" charset="0"/>
                          <a:cs typeface="Calibri" panose="020F0502020204030204" pitchFamily="34" charset="0"/>
                        </a:rPr>
                        <a:t>LDL&gt;5 FH diagnostiek?</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Calibri" panose="020F0502020204030204" pitchFamily="34" charset="0"/>
                          <a:cs typeface="Calibri" panose="020F0502020204030204" pitchFamily="34" charset="0"/>
                        </a:rPr>
                        <a:t>Aantal (%)</a:t>
                      </a:r>
                      <a:endParaRPr kumimoji="0" lang="nl-NL" sz="2000" b="1" i="0" u="none" strike="noStrike" kern="1200" cap="none" spc="0" normalizeH="0" baseline="0" noProof="0" dirty="0">
                        <a:ln>
                          <a:noFill/>
                        </a:ln>
                        <a:solidFill>
                          <a:prstClr val="white"/>
                        </a:solidFill>
                        <a:effectLst/>
                        <a:uLnTx/>
                        <a:uFillTx/>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79127617"/>
                  </a:ext>
                </a:extLst>
              </a:tr>
            </a:tbl>
          </a:graphicData>
        </a:graphic>
      </p:graphicFrame>
      <p:sp>
        <p:nvSpPr>
          <p:cNvPr id="5" name="Rectangle 1"/>
          <p:cNvSpPr>
            <a:spLocks noChangeArrowheads="1"/>
          </p:cNvSpPr>
          <p:nvPr/>
        </p:nvSpPr>
        <p:spPr bwMode="auto">
          <a:xfrm>
            <a:off x="711200" y="1254789"/>
            <a:ext cx="10009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dirty="0" smtClean="0"/>
              <a:t>Heb je </a:t>
            </a:r>
            <a:r>
              <a:rPr lang="nl-NL" dirty="0"/>
              <a:t>naar aanleiding van </a:t>
            </a:r>
            <a:r>
              <a:rPr lang="nl-NL" dirty="0" smtClean="0"/>
              <a:t>de eerste spiegelbijeenkomst:</a:t>
            </a:r>
          </a:p>
          <a:p>
            <a:pPr marL="285750" lvl="0" indent="-285750" eaLnBrk="0" fontAlgn="base" hangingPunct="0">
              <a:spcBef>
                <a:spcPct val="0"/>
              </a:spcBef>
              <a:spcAft>
                <a:spcPct val="0"/>
              </a:spcAft>
              <a:buFontTx/>
              <a:buChar char="-"/>
            </a:pPr>
            <a:r>
              <a:rPr lang="nl-NL" dirty="0" smtClean="0"/>
              <a:t>Je patiënten </a:t>
            </a:r>
            <a:r>
              <a:rPr lang="nl-NL" dirty="0"/>
              <a:t>met </a:t>
            </a:r>
            <a:r>
              <a:rPr lang="nl-NL" b="1" dirty="0"/>
              <a:t>FH (T93.04) </a:t>
            </a:r>
            <a:r>
              <a:rPr lang="nl-NL" dirty="0" smtClean="0"/>
              <a:t>of met </a:t>
            </a:r>
            <a:r>
              <a:rPr lang="nl-NL" dirty="0"/>
              <a:t>hypercholesterolemie in de familiegeschiedenis </a:t>
            </a:r>
            <a:r>
              <a:rPr lang="nl-NL" b="1" dirty="0"/>
              <a:t>(A29.06) </a:t>
            </a:r>
            <a:r>
              <a:rPr lang="nl-NL" dirty="0" smtClean="0"/>
              <a:t>langsgelopen </a:t>
            </a:r>
            <a:r>
              <a:rPr lang="nl-NL" dirty="0"/>
              <a:t>of laten nalopen om de registratie te </a:t>
            </a:r>
            <a:r>
              <a:rPr lang="nl-NL" dirty="0" smtClean="0"/>
              <a:t>controleren?</a:t>
            </a:r>
          </a:p>
          <a:p>
            <a:pPr marL="285750" lvl="0" indent="-285750" eaLnBrk="0" fontAlgn="base" hangingPunct="0">
              <a:spcBef>
                <a:spcPct val="0"/>
              </a:spcBef>
              <a:spcAft>
                <a:spcPct val="0"/>
              </a:spcAft>
              <a:buFontTx/>
              <a:buChar char="-"/>
            </a:pPr>
            <a:r>
              <a:rPr lang="nl-NL" dirty="0" smtClean="0"/>
              <a:t>bij je </a:t>
            </a:r>
            <a:r>
              <a:rPr lang="nl-NL" dirty="0"/>
              <a:t>patiënten met </a:t>
            </a:r>
            <a:r>
              <a:rPr lang="nl-NL" b="1" dirty="0" smtClean="0"/>
              <a:t>LDL </a:t>
            </a:r>
            <a:r>
              <a:rPr lang="nl-NL" b="1" dirty="0"/>
              <a:t>&gt;5</a:t>
            </a:r>
            <a:r>
              <a:rPr lang="nl-NL" dirty="0"/>
              <a:t> in de afgelopen jaren gekeken of FH diagnostiek opportuun is?</a:t>
            </a:r>
            <a:endParaRPr kumimoji="0" lang="nl-NL" altLang="nl-NL" sz="1800" b="1"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96694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Opgespoord?</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487299533"/>
              </p:ext>
            </p:extLst>
          </p:nvPr>
        </p:nvGraphicFramePr>
        <p:xfrm>
          <a:off x="838200" y="1773122"/>
          <a:ext cx="10692161" cy="1979228"/>
        </p:xfrm>
        <a:graphic>
          <a:graphicData uri="http://schemas.openxmlformats.org/drawingml/2006/table">
            <a:tbl>
              <a:tblPr firstRow="1" firstCol="1" bandRow="1">
                <a:tableStyleId>{5C22544A-7EE6-4342-B048-85BDC9FD1C3A}</a:tableStyleId>
              </a:tblPr>
              <a:tblGrid>
                <a:gridCol w="1687361">
                  <a:extLst>
                    <a:ext uri="{9D8B030D-6E8A-4147-A177-3AD203B41FA5}">
                      <a16:colId xmlns:a16="http://schemas.microsoft.com/office/drawing/2014/main" val="1164970218"/>
                    </a:ext>
                  </a:extLst>
                </a:gridCol>
                <a:gridCol w="1962774">
                  <a:extLst>
                    <a:ext uri="{9D8B030D-6E8A-4147-A177-3AD203B41FA5}">
                      <a16:colId xmlns:a16="http://schemas.microsoft.com/office/drawing/2014/main" val="1855440838"/>
                    </a:ext>
                  </a:extLst>
                </a:gridCol>
                <a:gridCol w="1600231">
                  <a:extLst>
                    <a:ext uri="{9D8B030D-6E8A-4147-A177-3AD203B41FA5}">
                      <a16:colId xmlns:a16="http://schemas.microsoft.com/office/drawing/2014/main" val="2959130174"/>
                    </a:ext>
                  </a:extLst>
                </a:gridCol>
                <a:gridCol w="2308302">
                  <a:extLst>
                    <a:ext uri="{9D8B030D-6E8A-4147-A177-3AD203B41FA5}">
                      <a16:colId xmlns:a16="http://schemas.microsoft.com/office/drawing/2014/main" val="3605054909"/>
                    </a:ext>
                  </a:extLst>
                </a:gridCol>
                <a:gridCol w="3133493">
                  <a:extLst>
                    <a:ext uri="{9D8B030D-6E8A-4147-A177-3AD203B41FA5}">
                      <a16:colId xmlns:a16="http://schemas.microsoft.com/office/drawing/2014/main" val="2887578005"/>
                    </a:ext>
                  </a:extLst>
                </a:gridCol>
              </a:tblGrid>
              <a:tr h="1268203">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rPr>
                        <a:t>Ja, </a:t>
                      </a:r>
                    </a:p>
                    <a:p>
                      <a:pPr algn="ctr">
                        <a:lnSpc>
                          <a:spcPct val="115000"/>
                        </a:lnSpc>
                        <a:spcAft>
                          <a:spcPts val="0"/>
                        </a:spcAft>
                      </a:pPr>
                      <a:r>
                        <a:rPr lang="nl-NL" sz="1800" dirty="0" smtClean="0">
                          <a:effectLst/>
                          <a:latin typeface="+mn-lt"/>
                        </a:rPr>
                        <a:t>zelf</a:t>
                      </a:r>
                      <a:r>
                        <a:rPr lang="nl-NL" sz="1800" baseline="0" dirty="0" smtClean="0">
                          <a:effectLst/>
                          <a:latin typeface="+mn-lt"/>
                        </a:rPr>
                        <a:t> FH DNA diagnostiek aangevraagd</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a:effectLst/>
                          <a:latin typeface="+mn-lt"/>
                        </a:rPr>
                        <a:t> </a:t>
                      </a:r>
                      <a:r>
                        <a:rPr lang="nl-NL" sz="2000" dirty="0" smtClean="0">
                          <a:effectLst/>
                          <a:latin typeface="+mn-lt"/>
                        </a:rPr>
                        <a:t>Ja,</a:t>
                      </a:r>
                      <a:r>
                        <a:rPr lang="nl-NL" sz="2000" baseline="0" dirty="0" smtClean="0">
                          <a:effectLst/>
                          <a:latin typeface="+mn-lt"/>
                        </a:rPr>
                        <a:t> </a:t>
                      </a:r>
                    </a:p>
                    <a:p>
                      <a:pPr algn="ctr">
                        <a:lnSpc>
                          <a:spcPct val="115000"/>
                        </a:lnSpc>
                        <a:spcAft>
                          <a:spcPts val="0"/>
                        </a:spcAft>
                      </a:pPr>
                      <a:r>
                        <a:rPr lang="nl-NL" sz="1800" baseline="0" dirty="0" smtClean="0">
                          <a:effectLst/>
                          <a:latin typeface="+mn-lt"/>
                        </a:rPr>
                        <a:t>voor FH diagnostiek verwezen</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 </a:t>
                      </a:r>
                    </a:p>
                    <a:p>
                      <a:pPr algn="ct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bleek</a:t>
                      </a:r>
                      <a:r>
                        <a:rPr lang="nl-NL" sz="1800" baseline="0" dirty="0" smtClean="0">
                          <a:effectLst/>
                          <a:latin typeface="+mn-lt"/>
                          <a:ea typeface="Calibri" panose="020F0502020204030204" pitchFamily="34" charset="0"/>
                          <a:cs typeface="Calibri" panose="020F0502020204030204" pitchFamily="34" charset="0"/>
                        </a:rPr>
                        <a:t> niet nodig</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 van toepassing, </a:t>
                      </a:r>
                    </a:p>
                    <a:p>
                      <a:pPr algn="ct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niet gedaan en/of </a:t>
                      </a:r>
                    </a:p>
                    <a:p>
                      <a:pPr algn="ct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niet van plan</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8230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mn-ea"/>
                          <a:cs typeface="+mn-cs"/>
                        </a:rPr>
                        <a:t>Aantal (%) </a:t>
                      </a:r>
                      <a:endParaRPr kumimoji="0" lang="nl-NL" sz="2000" b="1" i="0" u="none" strike="noStrike" kern="1200" cap="none" spc="0" normalizeH="0" baseline="0" noProof="0" dirty="0">
                        <a:ln>
                          <a:noFill/>
                        </a:ln>
                        <a:solidFill>
                          <a:prstClr val="white"/>
                        </a:solidFill>
                        <a:effectLst/>
                        <a:uLnTx/>
                        <a:uFillTx/>
                        <a:latin typeface="+mn-lt"/>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37470504"/>
                  </a:ext>
                </a:extLst>
              </a:tr>
            </a:tbl>
          </a:graphicData>
        </a:graphic>
      </p:graphicFrame>
      <p:sp>
        <p:nvSpPr>
          <p:cNvPr id="5" name="Rectangle 1"/>
          <p:cNvSpPr>
            <a:spLocks noChangeArrowheads="1"/>
          </p:cNvSpPr>
          <p:nvPr/>
        </p:nvSpPr>
        <p:spPr bwMode="auto">
          <a:xfrm>
            <a:off x="711199" y="1175461"/>
            <a:ext cx="113047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000" dirty="0"/>
              <a:t>Bleek op basis van </a:t>
            </a:r>
            <a:r>
              <a:rPr lang="nl-NL" sz="2000" dirty="0" smtClean="0"/>
              <a:t>deze acties dat FH </a:t>
            </a:r>
            <a:r>
              <a:rPr lang="nl-NL" sz="2000" dirty="0"/>
              <a:t>DNA diagnostiek aangewezen </a:t>
            </a:r>
            <a:r>
              <a:rPr lang="nl-NL" sz="2000" dirty="0" smtClean="0"/>
              <a:t>was bij 1 </a:t>
            </a:r>
            <a:r>
              <a:rPr lang="nl-NL" sz="2000" dirty="0"/>
              <a:t>of meer </a:t>
            </a:r>
            <a:r>
              <a:rPr lang="nl-NL" sz="2000" dirty="0" smtClean="0"/>
              <a:t>patiënten?</a:t>
            </a:r>
            <a:endParaRPr kumimoji="0" lang="nl-NL" altLang="nl-NL" sz="2000" b="1" i="0" u="none" strike="noStrike" cap="none" normalizeH="0" baseline="0" dirty="0" smtClean="0">
              <a:ln>
                <a:noFill/>
              </a:ln>
              <a:solidFill>
                <a:srgbClr val="FF0000"/>
              </a:solidFill>
              <a:effectLst/>
              <a:latin typeface="Arial" panose="020B060402020202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225801167"/>
              </p:ext>
            </p:extLst>
          </p:nvPr>
        </p:nvGraphicFramePr>
        <p:xfrm>
          <a:off x="838200" y="4772721"/>
          <a:ext cx="10721539" cy="1413759"/>
        </p:xfrm>
        <a:graphic>
          <a:graphicData uri="http://schemas.openxmlformats.org/drawingml/2006/table">
            <a:tbl>
              <a:tblPr firstRow="1" firstCol="1" bandRow="1">
                <a:tableStyleId>{5C22544A-7EE6-4342-B048-85BDC9FD1C3A}</a:tableStyleId>
              </a:tblPr>
              <a:tblGrid>
                <a:gridCol w="1648522">
                  <a:extLst>
                    <a:ext uri="{9D8B030D-6E8A-4147-A177-3AD203B41FA5}">
                      <a16:colId xmlns:a16="http://schemas.microsoft.com/office/drawing/2014/main" val="3295471894"/>
                    </a:ext>
                  </a:extLst>
                </a:gridCol>
                <a:gridCol w="3601844">
                  <a:extLst>
                    <a:ext uri="{9D8B030D-6E8A-4147-A177-3AD203B41FA5}">
                      <a16:colId xmlns:a16="http://schemas.microsoft.com/office/drawing/2014/main" val="3327088251"/>
                    </a:ext>
                  </a:extLst>
                </a:gridCol>
                <a:gridCol w="2263697">
                  <a:extLst>
                    <a:ext uri="{9D8B030D-6E8A-4147-A177-3AD203B41FA5}">
                      <a16:colId xmlns:a16="http://schemas.microsoft.com/office/drawing/2014/main" val="4124907064"/>
                    </a:ext>
                  </a:extLst>
                </a:gridCol>
                <a:gridCol w="3207476">
                  <a:extLst>
                    <a:ext uri="{9D8B030D-6E8A-4147-A177-3AD203B41FA5}">
                      <a16:colId xmlns:a16="http://schemas.microsoft.com/office/drawing/2014/main" val="2912383631"/>
                    </a:ext>
                  </a:extLst>
                </a:gridCol>
              </a:tblGrid>
              <a:tr h="92814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rPr>
                        <a:t>Ja</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a:effectLst/>
                          <a:latin typeface="+mn-lt"/>
                        </a:rPr>
                        <a:t> </a:t>
                      </a:r>
                      <a:r>
                        <a:rPr lang="nl-NL" sz="2000" dirty="0" smtClean="0">
                          <a:effectLst/>
                          <a:latin typeface="+mn-lt"/>
                        </a:rPr>
                        <a:t>Nee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 van toepassing, </a:t>
                      </a:r>
                    </a:p>
                    <a:p>
                      <a:pPr algn="ct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ik heb geen diagnostiek aangevraagd/niet verwezen</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729167085"/>
                  </a:ext>
                </a:extLst>
              </a:tr>
              <a:tr h="43230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mn-ea"/>
                          <a:cs typeface="+mn-cs"/>
                        </a:rPr>
                        <a:t>Aantal (%) </a:t>
                      </a:r>
                      <a:endParaRPr kumimoji="0" lang="nl-NL" sz="2000" b="1" i="0" u="none" strike="noStrike" kern="1200" cap="none" spc="0" normalizeH="0" baseline="0" noProof="0" dirty="0">
                        <a:ln>
                          <a:noFill/>
                        </a:ln>
                        <a:solidFill>
                          <a:prstClr val="white"/>
                        </a:solidFill>
                        <a:effectLst/>
                        <a:uLnTx/>
                        <a:uFillTx/>
                        <a:latin typeface="+mn-lt"/>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46124671"/>
                  </a:ext>
                </a:extLst>
              </a:tr>
            </a:tbl>
          </a:graphicData>
        </a:graphic>
      </p:graphicFrame>
      <p:sp>
        <p:nvSpPr>
          <p:cNvPr id="8" name="Rechthoek 7"/>
          <p:cNvSpPr/>
          <p:nvPr/>
        </p:nvSpPr>
        <p:spPr>
          <a:xfrm>
            <a:off x="838199" y="4052776"/>
            <a:ext cx="10692161" cy="954107"/>
          </a:xfrm>
          <a:prstGeom prst="rect">
            <a:avLst/>
          </a:prstGeom>
        </p:spPr>
        <p:txBody>
          <a:bodyPr wrap="square">
            <a:spAutoFit/>
          </a:bodyPr>
          <a:lstStyle/>
          <a:p>
            <a:pPr lvl="0" eaLnBrk="0" fontAlgn="base" hangingPunct="0">
              <a:spcBef>
                <a:spcPct val="0"/>
              </a:spcBef>
              <a:spcAft>
                <a:spcPct val="0"/>
              </a:spcAft>
            </a:pPr>
            <a:endParaRPr lang="nl-NL" sz="2000" dirty="0" smtClean="0"/>
          </a:p>
          <a:p>
            <a:pPr lvl="0" eaLnBrk="0" fontAlgn="base" hangingPunct="0">
              <a:spcBef>
                <a:spcPct val="0"/>
              </a:spcBef>
              <a:spcAft>
                <a:spcPct val="0"/>
              </a:spcAft>
            </a:pPr>
            <a:r>
              <a:rPr lang="nl-NL" sz="2000" dirty="0" smtClean="0"/>
              <a:t>Zijn er door </a:t>
            </a:r>
            <a:r>
              <a:rPr lang="nl-NL" sz="2000" dirty="0"/>
              <a:t>deze diagnostiek nieuwe FH gevallen opgespoord?</a:t>
            </a:r>
            <a:endParaRPr lang="nl-NL" altLang="nl-NL" sz="2000" dirty="0">
              <a:solidFill>
                <a:srgbClr val="000000"/>
              </a:solidFill>
              <a:cs typeface="Arial" panose="020B0604020202020204" pitchFamily="34" charset="0"/>
            </a:endParaRPr>
          </a:p>
          <a:p>
            <a:pPr lvl="0" eaLnBrk="0" fontAlgn="base" hangingPunct="0">
              <a:spcBef>
                <a:spcPct val="0"/>
              </a:spcBef>
              <a:spcAft>
                <a:spcPct val="0"/>
              </a:spcAft>
            </a:pPr>
            <a:endParaRPr lang="nl-NL" altLang="nl-NL" sz="16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52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32231"/>
            <a:ext cx="11006836" cy="646331"/>
          </a:xfrm>
        </p:spPr>
        <p:txBody>
          <a:bodyPr/>
          <a:lstStyle/>
          <a:p>
            <a:r>
              <a:rPr lang="nl-NL" dirty="0" smtClean="0"/>
              <a:t>Notitie in het HIS				</a:t>
            </a:r>
            <a:endParaRPr lang="nl-NL" dirty="0"/>
          </a:p>
        </p:txBody>
      </p:sp>
      <p:sp>
        <p:nvSpPr>
          <p:cNvPr id="3" name="Rechthoek 2"/>
          <p:cNvSpPr/>
          <p:nvPr/>
        </p:nvSpPr>
        <p:spPr>
          <a:xfrm>
            <a:off x="673100" y="2330261"/>
            <a:ext cx="10714892" cy="2246769"/>
          </a:xfrm>
          <a:prstGeom prst="rect">
            <a:avLst/>
          </a:prstGeom>
        </p:spPr>
        <p:txBody>
          <a:bodyPr wrap="square">
            <a:spAutoFit/>
          </a:bodyPr>
          <a:lstStyle/>
          <a:p>
            <a:r>
              <a:rPr lang="nl-NL" sz="2000" dirty="0" smtClean="0">
                <a:ea typeface="Calibri" panose="020F0502020204030204" pitchFamily="34" charset="0"/>
                <a:cs typeface="Arial" panose="020B0604020202020204" pitchFamily="34" charset="0"/>
              </a:rPr>
              <a:t>We spraken met elkaar af: bij langslopen patiënten noteren ‘FTOFH’, aangevuld met ja, nee, ?, of weigert</a:t>
            </a:r>
          </a:p>
          <a:p>
            <a:endParaRPr lang="nl-NL" sz="2000" dirty="0">
              <a:ea typeface="Calibri" panose="020F0502020204030204" pitchFamily="34" charset="0"/>
              <a:cs typeface="Arial" panose="020B0604020202020204" pitchFamily="34" charset="0"/>
            </a:endParaRPr>
          </a:p>
          <a:p>
            <a:r>
              <a:rPr lang="nl-NL" sz="2000" dirty="0">
                <a:ea typeface="Calibri" panose="020F0502020204030204" pitchFamily="34" charset="0"/>
                <a:cs typeface="Arial" panose="020B0604020202020204" pitchFamily="34" charset="0"/>
              </a:rPr>
              <a:t>‘FTOFH’ is in totaal bij </a:t>
            </a:r>
            <a:r>
              <a:rPr lang="nl-NL" sz="2000" dirty="0" smtClean="0">
                <a:ea typeface="Calibri" panose="020F0502020204030204" pitchFamily="34" charset="0"/>
                <a:cs typeface="Arial" panose="020B0604020202020204" pitchFamily="34" charset="0"/>
              </a:rPr>
              <a:t>n=</a:t>
            </a:r>
            <a:r>
              <a:rPr lang="nl-NL" sz="2000" b="1" dirty="0" smtClean="0">
                <a:ea typeface="Calibri" panose="020F0502020204030204" pitchFamily="34" charset="0"/>
                <a:cs typeface="Arial" panose="020B0604020202020204" pitchFamily="34" charset="0"/>
              </a:rPr>
              <a:t>XX</a:t>
            </a:r>
            <a:r>
              <a:rPr lang="nl-NL" sz="2000" dirty="0" smtClean="0">
                <a:ea typeface="Calibri" panose="020F0502020204030204" pitchFamily="34" charset="0"/>
                <a:cs typeface="Arial" panose="020B0604020202020204" pitchFamily="34" charset="0"/>
              </a:rPr>
              <a:t> </a:t>
            </a:r>
            <a:r>
              <a:rPr lang="nl-NL" sz="2000" dirty="0"/>
              <a:t>patiënten</a:t>
            </a:r>
            <a:r>
              <a:rPr lang="nl-NL" sz="2000" dirty="0">
                <a:ea typeface="Calibri" panose="020F0502020204030204" pitchFamily="34" charset="0"/>
                <a:cs typeface="Arial" panose="020B0604020202020204" pitchFamily="34" charset="0"/>
              </a:rPr>
              <a:t> </a:t>
            </a:r>
            <a:r>
              <a:rPr lang="nl-NL" sz="2000" dirty="0" smtClean="0">
                <a:ea typeface="Calibri" panose="020F0502020204030204" pitchFamily="34" charset="0"/>
                <a:cs typeface="Arial" panose="020B0604020202020204" pitchFamily="34" charset="0"/>
              </a:rPr>
              <a:t>genoteerd in de wijkgroep.</a:t>
            </a:r>
            <a:endParaRPr lang="nl-NL" sz="2000" dirty="0">
              <a:ea typeface="Calibri" panose="020F0502020204030204" pitchFamily="34" charset="0"/>
              <a:cs typeface="Arial" panose="020B0604020202020204" pitchFamily="34" charset="0"/>
            </a:endParaRPr>
          </a:p>
          <a:p>
            <a:endParaRPr lang="nl-NL" sz="2000" dirty="0" smtClean="0">
              <a:ea typeface="Calibri" panose="020F0502020204030204" pitchFamily="34" charset="0"/>
              <a:cs typeface="Arial" panose="020B0604020202020204" pitchFamily="34" charset="0"/>
            </a:endParaRPr>
          </a:p>
          <a:p>
            <a:endParaRPr lang="nl-NL" sz="2000" dirty="0" smtClean="0">
              <a:ea typeface="Calibri" panose="020F0502020204030204" pitchFamily="34" charset="0"/>
              <a:cs typeface="Arial" panose="020B0604020202020204" pitchFamily="34" charset="0"/>
            </a:endParaRPr>
          </a:p>
          <a:p>
            <a:pPr>
              <a:spcAft>
                <a:spcPts val="0"/>
              </a:spcAft>
            </a:pPr>
            <a:r>
              <a:rPr lang="nl-NL" sz="2000" dirty="0">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5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32231"/>
            <a:ext cx="11006836" cy="646331"/>
          </a:xfrm>
        </p:spPr>
        <p:txBody>
          <a:bodyPr/>
          <a:lstStyle/>
          <a:p>
            <a:r>
              <a:rPr lang="nl-NL" dirty="0" smtClean="0"/>
              <a:t>Notitie ‘FTOFH’				</a:t>
            </a:r>
            <a:endParaRPr lang="nl-NL" dirty="0"/>
          </a:p>
        </p:txBody>
      </p:sp>
      <p:sp>
        <p:nvSpPr>
          <p:cNvPr id="3" name="Rechthoek 2"/>
          <p:cNvSpPr/>
          <p:nvPr/>
        </p:nvSpPr>
        <p:spPr>
          <a:xfrm>
            <a:off x="673099" y="806261"/>
            <a:ext cx="10714892" cy="1323439"/>
          </a:xfrm>
          <a:prstGeom prst="rect">
            <a:avLst/>
          </a:prstGeom>
        </p:spPr>
        <p:txBody>
          <a:bodyPr wrap="square">
            <a:spAutoFit/>
          </a:bodyPr>
          <a:lstStyle/>
          <a:p>
            <a:r>
              <a:rPr lang="nl-NL" sz="2000" dirty="0" smtClean="0">
                <a:ea typeface="Calibri" panose="020F0502020204030204" pitchFamily="34" charset="0"/>
                <a:cs typeface="Arial" panose="020B0604020202020204" pitchFamily="34" charset="0"/>
              </a:rPr>
              <a:t>FTOFH is in totaal bij n= XX </a:t>
            </a:r>
            <a:r>
              <a:rPr lang="nl-NL" sz="2000" dirty="0" smtClean="0"/>
              <a:t>patiënten</a:t>
            </a:r>
            <a:r>
              <a:rPr lang="nl-NL" sz="2000" dirty="0" smtClean="0">
                <a:ea typeface="Calibri" panose="020F0502020204030204" pitchFamily="34" charset="0"/>
                <a:cs typeface="Arial" panose="020B0604020202020204" pitchFamily="34" charset="0"/>
              </a:rPr>
              <a:t> genoteerd. </a:t>
            </a:r>
          </a:p>
          <a:p>
            <a:r>
              <a:rPr lang="nl-NL" sz="2000" dirty="0" smtClean="0">
                <a:ea typeface="Calibri" panose="020F0502020204030204" pitchFamily="34" charset="0"/>
                <a:cs typeface="Arial" panose="020B0604020202020204" pitchFamily="34" charset="0"/>
              </a:rPr>
              <a:t>Per praktijk staat hoeveel </a:t>
            </a:r>
            <a:r>
              <a:rPr lang="nl-NL" sz="2000" dirty="0" smtClean="0"/>
              <a:t>patiënten</a:t>
            </a:r>
            <a:r>
              <a:rPr lang="nl-NL" sz="2000" dirty="0" smtClean="0">
                <a:ea typeface="Calibri" panose="020F0502020204030204" pitchFamily="34" charset="0"/>
                <a:cs typeface="Arial" panose="020B0604020202020204" pitchFamily="34" charset="0"/>
              </a:rPr>
              <a:t> op basis van deze notitie FH hebben, misschien FH hebben, geen FH hebben of die diagnose FH weigeren. </a:t>
            </a:r>
            <a:endParaRPr lang="nl-NL" sz="2000" dirty="0" smtClean="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p:txBody>
      </p:sp>
      <p:sp>
        <p:nvSpPr>
          <p:cNvPr id="11" name="Tekstvak 10"/>
          <p:cNvSpPr txBox="1"/>
          <p:nvPr/>
        </p:nvSpPr>
        <p:spPr>
          <a:xfrm>
            <a:off x="987552" y="5732027"/>
            <a:ext cx="10692384" cy="369332"/>
          </a:xfrm>
          <a:prstGeom prst="rect">
            <a:avLst/>
          </a:prstGeom>
          <a:noFill/>
        </p:spPr>
        <p:txBody>
          <a:bodyPr wrap="square" rtlCol="0">
            <a:spAutoFit/>
          </a:bodyPr>
          <a:lstStyle/>
          <a:p>
            <a:pPr marL="285750" indent="-285750">
              <a:buFont typeface="Wingdings" panose="05000000000000000000" pitchFamily="2" charset="2"/>
              <a:buChar char="à"/>
            </a:pPr>
            <a:r>
              <a:rPr lang="nl-NL" dirty="0" smtClean="0">
                <a:solidFill>
                  <a:srgbClr val="F07814"/>
                </a:solidFill>
                <a:sym typeface="Wingdings" panose="05000000000000000000" pitchFamily="2" charset="2"/>
              </a:rPr>
              <a:t>Hoe vond je dit? Wat heeft het je opgeleverd?</a:t>
            </a:r>
            <a:endParaRPr lang="nl-NL" dirty="0">
              <a:solidFill>
                <a:srgbClr val="F07814"/>
              </a:solidFill>
            </a:endParaRPr>
          </a:p>
        </p:txBody>
      </p:sp>
      <p:pic>
        <p:nvPicPr>
          <p:cNvPr id="10" name="Afbeelding 9"/>
          <p:cNvPicPr>
            <a:picLocks noChangeAspect="1"/>
          </p:cNvPicPr>
          <p:nvPr/>
        </p:nvPicPr>
        <p:blipFill>
          <a:blip r:embed="rId3"/>
          <a:stretch>
            <a:fillRect/>
          </a:stretch>
        </p:blipFill>
        <p:spPr>
          <a:xfrm>
            <a:off x="578642" y="2017956"/>
            <a:ext cx="11034716" cy="3749365"/>
          </a:xfrm>
          <a:prstGeom prst="rect">
            <a:avLst/>
          </a:prstGeom>
        </p:spPr>
      </p:pic>
    </p:spTree>
    <p:extLst>
      <p:ext uri="{BB962C8B-B14F-4D97-AF65-F5344CB8AC3E}">
        <p14:creationId xmlns:p14="http://schemas.microsoft.com/office/powerpoint/2010/main" val="286152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32231"/>
            <a:ext cx="11006836" cy="646331"/>
          </a:xfrm>
        </p:spPr>
        <p:txBody>
          <a:bodyPr/>
          <a:lstStyle/>
          <a:p>
            <a:r>
              <a:rPr lang="nl-NL" dirty="0" smtClean="0"/>
              <a:t>Voorkomen FH					voor en na</a:t>
            </a:r>
            <a:endParaRPr lang="nl-NL" dirty="0"/>
          </a:p>
        </p:txBody>
      </p:sp>
      <p:sp>
        <p:nvSpPr>
          <p:cNvPr id="3" name="Rechthoek 2"/>
          <p:cNvSpPr/>
          <p:nvPr/>
        </p:nvSpPr>
        <p:spPr>
          <a:xfrm>
            <a:off x="750277" y="975371"/>
            <a:ext cx="10714892" cy="1015663"/>
          </a:xfrm>
          <a:prstGeom prst="rect">
            <a:avLst/>
          </a:prstGeom>
        </p:spPr>
        <p:txBody>
          <a:bodyPr wrap="square">
            <a:spAutoFit/>
          </a:bodyPr>
          <a:lstStyle/>
          <a:p>
            <a:r>
              <a:rPr lang="nl-NL" sz="2000" dirty="0">
                <a:ea typeface="Calibri" panose="020F0502020204030204" pitchFamily="34" charset="0"/>
                <a:cs typeface="Arial" panose="020B0604020202020204" pitchFamily="34" charset="0"/>
              </a:rPr>
              <a:t>Het voorkomen (%, y-as) van</a:t>
            </a:r>
            <a:r>
              <a:rPr lang="nl-NL" sz="2000" dirty="0">
                <a:ea typeface="Calibri" panose="020F0502020204030204" pitchFamily="34" charset="0"/>
                <a:cs typeface="Times New Roman" panose="02020603050405020304" pitchFamily="18" charset="0"/>
              </a:rPr>
              <a:t> </a:t>
            </a:r>
            <a:r>
              <a:rPr lang="nl-NL" sz="2000" dirty="0" smtClean="0">
                <a:ea typeface="Calibri" panose="020F0502020204030204" pitchFamily="34" charset="0"/>
                <a:cs typeface="Times New Roman" panose="02020603050405020304" pitchFamily="18" charset="0"/>
              </a:rPr>
              <a:t>FH (</a:t>
            </a:r>
            <a:r>
              <a:rPr lang="nl-NL" sz="2000" dirty="0" smtClean="0">
                <a:ea typeface="Calibri" panose="020F0502020204030204" pitchFamily="34" charset="0"/>
                <a:cs typeface="Arial" panose="020B0604020202020204" pitchFamily="34" charset="0"/>
              </a:rPr>
              <a:t>T93.04) </a:t>
            </a:r>
            <a:r>
              <a:rPr lang="nl-NL" sz="2000" dirty="0">
                <a:ea typeface="Calibri" panose="020F0502020204030204" pitchFamily="34" charset="0"/>
                <a:cs typeface="Arial" panose="020B0604020202020204" pitchFamily="34" charset="0"/>
              </a:rPr>
              <a:t>en </a:t>
            </a:r>
            <a:r>
              <a:rPr lang="nl-NL" sz="2000" dirty="0" smtClean="0">
                <a:ea typeface="Calibri" panose="020F0502020204030204" pitchFamily="34" charset="0"/>
                <a:cs typeface="Arial" panose="020B0604020202020204" pitchFamily="34" charset="0"/>
              </a:rPr>
              <a:t>Hypercholesterolemie </a:t>
            </a:r>
            <a:r>
              <a:rPr lang="nl-NL" sz="2000" dirty="0">
                <a:ea typeface="Calibri" panose="020F0502020204030204" pitchFamily="34" charset="0"/>
                <a:cs typeface="Arial" panose="020B0604020202020204" pitchFamily="34" charset="0"/>
              </a:rPr>
              <a:t>in familie </a:t>
            </a:r>
            <a:r>
              <a:rPr lang="nl-NL" sz="2000" dirty="0" smtClean="0">
                <a:ea typeface="Calibri" panose="020F0502020204030204" pitchFamily="34" charset="0"/>
                <a:cs typeface="Arial" panose="020B0604020202020204" pitchFamily="34" charset="0"/>
              </a:rPr>
              <a:t>anamnese (A29.06)</a:t>
            </a:r>
            <a:r>
              <a:rPr lang="nl-NL" sz="2000" dirty="0"/>
              <a:t> per </a:t>
            </a:r>
            <a:r>
              <a:rPr lang="nl-NL" sz="2000" dirty="0" smtClean="0"/>
              <a:t>1-7-JAAR X (voor) en </a:t>
            </a:r>
            <a:r>
              <a:rPr lang="nl-NL" sz="2000" dirty="0"/>
              <a:t>per </a:t>
            </a:r>
            <a:r>
              <a:rPr lang="nl-NL" sz="2000" dirty="0" smtClean="0"/>
              <a:t>1-7-JAAR X+1 (na)</a:t>
            </a:r>
            <a:r>
              <a:rPr lang="nl-NL" sz="2000" dirty="0" smtClean="0">
                <a:ea typeface="Calibri" panose="020F0502020204030204" pitchFamily="34" charset="0"/>
                <a:cs typeface="Arial" panose="020B0604020202020204" pitchFamily="34" charset="0"/>
              </a:rPr>
              <a:t>.</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p:txBody>
      </p:sp>
      <p:sp>
        <p:nvSpPr>
          <p:cNvPr id="11" name="Tekstvak 10"/>
          <p:cNvSpPr txBox="1"/>
          <p:nvPr/>
        </p:nvSpPr>
        <p:spPr>
          <a:xfrm>
            <a:off x="987552" y="5732027"/>
            <a:ext cx="10692384"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smtClean="0">
                <a:solidFill>
                  <a:srgbClr val="F07814"/>
                </a:solidFill>
                <a:sym typeface="Wingdings" panose="05000000000000000000" pitchFamily="2" charset="2"/>
              </a:rPr>
              <a:t>Hoeveel FH in uw praktijk? Verschilt dat van de anderen en/of verwachting (1:300 = 0,33%)? </a:t>
            </a:r>
          </a:p>
          <a:p>
            <a:pPr marL="285750" indent="-285750">
              <a:buFont typeface="Wingdings" panose="05000000000000000000" pitchFamily="2" charset="2"/>
              <a:buChar char="à"/>
            </a:pPr>
            <a:r>
              <a:rPr lang="nl-NL" dirty="0" smtClean="0">
                <a:solidFill>
                  <a:srgbClr val="F07814"/>
                </a:solidFill>
                <a:sym typeface="Wingdings" panose="05000000000000000000" pitchFamily="2" charset="2"/>
              </a:rPr>
              <a:t>Is het veranderd?</a:t>
            </a:r>
            <a:endParaRPr lang="nl-NL" dirty="0">
              <a:solidFill>
                <a:srgbClr val="F07814"/>
              </a:solidFill>
            </a:endParaRPr>
          </a:p>
        </p:txBody>
      </p:sp>
      <p:pic>
        <p:nvPicPr>
          <p:cNvPr id="5" name="Afbeelding 4"/>
          <p:cNvPicPr>
            <a:picLocks noChangeAspect="1"/>
          </p:cNvPicPr>
          <p:nvPr/>
        </p:nvPicPr>
        <p:blipFill>
          <a:blip r:embed="rId3"/>
          <a:stretch>
            <a:fillRect/>
          </a:stretch>
        </p:blipFill>
        <p:spPr>
          <a:xfrm>
            <a:off x="785924" y="1766932"/>
            <a:ext cx="10620152" cy="4096867"/>
          </a:xfrm>
          <a:prstGeom prst="rect">
            <a:avLst/>
          </a:prstGeom>
        </p:spPr>
      </p:pic>
    </p:spTree>
    <p:extLst>
      <p:ext uri="{BB962C8B-B14F-4D97-AF65-F5344CB8AC3E}">
        <p14:creationId xmlns:p14="http://schemas.microsoft.com/office/powerpoint/2010/main" val="387060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32231"/>
            <a:ext cx="11006836" cy="646331"/>
          </a:xfrm>
        </p:spPr>
        <p:txBody>
          <a:bodyPr/>
          <a:lstStyle/>
          <a:p>
            <a:r>
              <a:rPr lang="nl-NL" dirty="0" smtClean="0"/>
              <a:t>FH in aantal					voor en na</a:t>
            </a:r>
            <a:endParaRPr lang="nl-NL" dirty="0"/>
          </a:p>
        </p:txBody>
      </p:sp>
      <p:sp>
        <p:nvSpPr>
          <p:cNvPr id="3" name="Rechthoek 2"/>
          <p:cNvSpPr/>
          <p:nvPr/>
        </p:nvSpPr>
        <p:spPr>
          <a:xfrm>
            <a:off x="619563" y="987750"/>
            <a:ext cx="10714892" cy="707886"/>
          </a:xfrm>
          <a:prstGeom prst="rect">
            <a:avLst/>
          </a:prstGeom>
        </p:spPr>
        <p:txBody>
          <a:bodyPr wrap="square">
            <a:spAutoFit/>
          </a:bodyPr>
          <a:lstStyle/>
          <a:p>
            <a:r>
              <a:rPr lang="nl-NL" sz="2000" dirty="0" smtClean="0">
                <a:ea typeface="Calibri" panose="020F0502020204030204" pitchFamily="34" charset="0"/>
                <a:cs typeface="Arial" panose="020B0604020202020204" pitchFamily="34" charset="0"/>
              </a:rPr>
              <a:t> Aantal</a:t>
            </a:r>
            <a:r>
              <a:rPr lang="nl-NL" sz="2000" dirty="0" smtClean="0">
                <a:ea typeface="Calibri" panose="020F0502020204030204" pitchFamily="34" charset="0"/>
                <a:cs typeface="Times New Roman" panose="02020603050405020304" pitchFamily="18" charset="0"/>
              </a:rPr>
              <a:t> FH </a:t>
            </a:r>
            <a:r>
              <a:rPr lang="nl-NL" sz="2000" dirty="0" smtClean="0"/>
              <a:t>patiënten </a:t>
            </a:r>
            <a:r>
              <a:rPr lang="nl-NL" sz="2000" dirty="0" smtClean="0">
                <a:ea typeface="Calibri" panose="020F0502020204030204" pitchFamily="34" charset="0"/>
                <a:cs typeface="Times New Roman" panose="02020603050405020304" pitchFamily="18" charset="0"/>
              </a:rPr>
              <a:t>(</a:t>
            </a:r>
            <a:r>
              <a:rPr lang="nl-NL" sz="2000" dirty="0" smtClean="0">
                <a:ea typeface="Calibri" panose="020F0502020204030204" pitchFamily="34" charset="0"/>
                <a:cs typeface="Arial" panose="020B0604020202020204" pitchFamily="34" charset="0"/>
              </a:rPr>
              <a:t>T93.04) per praktijk </a:t>
            </a:r>
            <a:r>
              <a:rPr lang="nl-NL" sz="2000" dirty="0" smtClean="0"/>
              <a:t>per 1-7-JAAR X (voor) en </a:t>
            </a:r>
            <a:r>
              <a:rPr lang="nl-NL" sz="2000" dirty="0"/>
              <a:t>per </a:t>
            </a:r>
            <a:r>
              <a:rPr lang="nl-NL" sz="2000" dirty="0" smtClean="0"/>
              <a:t>1-7-JAAR X+1 (na)</a:t>
            </a:r>
            <a:r>
              <a:rPr lang="nl-NL" sz="2000" dirty="0" smtClean="0">
                <a:ea typeface="Calibri" panose="020F0502020204030204" pitchFamily="34" charset="0"/>
                <a:cs typeface="Arial" panose="020B0604020202020204" pitchFamily="34" charset="0"/>
              </a:rPr>
              <a:t>.</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p:txBody>
      </p:sp>
      <p:pic>
        <p:nvPicPr>
          <p:cNvPr id="9" name="Afbeelding 8"/>
          <p:cNvPicPr>
            <a:picLocks noChangeAspect="1"/>
          </p:cNvPicPr>
          <p:nvPr/>
        </p:nvPicPr>
        <p:blipFill>
          <a:blip r:embed="rId3"/>
          <a:stretch>
            <a:fillRect/>
          </a:stretch>
        </p:blipFill>
        <p:spPr>
          <a:xfrm>
            <a:off x="619563" y="1472936"/>
            <a:ext cx="11022523" cy="4535817"/>
          </a:xfrm>
          <a:prstGeom prst="rect">
            <a:avLst/>
          </a:prstGeom>
        </p:spPr>
      </p:pic>
    </p:spTree>
    <p:extLst>
      <p:ext uri="{BB962C8B-B14F-4D97-AF65-F5344CB8AC3E}">
        <p14:creationId xmlns:p14="http://schemas.microsoft.com/office/powerpoint/2010/main" val="230216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Behandelen</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369088785"/>
              </p:ext>
            </p:extLst>
          </p:nvPr>
        </p:nvGraphicFramePr>
        <p:xfrm>
          <a:off x="711200" y="2419454"/>
          <a:ext cx="10692161" cy="1905980"/>
        </p:xfrm>
        <a:graphic>
          <a:graphicData uri="http://schemas.openxmlformats.org/drawingml/2006/table">
            <a:tbl>
              <a:tblPr firstRow="1" firstCol="1" bandRow="1">
                <a:tableStyleId>{5C22544A-7EE6-4342-B048-85BDC9FD1C3A}</a:tableStyleId>
              </a:tblPr>
              <a:tblGrid>
                <a:gridCol w="1387761">
                  <a:extLst>
                    <a:ext uri="{9D8B030D-6E8A-4147-A177-3AD203B41FA5}">
                      <a16:colId xmlns:a16="http://schemas.microsoft.com/office/drawing/2014/main" val="1164970218"/>
                    </a:ext>
                  </a:extLst>
                </a:gridCol>
                <a:gridCol w="1186312">
                  <a:extLst>
                    <a:ext uri="{9D8B030D-6E8A-4147-A177-3AD203B41FA5}">
                      <a16:colId xmlns:a16="http://schemas.microsoft.com/office/drawing/2014/main" val="1855440838"/>
                    </a:ext>
                  </a:extLst>
                </a:gridCol>
                <a:gridCol w="1744062">
                  <a:extLst>
                    <a:ext uri="{9D8B030D-6E8A-4147-A177-3AD203B41FA5}">
                      <a16:colId xmlns:a16="http://schemas.microsoft.com/office/drawing/2014/main" val="2959130174"/>
                    </a:ext>
                  </a:extLst>
                </a:gridCol>
                <a:gridCol w="1898451">
                  <a:extLst>
                    <a:ext uri="{9D8B030D-6E8A-4147-A177-3AD203B41FA5}">
                      <a16:colId xmlns:a16="http://schemas.microsoft.com/office/drawing/2014/main" val="3622803213"/>
                    </a:ext>
                  </a:extLst>
                </a:gridCol>
                <a:gridCol w="2011155">
                  <a:extLst>
                    <a:ext uri="{9D8B030D-6E8A-4147-A177-3AD203B41FA5}">
                      <a16:colId xmlns:a16="http://schemas.microsoft.com/office/drawing/2014/main" val="3605054909"/>
                    </a:ext>
                  </a:extLst>
                </a:gridCol>
                <a:gridCol w="2464420">
                  <a:extLst>
                    <a:ext uri="{9D8B030D-6E8A-4147-A177-3AD203B41FA5}">
                      <a16:colId xmlns:a16="http://schemas.microsoft.com/office/drawing/2014/main" val="2887578005"/>
                    </a:ext>
                  </a:extLst>
                </a:gridCol>
              </a:tblGrid>
              <a:tr h="1223676">
                <a:tc>
                  <a:txBody>
                    <a:bodyPr/>
                    <a:lstStyle/>
                    <a:p>
                      <a:pPr>
                        <a:lnSpc>
                          <a:spcPct val="115000"/>
                        </a:lnSpc>
                        <a:spcAft>
                          <a:spcPts val="0"/>
                        </a:spcAft>
                      </a:pPr>
                      <a:r>
                        <a:rPr lang="nl-NL" sz="2000" dirty="0">
                          <a:effectLst/>
                          <a:latin typeface="+mn-lt"/>
                        </a:rPr>
                        <a:t> </a:t>
                      </a:r>
                      <a:endParaRPr lang="nl-NL" sz="2000" dirty="0" smtClean="0">
                        <a:effectLst/>
                        <a:latin typeface="+mn-lt"/>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rPr>
                        <a:t>Ja, </a:t>
                      </a:r>
                      <a:r>
                        <a:rPr lang="nl-NL" sz="1800" b="0" dirty="0" smtClean="0">
                          <a:effectLst/>
                          <a:latin typeface="+mn-lt"/>
                        </a:rPr>
                        <a:t>beiden</a:t>
                      </a:r>
                    </a:p>
                  </a:txBody>
                  <a:tcPr marL="68580" marR="68580" marT="0" marB="0">
                    <a:solidFill>
                      <a:srgbClr val="003741"/>
                    </a:solidFill>
                  </a:tcPr>
                </a:tc>
                <a:tc>
                  <a:txBody>
                    <a:bodyPr/>
                    <a:lstStyle/>
                    <a:p>
                      <a:pPr algn="ctr">
                        <a:lnSpc>
                          <a:spcPct val="115000"/>
                        </a:lnSpc>
                        <a:spcAft>
                          <a:spcPts val="0"/>
                        </a:spcAft>
                      </a:pPr>
                      <a:r>
                        <a:rPr lang="nl-NL" sz="2000" dirty="0">
                          <a:effectLst/>
                          <a:latin typeface="+mn-lt"/>
                        </a:rPr>
                        <a:t> </a:t>
                      </a:r>
                      <a:r>
                        <a:rPr lang="nl-NL" sz="2000" dirty="0" smtClean="0">
                          <a:effectLst/>
                          <a:latin typeface="+mn-lt"/>
                        </a:rPr>
                        <a:t>Ja,</a:t>
                      </a:r>
                      <a:r>
                        <a:rPr lang="nl-NL" sz="2000" baseline="0" dirty="0" smtClean="0">
                          <a:effectLst/>
                          <a:latin typeface="+mn-lt"/>
                        </a:rPr>
                        <a:t> </a:t>
                      </a:r>
                    </a:p>
                    <a:p>
                      <a:pPr algn="ctr">
                        <a:lnSpc>
                          <a:spcPct val="115000"/>
                        </a:lnSpc>
                        <a:spcAft>
                          <a:spcPts val="0"/>
                        </a:spcAft>
                      </a:pPr>
                      <a:r>
                        <a:rPr lang="nl-NL" sz="1800" b="0" baseline="0" dirty="0" smtClean="0">
                          <a:effectLst/>
                          <a:latin typeface="+mn-lt"/>
                        </a:rPr>
                        <a:t>zelf voorgeschreven</a:t>
                      </a:r>
                      <a:endParaRPr lang="nl-NL" sz="1800" b="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Ja, </a:t>
                      </a:r>
                    </a:p>
                    <a:p>
                      <a:pPr algn="ctr">
                        <a:lnSpc>
                          <a:spcPct val="115000"/>
                        </a:lnSpc>
                        <a:spcAft>
                          <a:spcPts val="0"/>
                        </a:spcAft>
                      </a:pPr>
                      <a:r>
                        <a:rPr lang="nl-NL" sz="1800" b="0" dirty="0" smtClean="0">
                          <a:effectLst/>
                          <a:latin typeface="+mn-lt"/>
                          <a:ea typeface="Calibri" panose="020F0502020204030204" pitchFamily="34" charset="0"/>
                          <a:cs typeface="Calibri" panose="020F0502020204030204" pitchFamily="34" charset="0"/>
                        </a:rPr>
                        <a:t>voor medicatie</a:t>
                      </a:r>
                      <a:r>
                        <a:rPr lang="nl-NL" sz="1800" b="0" baseline="0" dirty="0" smtClean="0">
                          <a:effectLst/>
                          <a:latin typeface="+mn-lt"/>
                          <a:ea typeface="Calibri" panose="020F0502020204030204" pitchFamily="34" charset="0"/>
                          <a:cs typeface="Calibri" panose="020F0502020204030204" pitchFamily="34" charset="0"/>
                        </a:rPr>
                        <a:t> doorverwezen</a:t>
                      </a:r>
                      <a:endParaRPr lang="nl-NL" sz="1800" b="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 </a:t>
                      </a:r>
                    </a:p>
                    <a:p>
                      <a:pPr algn="ctr">
                        <a:lnSpc>
                          <a:spcPct val="115000"/>
                        </a:lnSpc>
                        <a:spcAft>
                          <a:spcPts val="0"/>
                        </a:spcAft>
                      </a:pPr>
                      <a:r>
                        <a:rPr lang="nl-NL" sz="1800" b="0" dirty="0" smtClean="0">
                          <a:effectLst/>
                          <a:latin typeface="+mn-lt"/>
                          <a:ea typeface="Calibri" panose="020F0502020204030204" pitchFamily="34" charset="0"/>
                          <a:cs typeface="Calibri" panose="020F0502020204030204" pitchFamily="34" charset="0"/>
                        </a:rPr>
                        <a:t>bleek</a:t>
                      </a:r>
                      <a:r>
                        <a:rPr lang="nl-NL" sz="1800" b="0" baseline="0" dirty="0" smtClean="0">
                          <a:effectLst/>
                          <a:latin typeface="+mn-lt"/>
                          <a:ea typeface="Calibri" panose="020F0502020204030204" pitchFamily="34" charset="0"/>
                          <a:cs typeface="Calibri" panose="020F0502020204030204" pitchFamily="34" charset="0"/>
                        </a:rPr>
                        <a:t> niet nodig</a:t>
                      </a:r>
                      <a:endParaRPr lang="nl-NL" sz="1800" b="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Niet van toepassing </a:t>
                      </a:r>
                    </a:p>
                  </a:txBody>
                  <a:tcPr marL="68580" marR="68580" marT="0" marB="0">
                    <a:solidFill>
                      <a:srgbClr val="003741"/>
                    </a:solidFill>
                  </a:tcPr>
                </a:tc>
                <a:extLst>
                  <a:ext uri="{0D108BD9-81ED-4DB2-BD59-A6C34878D82A}">
                    <a16:rowId xmlns:a16="http://schemas.microsoft.com/office/drawing/2014/main" val="1879133900"/>
                  </a:ext>
                </a:extLst>
              </a:tr>
              <a:tr h="68230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mn-ea"/>
                          <a:cs typeface="+mn-cs"/>
                        </a:rPr>
                        <a:t>Aantal (%) </a:t>
                      </a:r>
                      <a:endParaRPr kumimoji="0" lang="nl-NL" sz="2000" b="1" i="0" u="none" strike="noStrike" kern="1200" cap="none" spc="0" normalizeH="0" baseline="0" noProof="0" dirty="0">
                        <a:ln>
                          <a:noFill/>
                        </a:ln>
                        <a:solidFill>
                          <a:prstClr val="white"/>
                        </a:solidFill>
                        <a:effectLst/>
                        <a:uLnTx/>
                        <a:uFillTx/>
                        <a:latin typeface="+mn-lt"/>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37470504"/>
                  </a:ext>
                </a:extLst>
              </a:tr>
            </a:tbl>
          </a:graphicData>
        </a:graphic>
      </p:graphicFrame>
      <p:sp>
        <p:nvSpPr>
          <p:cNvPr id="5" name="Rectangle 1"/>
          <p:cNvSpPr>
            <a:spLocks noChangeArrowheads="1"/>
          </p:cNvSpPr>
          <p:nvPr/>
        </p:nvSpPr>
        <p:spPr bwMode="auto">
          <a:xfrm>
            <a:off x="711200" y="867685"/>
            <a:ext cx="100093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nl-NL" sz="2000" dirty="0" smtClean="0"/>
          </a:p>
          <a:p>
            <a:pPr lvl="0" eaLnBrk="0" fontAlgn="base" hangingPunct="0">
              <a:spcBef>
                <a:spcPct val="0"/>
              </a:spcBef>
              <a:spcAft>
                <a:spcPct val="0"/>
              </a:spcAft>
            </a:pPr>
            <a:r>
              <a:rPr lang="nl-NL" sz="2000" dirty="0" smtClean="0"/>
              <a:t>Heb je sindsdien patiënten met een LDL&gt; 5 behandeld of doorverwezen voor (andere) behandeling met </a:t>
            </a:r>
            <a:r>
              <a:rPr lang="nl-NL" sz="2000" dirty="0" err="1" smtClean="0"/>
              <a:t>lipidenverlagende</a:t>
            </a:r>
            <a:r>
              <a:rPr lang="nl-NL" sz="2000" dirty="0" smtClean="0"/>
              <a:t> middelen? </a:t>
            </a:r>
            <a:endParaRPr kumimoji="0" lang="nl-NL" altLang="nl-NL" sz="2000" b="1"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1002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79124"/>
            <a:ext cx="11068326" cy="646331"/>
          </a:xfrm>
        </p:spPr>
        <p:txBody>
          <a:bodyPr/>
          <a:lstStyle/>
          <a:p>
            <a:r>
              <a:rPr lang="nl-NL" dirty="0" smtClean="0"/>
              <a:t>FH patiënt in beeld?		Voor- en nameting</a:t>
            </a:r>
            <a:endParaRPr lang="nl-NL" dirty="0"/>
          </a:p>
        </p:txBody>
      </p:sp>
      <p:grpSp>
        <p:nvGrpSpPr>
          <p:cNvPr id="14" name="Groep 13"/>
          <p:cNvGrpSpPr/>
          <p:nvPr/>
        </p:nvGrpSpPr>
        <p:grpSpPr>
          <a:xfrm>
            <a:off x="276726" y="2111650"/>
            <a:ext cx="2620709" cy="3703541"/>
            <a:chOff x="1248806" y="1936551"/>
            <a:chExt cx="4448607" cy="3784205"/>
          </a:xfrm>
        </p:grpSpPr>
        <p:pic>
          <p:nvPicPr>
            <p:cNvPr id="7" name="Afbeelding 6"/>
            <p:cNvPicPr>
              <a:picLocks noChangeAspect="1"/>
            </p:cNvPicPr>
            <p:nvPr/>
          </p:nvPicPr>
          <p:blipFill rotWithShape="1">
            <a:blip r:embed="rId3"/>
            <a:srcRect l="14865" t="76119" r="12939" b="2255"/>
            <a:stretch/>
          </p:blipFill>
          <p:spPr>
            <a:xfrm>
              <a:off x="1248806" y="4596242"/>
              <a:ext cx="4448605" cy="1124514"/>
            </a:xfrm>
            <a:prstGeom prst="rect">
              <a:avLst/>
            </a:prstGeom>
          </p:spPr>
        </p:pic>
        <p:pic>
          <p:nvPicPr>
            <p:cNvPr id="8" name="Afbeelding 7"/>
            <p:cNvPicPr>
              <a:picLocks noChangeAspect="1"/>
            </p:cNvPicPr>
            <p:nvPr/>
          </p:nvPicPr>
          <p:blipFill rotWithShape="1">
            <a:blip r:embed="rId3"/>
            <a:srcRect l="11541" t="19934" r="17103" b="27626"/>
            <a:stretch/>
          </p:blipFill>
          <p:spPr>
            <a:xfrm>
              <a:off x="1248806" y="1936551"/>
              <a:ext cx="4448607" cy="2426967"/>
            </a:xfrm>
            <a:prstGeom prst="rect">
              <a:avLst/>
            </a:prstGeom>
          </p:spPr>
        </p:pic>
      </p:grpSp>
      <p:sp>
        <p:nvSpPr>
          <p:cNvPr id="9" name="Tekstvak 8"/>
          <p:cNvSpPr txBox="1"/>
          <p:nvPr/>
        </p:nvSpPr>
        <p:spPr>
          <a:xfrm>
            <a:off x="711200" y="1005722"/>
            <a:ext cx="4583723" cy="707886"/>
          </a:xfrm>
          <a:prstGeom prst="rect">
            <a:avLst/>
          </a:prstGeom>
          <a:noFill/>
        </p:spPr>
        <p:txBody>
          <a:bodyPr wrap="square" rtlCol="0">
            <a:spAutoFit/>
          </a:bodyPr>
          <a:lstStyle/>
          <a:p>
            <a:r>
              <a:rPr lang="nl-NL" sz="2000" dirty="0" smtClean="0"/>
              <a:t>Welk % van uw FH patiënten had in het afgelopen jaar een </a:t>
            </a:r>
            <a:r>
              <a:rPr lang="nl-NL" sz="2000" b="1" dirty="0" smtClean="0"/>
              <a:t>LDL meting</a:t>
            </a:r>
            <a:r>
              <a:rPr lang="nl-NL" sz="2000" dirty="0" smtClean="0"/>
              <a:t>? </a:t>
            </a:r>
          </a:p>
        </p:txBody>
      </p:sp>
      <p:sp>
        <p:nvSpPr>
          <p:cNvPr id="10" name="Tekstvak 9"/>
          <p:cNvSpPr txBox="1"/>
          <p:nvPr/>
        </p:nvSpPr>
        <p:spPr>
          <a:xfrm>
            <a:off x="6666524" y="983740"/>
            <a:ext cx="5366449" cy="1015663"/>
          </a:xfrm>
          <a:prstGeom prst="rect">
            <a:avLst/>
          </a:prstGeom>
          <a:noFill/>
        </p:spPr>
        <p:txBody>
          <a:bodyPr wrap="square" rtlCol="0">
            <a:spAutoFit/>
          </a:bodyPr>
          <a:lstStyle/>
          <a:p>
            <a:r>
              <a:rPr lang="nl-NL" sz="2000" dirty="0" smtClean="0"/>
              <a:t>Welk % van uw FH patiënten had in het afgelopen jaar een voorschrift voor een </a:t>
            </a:r>
            <a:r>
              <a:rPr lang="nl-NL" sz="2000" b="1" dirty="0" err="1" smtClean="0"/>
              <a:t>lipidenverlagend</a:t>
            </a:r>
            <a:r>
              <a:rPr lang="nl-NL" sz="2000" b="1" dirty="0" smtClean="0"/>
              <a:t> middel </a:t>
            </a:r>
            <a:r>
              <a:rPr lang="nl-NL" sz="2000" dirty="0" smtClean="0"/>
              <a:t>(ATC C10)? </a:t>
            </a:r>
          </a:p>
        </p:txBody>
      </p:sp>
      <p:grpSp>
        <p:nvGrpSpPr>
          <p:cNvPr id="17" name="Groep 16"/>
          <p:cNvGrpSpPr/>
          <p:nvPr/>
        </p:nvGrpSpPr>
        <p:grpSpPr>
          <a:xfrm>
            <a:off x="6666524" y="2544895"/>
            <a:ext cx="2478700" cy="3481331"/>
            <a:chOff x="6666523" y="2111509"/>
            <a:chExt cx="4899252" cy="3739253"/>
          </a:xfrm>
        </p:grpSpPr>
        <p:pic>
          <p:nvPicPr>
            <p:cNvPr id="13" name="Afbeelding 12"/>
            <p:cNvPicPr>
              <a:picLocks noChangeAspect="1"/>
            </p:cNvPicPr>
            <p:nvPr/>
          </p:nvPicPr>
          <p:blipFill rotWithShape="1">
            <a:blip r:embed="rId4"/>
            <a:srcRect l="11543" t="75720" r="5508" b="3526"/>
            <a:stretch/>
          </p:blipFill>
          <p:spPr>
            <a:xfrm>
              <a:off x="6666523" y="4410105"/>
              <a:ext cx="4899252" cy="1440657"/>
            </a:xfrm>
            <a:prstGeom prst="rect">
              <a:avLst/>
            </a:prstGeom>
          </p:spPr>
        </p:pic>
        <p:pic>
          <p:nvPicPr>
            <p:cNvPr id="16" name="Afbeelding 15"/>
            <p:cNvPicPr>
              <a:picLocks noChangeAspect="1"/>
            </p:cNvPicPr>
            <p:nvPr/>
          </p:nvPicPr>
          <p:blipFill rotWithShape="1">
            <a:blip r:embed="rId4"/>
            <a:srcRect l="5877" t="21140" r="18695" b="27406"/>
            <a:stretch/>
          </p:blipFill>
          <p:spPr>
            <a:xfrm>
              <a:off x="6858284" y="2111509"/>
              <a:ext cx="4707491" cy="2298595"/>
            </a:xfrm>
            <a:prstGeom prst="rect">
              <a:avLst/>
            </a:prstGeom>
          </p:spPr>
        </p:pic>
      </p:grpSp>
      <p:graphicFrame>
        <p:nvGraphicFramePr>
          <p:cNvPr id="15" name="Grafiek 14"/>
          <p:cNvGraphicFramePr>
            <a:graphicFrameLocks/>
          </p:cNvGraphicFramePr>
          <p:nvPr>
            <p:extLst/>
          </p:nvPr>
        </p:nvGraphicFramePr>
        <p:xfrm>
          <a:off x="2897435" y="1713609"/>
          <a:ext cx="3150825" cy="4499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afiek 17"/>
          <p:cNvGraphicFramePr>
            <a:graphicFrameLocks/>
          </p:cNvGraphicFramePr>
          <p:nvPr>
            <p:extLst/>
          </p:nvPr>
        </p:nvGraphicFramePr>
        <p:xfrm>
          <a:off x="9145224" y="1999403"/>
          <a:ext cx="2887750" cy="4213827"/>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vak 2"/>
          <p:cNvSpPr txBox="1"/>
          <p:nvPr/>
        </p:nvSpPr>
        <p:spPr>
          <a:xfrm>
            <a:off x="947448" y="1758739"/>
            <a:ext cx="1506994" cy="307777"/>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nl-NL" b="1" dirty="0"/>
              <a:t>Per </a:t>
            </a:r>
            <a:r>
              <a:rPr lang="nl-NL" b="1" dirty="0" smtClean="0"/>
              <a:t>1-7-Jaar X</a:t>
            </a:r>
            <a:endParaRPr lang="nl-NL" b="1" dirty="0"/>
          </a:p>
        </p:txBody>
      </p:sp>
      <p:sp>
        <p:nvSpPr>
          <p:cNvPr id="4" name="Rechthoek 3"/>
          <p:cNvSpPr/>
          <p:nvPr/>
        </p:nvSpPr>
        <p:spPr>
          <a:xfrm>
            <a:off x="7102499" y="2044385"/>
            <a:ext cx="1356077"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nl-NL" b="1" dirty="0"/>
              <a:t>Per </a:t>
            </a:r>
            <a:r>
              <a:rPr lang="nl-NL" b="1" dirty="0" smtClean="0"/>
              <a:t>1-7-jaar X</a:t>
            </a:r>
            <a:endParaRPr lang="nl-NL" b="1" dirty="0"/>
          </a:p>
        </p:txBody>
      </p:sp>
    </p:spTree>
    <p:extLst>
      <p:ext uri="{BB962C8B-B14F-4D97-AF65-F5344CB8AC3E}">
        <p14:creationId xmlns:p14="http://schemas.microsoft.com/office/powerpoint/2010/main" val="106976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smtClean="0"/>
              <a:t>Opbouw Bijeenkomst</a:t>
            </a:r>
            <a:endParaRPr lang="nl-NL" dirty="0">
              <a:solidFill>
                <a:srgbClr val="FF0000"/>
              </a:solidFill>
            </a:endParaRP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619072"/>
            <a:ext cx="10744200" cy="3751308"/>
          </a:xfrm>
        </p:spPr>
        <p:txBody>
          <a:bodyPr/>
          <a:lstStyle/>
          <a:p>
            <a:r>
              <a:rPr lang="it-IT" dirty="0" smtClean="0"/>
              <a:t>Online</a:t>
            </a:r>
            <a:r>
              <a:rPr lang="nl-NL" sz="2400" dirty="0" smtClean="0"/>
              <a:t> enquête</a:t>
            </a:r>
            <a:r>
              <a:rPr lang="it-IT" dirty="0" smtClean="0"/>
              <a:t>: resultaten en bespreking</a:t>
            </a:r>
          </a:p>
          <a:p>
            <a:endParaRPr lang="it-IT" dirty="0" smtClean="0"/>
          </a:p>
          <a:p>
            <a:r>
              <a:rPr lang="it-IT" dirty="0" smtClean="0"/>
              <a:t>HIS-spiegelinformatie: resultaten en bespreking</a:t>
            </a:r>
          </a:p>
          <a:p>
            <a:endParaRPr lang="it-IT" dirty="0" smtClean="0"/>
          </a:p>
          <a:p>
            <a:r>
              <a:rPr lang="it-IT" dirty="0" smtClean="0"/>
              <a:t>Discussie en vervolgafspraken</a:t>
            </a:r>
          </a:p>
          <a:p>
            <a:endParaRPr lang="it-IT" dirty="0" smtClean="0"/>
          </a:p>
          <a:p>
            <a:r>
              <a:rPr lang="it-IT" dirty="0" smtClean="0"/>
              <a:t>Evaluatievragenlijst en afronding</a:t>
            </a:r>
          </a:p>
          <a:p>
            <a:endParaRPr lang="it-IT" dirty="0" smtClean="0"/>
          </a:p>
        </p:txBody>
      </p:sp>
    </p:spTree>
    <p:extLst>
      <p:ext uri="{BB962C8B-B14F-4D97-AF65-F5344CB8AC3E}">
        <p14:creationId xmlns:p14="http://schemas.microsoft.com/office/powerpoint/2010/main" val="271341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32231"/>
            <a:ext cx="11006836" cy="646331"/>
          </a:xfrm>
        </p:spPr>
        <p:txBody>
          <a:bodyPr/>
          <a:lstStyle/>
          <a:p>
            <a:r>
              <a:rPr lang="nl-NL" dirty="0" smtClean="0"/>
              <a:t>FH en LDL meting					voor en na</a:t>
            </a:r>
            <a:endParaRPr lang="nl-NL" dirty="0"/>
          </a:p>
        </p:txBody>
      </p:sp>
      <p:sp>
        <p:nvSpPr>
          <p:cNvPr id="3" name="Rechthoek 2"/>
          <p:cNvSpPr/>
          <p:nvPr/>
        </p:nvSpPr>
        <p:spPr>
          <a:xfrm>
            <a:off x="750277" y="975371"/>
            <a:ext cx="10714892" cy="1015663"/>
          </a:xfrm>
          <a:prstGeom prst="rect">
            <a:avLst/>
          </a:prstGeom>
        </p:spPr>
        <p:txBody>
          <a:bodyPr wrap="square">
            <a:spAutoFit/>
          </a:bodyPr>
          <a:lstStyle/>
          <a:p>
            <a:r>
              <a:rPr lang="nl-NL" sz="2000" dirty="0" smtClean="0">
                <a:ea typeface="Calibri" panose="020F0502020204030204" pitchFamily="34" charset="0"/>
                <a:cs typeface="Arial" panose="020B0604020202020204" pitchFamily="34" charset="0"/>
              </a:rPr>
              <a:t> Aantal</a:t>
            </a:r>
            <a:r>
              <a:rPr lang="nl-NL" sz="2000" dirty="0" smtClean="0">
                <a:ea typeface="Calibri" panose="020F0502020204030204" pitchFamily="34" charset="0"/>
                <a:cs typeface="Times New Roman" panose="02020603050405020304" pitchFamily="18" charset="0"/>
              </a:rPr>
              <a:t> FH </a:t>
            </a:r>
            <a:r>
              <a:rPr lang="nl-NL" sz="2000" dirty="0" smtClean="0"/>
              <a:t>patiënten </a:t>
            </a:r>
            <a:r>
              <a:rPr lang="nl-NL" sz="2000" dirty="0" smtClean="0">
                <a:ea typeface="Calibri" panose="020F0502020204030204" pitchFamily="34" charset="0"/>
                <a:cs typeface="Times New Roman" panose="02020603050405020304" pitchFamily="18" charset="0"/>
              </a:rPr>
              <a:t>(</a:t>
            </a:r>
            <a:r>
              <a:rPr lang="nl-NL" sz="2000" dirty="0" smtClean="0">
                <a:ea typeface="Calibri" panose="020F0502020204030204" pitchFamily="34" charset="0"/>
                <a:cs typeface="Arial" panose="020B0604020202020204" pitchFamily="34" charset="0"/>
              </a:rPr>
              <a:t>T93.04) per praktijk </a:t>
            </a:r>
            <a:r>
              <a:rPr lang="nl-NL" sz="2000" dirty="0" smtClean="0"/>
              <a:t>en aantal </a:t>
            </a:r>
            <a:r>
              <a:rPr lang="nl-NL" sz="2000" dirty="0"/>
              <a:t>FH patiënten </a:t>
            </a:r>
            <a:r>
              <a:rPr lang="nl-NL" sz="2000" dirty="0" smtClean="0"/>
              <a:t>met een </a:t>
            </a:r>
            <a:r>
              <a:rPr lang="nl-NL" sz="2000" dirty="0"/>
              <a:t>L</a:t>
            </a:r>
            <a:r>
              <a:rPr lang="nl-NL" sz="2000" dirty="0" smtClean="0"/>
              <a:t>DL meting </a:t>
            </a:r>
            <a:r>
              <a:rPr lang="nl-NL" sz="2000" b="1" dirty="0" smtClean="0"/>
              <a:t>in het afgelopen </a:t>
            </a:r>
            <a:r>
              <a:rPr lang="nl-NL" sz="2000" b="1" dirty="0"/>
              <a:t>jaar</a:t>
            </a:r>
            <a:r>
              <a:rPr lang="nl-NL" sz="2000" dirty="0"/>
              <a:t> per </a:t>
            </a:r>
            <a:r>
              <a:rPr lang="nl-NL" sz="2000" dirty="0" smtClean="0"/>
              <a:t>1-7-jaar X </a:t>
            </a:r>
            <a:r>
              <a:rPr lang="nl-NL" sz="2000" dirty="0"/>
              <a:t>(</a:t>
            </a:r>
            <a:r>
              <a:rPr lang="nl-NL" sz="2000" dirty="0" smtClean="0"/>
              <a:t>voormeting) </a:t>
            </a:r>
            <a:r>
              <a:rPr lang="nl-NL" sz="2000" dirty="0"/>
              <a:t>en </a:t>
            </a:r>
            <a:r>
              <a:rPr lang="nl-NL" sz="2000" dirty="0" smtClean="0"/>
              <a:t>per 1-7-jaar X+1 (nameting)</a:t>
            </a:r>
            <a:r>
              <a:rPr lang="nl-NL" sz="2000" dirty="0" smtClean="0">
                <a:ea typeface="Calibri" panose="020F0502020204030204" pitchFamily="34" charset="0"/>
                <a:cs typeface="Arial" panose="020B0604020202020204" pitchFamily="34" charset="0"/>
              </a:rPr>
              <a:t>.</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p:txBody>
      </p:sp>
      <p:pic>
        <p:nvPicPr>
          <p:cNvPr id="8" name="Afbeelding 7"/>
          <p:cNvPicPr>
            <a:picLocks noChangeAspect="1"/>
          </p:cNvPicPr>
          <p:nvPr/>
        </p:nvPicPr>
        <p:blipFill>
          <a:blip r:embed="rId3"/>
          <a:stretch>
            <a:fillRect/>
          </a:stretch>
        </p:blipFill>
        <p:spPr>
          <a:xfrm>
            <a:off x="527997" y="1574021"/>
            <a:ext cx="10937172" cy="4407790"/>
          </a:xfrm>
          <a:prstGeom prst="rect">
            <a:avLst/>
          </a:prstGeom>
        </p:spPr>
      </p:pic>
    </p:spTree>
    <p:extLst>
      <p:ext uri="{BB962C8B-B14F-4D97-AF65-F5344CB8AC3E}">
        <p14:creationId xmlns:p14="http://schemas.microsoft.com/office/powerpoint/2010/main" val="14326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32231"/>
            <a:ext cx="11006836" cy="646331"/>
          </a:xfrm>
        </p:spPr>
        <p:txBody>
          <a:bodyPr/>
          <a:lstStyle/>
          <a:p>
            <a:r>
              <a:rPr lang="nl-NL" dirty="0" smtClean="0"/>
              <a:t>FH en C10 </a:t>
            </a:r>
            <a:r>
              <a:rPr lang="nl-NL" sz="3600" dirty="0" smtClean="0"/>
              <a:t>voorschrift</a:t>
            </a:r>
            <a:r>
              <a:rPr lang="nl-NL" dirty="0" smtClean="0"/>
              <a:t>			voor en na</a:t>
            </a:r>
            <a:endParaRPr lang="nl-NL" dirty="0"/>
          </a:p>
        </p:txBody>
      </p:sp>
      <p:sp>
        <p:nvSpPr>
          <p:cNvPr id="3" name="Rechthoek 2"/>
          <p:cNvSpPr/>
          <p:nvPr/>
        </p:nvSpPr>
        <p:spPr>
          <a:xfrm>
            <a:off x="750277" y="975371"/>
            <a:ext cx="10714892" cy="1015663"/>
          </a:xfrm>
          <a:prstGeom prst="rect">
            <a:avLst/>
          </a:prstGeom>
        </p:spPr>
        <p:txBody>
          <a:bodyPr wrap="square">
            <a:spAutoFit/>
          </a:bodyPr>
          <a:lstStyle/>
          <a:p>
            <a:r>
              <a:rPr lang="nl-NL" sz="2000" dirty="0" smtClean="0">
                <a:ea typeface="Calibri" panose="020F0502020204030204" pitchFamily="34" charset="0"/>
                <a:cs typeface="Arial" panose="020B0604020202020204" pitchFamily="34" charset="0"/>
              </a:rPr>
              <a:t> Aantal</a:t>
            </a:r>
            <a:r>
              <a:rPr lang="nl-NL" sz="2000" dirty="0" smtClean="0">
                <a:ea typeface="Calibri" panose="020F0502020204030204" pitchFamily="34" charset="0"/>
                <a:cs typeface="Times New Roman" panose="02020603050405020304" pitchFamily="18" charset="0"/>
              </a:rPr>
              <a:t> FH </a:t>
            </a:r>
            <a:r>
              <a:rPr lang="nl-NL" sz="2000" dirty="0" smtClean="0"/>
              <a:t>patiënten </a:t>
            </a:r>
            <a:r>
              <a:rPr lang="nl-NL" sz="2000" dirty="0" smtClean="0">
                <a:ea typeface="Calibri" panose="020F0502020204030204" pitchFamily="34" charset="0"/>
                <a:cs typeface="Times New Roman" panose="02020603050405020304" pitchFamily="18" charset="0"/>
              </a:rPr>
              <a:t>(</a:t>
            </a:r>
            <a:r>
              <a:rPr lang="nl-NL" sz="2000" dirty="0" smtClean="0">
                <a:ea typeface="Calibri" panose="020F0502020204030204" pitchFamily="34" charset="0"/>
                <a:cs typeface="Arial" panose="020B0604020202020204" pitchFamily="34" charset="0"/>
              </a:rPr>
              <a:t>T93.04) per praktijk </a:t>
            </a:r>
            <a:r>
              <a:rPr lang="nl-NL" sz="2000" dirty="0" smtClean="0"/>
              <a:t>en aantal </a:t>
            </a:r>
            <a:r>
              <a:rPr lang="nl-NL" sz="2000" dirty="0"/>
              <a:t>FH patiënten </a:t>
            </a:r>
            <a:r>
              <a:rPr lang="nl-NL" sz="2000" dirty="0" smtClean="0"/>
              <a:t>met een C10 voorschrift </a:t>
            </a:r>
            <a:r>
              <a:rPr lang="nl-NL" sz="2000" b="1" dirty="0" smtClean="0"/>
              <a:t>in het afgelopen </a:t>
            </a:r>
            <a:r>
              <a:rPr lang="nl-NL" sz="2000" b="1" dirty="0"/>
              <a:t>jaar </a:t>
            </a:r>
            <a:r>
              <a:rPr lang="nl-NL" sz="2000" dirty="0"/>
              <a:t>per </a:t>
            </a:r>
            <a:r>
              <a:rPr lang="nl-NL" sz="2000" dirty="0" smtClean="0"/>
              <a:t>1-7-jaar X </a:t>
            </a:r>
            <a:r>
              <a:rPr lang="nl-NL" sz="2000" dirty="0"/>
              <a:t>(</a:t>
            </a:r>
            <a:r>
              <a:rPr lang="nl-NL" sz="2000" dirty="0" smtClean="0"/>
              <a:t>voormeting) </a:t>
            </a:r>
            <a:r>
              <a:rPr lang="nl-NL" sz="2000" dirty="0"/>
              <a:t>en </a:t>
            </a:r>
            <a:r>
              <a:rPr lang="nl-NL" sz="2000" dirty="0" smtClean="0"/>
              <a:t>per 1-7-jaar X+1 (nameting)</a:t>
            </a:r>
            <a:r>
              <a:rPr lang="nl-NL" sz="2000" dirty="0" smtClean="0">
                <a:ea typeface="Calibri" panose="020F0502020204030204" pitchFamily="34" charset="0"/>
                <a:cs typeface="Arial" panose="020B0604020202020204" pitchFamily="34" charset="0"/>
              </a:rPr>
              <a:t>.</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p:txBody>
      </p:sp>
      <p:pic>
        <p:nvPicPr>
          <p:cNvPr id="9" name="Afbeelding 8"/>
          <p:cNvPicPr>
            <a:picLocks noChangeAspect="1"/>
          </p:cNvPicPr>
          <p:nvPr/>
        </p:nvPicPr>
        <p:blipFill>
          <a:blip r:embed="rId3"/>
          <a:stretch>
            <a:fillRect/>
          </a:stretch>
        </p:blipFill>
        <p:spPr>
          <a:xfrm>
            <a:off x="527997" y="1774076"/>
            <a:ext cx="10937172" cy="4176122"/>
          </a:xfrm>
          <a:prstGeom prst="rect">
            <a:avLst/>
          </a:prstGeom>
        </p:spPr>
      </p:pic>
    </p:spTree>
    <p:extLst>
      <p:ext uri="{BB962C8B-B14F-4D97-AF65-F5344CB8AC3E}">
        <p14:creationId xmlns:p14="http://schemas.microsoft.com/office/powerpoint/2010/main" val="201644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Taakopvatting familie</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2136263158"/>
              </p:ext>
            </p:extLst>
          </p:nvPr>
        </p:nvGraphicFramePr>
        <p:xfrm>
          <a:off x="825579" y="2771863"/>
          <a:ext cx="5948707" cy="948267"/>
        </p:xfrm>
        <a:graphic>
          <a:graphicData uri="http://schemas.openxmlformats.org/drawingml/2006/table">
            <a:tbl>
              <a:tblPr firstRow="1" firstCol="1" bandRow="1">
                <a:tableStyleId>{5C22544A-7EE6-4342-B048-85BDC9FD1C3A}</a:tableStyleId>
              </a:tblPr>
              <a:tblGrid>
                <a:gridCol w="2239817">
                  <a:extLst>
                    <a:ext uri="{9D8B030D-6E8A-4147-A177-3AD203B41FA5}">
                      <a16:colId xmlns:a16="http://schemas.microsoft.com/office/drawing/2014/main" val="1164970218"/>
                    </a:ext>
                  </a:extLst>
                </a:gridCol>
                <a:gridCol w="2170144">
                  <a:extLst>
                    <a:ext uri="{9D8B030D-6E8A-4147-A177-3AD203B41FA5}">
                      <a16:colId xmlns:a16="http://schemas.microsoft.com/office/drawing/2014/main" val="2624712336"/>
                    </a:ext>
                  </a:extLst>
                </a:gridCol>
                <a:gridCol w="1538746">
                  <a:extLst>
                    <a:ext uri="{9D8B030D-6E8A-4147-A177-3AD203B41FA5}">
                      <a16:colId xmlns:a16="http://schemas.microsoft.com/office/drawing/2014/main" val="1435304229"/>
                    </a:ext>
                  </a:extLst>
                </a:gridCol>
              </a:tblGrid>
              <a:tr h="519031">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Ja</a:t>
                      </a: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Nee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42923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mn-lt"/>
                          <a:ea typeface="+mn-ea"/>
                          <a:cs typeface="+mn-cs"/>
                        </a:rPr>
                        <a:t>Aantal (%) </a:t>
                      </a:r>
                      <a:endParaRPr kumimoji="0" lang="nl-NL" sz="2000" b="1" i="0" u="none" strike="noStrike" kern="1200" cap="none" spc="0" normalizeH="0" baseline="0" noProof="0" dirty="0">
                        <a:ln>
                          <a:noFill/>
                        </a:ln>
                        <a:solidFill>
                          <a:prstClr val="white"/>
                        </a:solidFill>
                        <a:effectLst/>
                        <a:uLnTx/>
                        <a:uFillTx/>
                        <a:latin typeface="+mn-lt"/>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37470504"/>
                  </a:ext>
                </a:extLst>
              </a:tr>
            </a:tbl>
          </a:graphicData>
        </a:graphic>
      </p:graphicFrame>
      <p:sp>
        <p:nvSpPr>
          <p:cNvPr id="5" name="Rectangle 1"/>
          <p:cNvSpPr>
            <a:spLocks noChangeArrowheads="1"/>
          </p:cNvSpPr>
          <p:nvPr/>
        </p:nvSpPr>
        <p:spPr bwMode="auto">
          <a:xfrm>
            <a:off x="711200" y="1403512"/>
            <a:ext cx="10009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400" dirty="0" smtClean="0"/>
              <a:t>Is uw taakopvatting bij FH ten aanzien van informeren familie, onderzoek bij (krijgen van) kinderen) veranderd na de </a:t>
            </a:r>
            <a:r>
              <a:rPr lang="nl-NL" sz="2400" dirty="0" err="1" smtClean="0"/>
              <a:t>toetsgroepen</a:t>
            </a:r>
            <a:r>
              <a:rPr lang="nl-NL" sz="2400" dirty="0" smtClean="0"/>
              <a:t>? Zo ja, hoe?</a:t>
            </a:r>
            <a:endParaRPr kumimoji="0" lang="nl-NL" altLang="nl-NL" sz="2400" b="1"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63871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Informeer je familie?</a:t>
            </a:r>
            <a:endParaRPr lang="it-IT" dirty="0"/>
          </a:p>
        </p:txBody>
      </p:sp>
      <p:graphicFrame>
        <p:nvGraphicFramePr>
          <p:cNvPr id="8" name="Tabel 7"/>
          <p:cNvGraphicFramePr>
            <a:graphicFrameLocks noGrp="1"/>
          </p:cNvGraphicFramePr>
          <p:nvPr>
            <p:extLst>
              <p:ext uri="{D42A27DB-BD31-4B8C-83A1-F6EECF244321}">
                <p14:modId xmlns:p14="http://schemas.microsoft.com/office/powerpoint/2010/main" val="2333189026"/>
              </p:ext>
            </p:extLst>
          </p:nvPr>
        </p:nvGraphicFramePr>
        <p:xfrm>
          <a:off x="718868" y="1927247"/>
          <a:ext cx="10474861" cy="1435287"/>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247">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a:t>
                      </a:r>
                      <a:r>
                        <a:rPr lang="nl-NL" sz="2000" dirty="0" smtClean="0">
                          <a:effectLst/>
                        </a:rPr>
                        <a:t>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700894">
                <a:tc>
                  <a:txBody>
                    <a:bodyPr/>
                    <a:lstStyle/>
                    <a:p>
                      <a:pPr>
                        <a:lnSpc>
                          <a:spcPct val="115000"/>
                        </a:lnSpc>
                        <a:spcAft>
                          <a:spcPts val="0"/>
                        </a:spcAft>
                      </a:pPr>
                      <a:r>
                        <a:rPr lang="nl-NL" sz="2000" dirty="0">
                          <a:effectLst/>
                        </a:rPr>
                        <a:t>aantal </a:t>
                      </a:r>
                      <a:r>
                        <a:rPr lang="nl-NL" sz="2000" dirty="0" smtClean="0">
                          <a:effectLst/>
                        </a:rPr>
                        <a:t>(%) jaar</a:t>
                      </a:r>
                      <a:r>
                        <a:rPr lang="nl-NL" sz="2000" baseline="0" dirty="0" smtClean="0">
                          <a:effectLst/>
                        </a:rPr>
                        <a:t> X</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bl>
          </a:graphicData>
        </a:graphic>
      </p:graphicFrame>
      <p:sp>
        <p:nvSpPr>
          <p:cNvPr id="9" name="Rectangle 1"/>
          <p:cNvSpPr>
            <a:spLocks noChangeArrowheads="1"/>
          </p:cNvSpPr>
          <p:nvPr/>
        </p:nvSpPr>
        <p:spPr bwMode="auto">
          <a:xfrm>
            <a:off x="711200" y="1208185"/>
            <a:ext cx="106567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smtClean="0">
                <a:ln>
                  <a:noFill/>
                </a:ln>
                <a:solidFill>
                  <a:srgbClr val="000000"/>
                </a:solidFill>
                <a:effectLst/>
                <a:latin typeface="+mj-lt"/>
                <a:ea typeface="Times New Roman" panose="02020603050405020304" pitchFamily="18" charset="0"/>
                <a:cs typeface="Arial" panose="020B0604020202020204" pitchFamily="34" charset="0"/>
              </a:rPr>
              <a:t>Als bij een patiënt de diagnose FH gesteld wordt, dan informeer ik de eerstegraads familieleden in mijn praktijkpopulatie</a:t>
            </a:r>
            <a:r>
              <a:rPr kumimoji="0" lang="nl-NL" altLang="nl-NL" sz="2000" u="none" strike="noStrike" cap="none" normalizeH="0" dirty="0" smtClean="0">
                <a:ln>
                  <a:noFill/>
                </a:ln>
                <a:solidFill>
                  <a:srgbClr val="000000"/>
                </a:solidFill>
                <a:effectLst/>
                <a:latin typeface="+mj-lt"/>
                <a:ea typeface="Times New Roman" panose="02020603050405020304" pitchFamily="18" charset="0"/>
                <a:cs typeface="Arial" panose="020B0604020202020204" pitchFamily="34" charset="0"/>
              </a:rPr>
              <a:t> over deze diagnose</a:t>
            </a:r>
            <a:endParaRPr kumimoji="0" lang="nl-NL" altLang="nl-NL" sz="2000" b="1" u="none" strike="noStrike" cap="none" normalizeH="0" baseline="0" dirty="0" smtClean="0">
              <a:ln>
                <a:noFill/>
              </a:ln>
              <a:solidFill>
                <a:srgbClr val="000000"/>
              </a:solidFill>
              <a:effectLst/>
              <a:latin typeface="+mj-lt"/>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nl-NL"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
        <p:nvSpPr>
          <p:cNvPr id="4" name="Tekstvak 3"/>
          <p:cNvSpPr txBox="1"/>
          <p:nvPr/>
        </p:nvSpPr>
        <p:spPr>
          <a:xfrm>
            <a:off x="624468" y="3723818"/>
            <a:ext cx="10584599" cy="707886"/>
          </a:xfrm>
          <a:prstGeom prst="rect">
            <a:avLst/>
          </a:prstGeom>
          <a:noFill/>
        </p:spPr>
        <p:txBody>
          <a:bodyPr wrap="square" rtlCol="0">
            <a:spAutoFit/>
          </a:bodyPr>
          <a:lstStyle/>
          <a:p>
            <a:pPr lvl="0" eaLnBrk="0" fontAlgn="base" hangingPunct="0">
              <a:spcBef>
                <a:spcPct val="0"/>
              </a:spcBef>
              <a:spcAft>
                <a:spcPct val="0"/>
              </a:spcAft>
            </a:pPr>
            <a:r>
              <a:rPr lang="nl-NL" sz="2000" dirty="0" smtClean="0"/>
              <a:t>Heeft </a:t>
            </a:r>
            <a:r>
              <a:rPr lang="nl-NL" sz="2000" dirty="0"/>
              <a:t>u </a:t>
            </a:r>
            <a:r>
              <a:rPr lang="nl-NL" sz="2000" dirty="0" smtClean="0"/>
              <a:t>sinds de eerste spiegelbijeenkomst met </a:t>
            </a:r>
            <a:r>
              <a:rPr lang="nl-NL" sz="2000" dirty="0"/>
              <a:t>uw FH patiënt(en) gesproken over het belang van het informeren van hun eerstegraads familieleden?</a:t>
            </a: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016690607"/>
              </p:ext>
            </p:extLst>
          </p:nvPr>
        </p:nvGraphicFramePr>
        <p:xfrm>
          <a:off x="703530" y="4431704"/>
          <a:ext cx="10490199" cy="1681887"/>
        </p:xfrm>
        <a:graphic>
          <a:graphicData uri="http://schemas.openxmlformats.org/drawingml/2006/table">
            <a:tbl>
              <a:tblPr firstRow="1" firstCol="1" bandRow="1">
                <a:tableStyleId>{5C22544A-7EE6-4342-B048-85BDC9FD1C3A}</a:tableStyleId>
              </a:tblPr>
              <a:tblGrid>
                <a:gridCol w="1763239">
                  <a:extLst>
                    <a:ext uri="{9D8B030D-6E8A-4147-A177-3AD203B41FA5}">
                      <a16:colId xmlns:a16="http://schemas.microsoft.com/office/drawing/2014/main" val="1029621804"/>
                    </a:ext>
                  </a:extLst>
                </a:gridCol>
                <a:gridCol w="2265403">
                  <a:extLst>
                    <a:ext uri="{9D8B030D-6E8A-4147-A177-3AD203B41FA5}">
                      <a16:colId xmlns:a16="http://schemas.microsoft.com/office/drawing/2014/main" val="1598778016"/>
                    </a:ext>
                  </a:extLst>
                </a:gridCol>
                <a:gridCol w="2079010">
                  <a:extLst>
                    <a:ext uri="{9D8B030D-6E8A-4147-A177-3AD203B41FA5}">
                      <a16:colId xmlns:a16="http://schemas.microsoft.com/office/drawing/2014/main" val="192510982"/>
                    </a:ext>
                  </a:extLst>
                </a:gridCol>
                <a:gridCol w="2107684">
                  <a:extLst>
                    <a:ext uri="{9D8B030D-6E8A-4147-A177-3AD203B41FA5}">
                      <a16:colId xmlns:a16="http://schemas.microsoft.com/office/drawing/2014/main" val="3290095247"/>
                    </a:ext>
                  </a:extLst>
                </a:gridCol>
                <a:gridCol w="2274863">
                  <a:extLst>
                    <a:ext uri="{9D8B030D-6E8A-4147-A177-3AD203B41FA5}">
                      <a16:colId xmlns:a16="http://schemas.microsoft.com/office/drawing/2014/main" val="3970835074"/>
                    </a:ext>
                  </a:extLst>
                </a:gridCol>
              </a:tblGrid>
              <a:tr h="980847">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1800" dirty="0" smtClean="0">
                          <a:effectLst/>
                          <a:latin typeface="+mn-lt"/>
                        </a:rPr>
                        <a:t>Ja, </a:t>
                      </a:r>
                    </a:p>
                    <a:p>
                      <a:pPr>
                        <a:lnSpc>
                          <a:spcPct val="115000"/>
                        </a:lnSpc>
                        <a:spcAft>
                          <a:spcPts val="0"/>
                        </a:spcAft>
                      </a:pPr>
                      <a:r>
                        <a:rPr lang="nl-NL" sz="1800" dirty="0" smtClean="0">
                          <a:effectLst/>
                          <a:latin typeface="+mn-lt"/>
                        </a:rPr>
                        <a:t>dat</a:t>
                      </a:r>
                      <a:r>
                        <a:rPr lang="nl-NL" sz="1800" baseline="0" dirty="0" smtClean="0">
                          <a:effectLst/>
                          <a:latin typeface="+mn-lt"/>
                        </a:rPr>
                        <a:t> deed ik altijd al</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1800" dirty="0">
                          <a:effectLst/>
                          <a:latin typeface="+mn-lt"/>
                        </a:rPr>
                        <a:t> </a:t>
                      </a:r>
                      <a:r>
                        <a:rPr lang="nl-NL" sz="1800" dirty="0" smtClean="0">
                          <a:effectLst/>
                          <a:latin typeface="+mn-lt"/>
                        </a:rPr>
                        <a:t>Ja,</a:t>
                      </a:r>
                      <a:r>
                        <a:rPr lang="nl-NL" sz="1800" baseline="0" dirty="0" smtClean="0">
                          <a:effectLst/>
                          <a:latin typeface="+mn-lt"/>
                        </a:rPr>
                        <a:t> </a:t>
                      </a:r>
                    </a:p>
                    <a:p>
                      <a:pPr>
                        <a:lnSpc>
                          <a:spcPct val="115000"/>
                        </a:lnSpc>
                        <a:spcAft>
                          <a:spcPts val="0"/>
                        </a:spcAft>
                      </a:pPr>
                      <a:r>
                        <a:rPr lang="nl-NL" sz="1800" baseline="0" dirty="0" smtClean="0">
                          <a:effectLst/>
                          <a:latin typeface="+mn-lt"/>
                        </a:rPr>
                        <a:t>dat doe ik nu meer</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Nee, </a:t>
                      </a:r>
                    </a:p>
                    <a:p>
                      <a:pP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maar</a:t>
                      </a:r>
                      <a:r>
                        <a:rPr lang="nl-NL" sz="1800" baseline="0" dirty="0" smtClean="0">
                          <a:effectLst/>
                          <a:latin typeface="+mn-lt"/>
                          <a:ea typeface="Calibri" panose="020F0502020204030204" pitchFamily="34" charset="0"/>
                          <a:cs typeface="Calibri" panose="020F0502020204030204" pitchFamily="34" charset="0"/>
                        </a:rPr>
                        <a:t> ik ben dat wel van plan</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1800" dirty="0" smtClean="0">
                          <a:effectLst/>
                          <a:latin typeface="+mn-lt"/>
                          <a:ea typeface="Calibri" panose="020F0502020204030204" pitchFamily="34" charset="0"/>
                          <a:cs typeface="Calibri" panose="020F0502020204030204" pitchFamily="34" charset="0"/>
                        </a:rPr>
                        <a:t>Nee,</a:t>
                      </a:r>
                      <a:r>
                        <a:rPr lang="nl-NL" sz="1800" baseline="0" dirty="0" smtClean="0">
                          <a:effectLst/>
                          <a:latin typeface="+mn-lt"/>
                          <a:ea typeface="Calibri" panose="020F0502020204030204" pitchFamily="34" charset="0"/>
                          <a:cs typeface="Calibri" panose="020F0502020204030204" pitchFamily="34" charset="0"/>
                        </a:rPr>
                        <a:t> </a:t>
                      </a:r>
                    </a:p>
                    <a:p>
                      <a:pPr>
                        <a:lnSpc>
                          <a:spcPct val="115000"/>
                        </a:lnSpc>
                        <a:spcAft>
                          <a:spcPts val="0"/>
                        </a:spcAft>
                      </a:pPr>
                      <a:r>
                        <a:rPr lang="nl-NL" sz="1800" baseline="0" dirty="0" smtClean="0">
                          <a:effectLst/>
                          <a:latin typeface="+mn-lt"/>
                          <a:ea typeface="Calibri" panose="020F0502020204030204" pitchFamily="34" charset="0"/>
                          <a:cs typeface="Calibri" panose="020F0502020204030204" pitchFamily="34" charset="0"/>
                        </a:rPr>
                        <a:t>ben ik niet van plan</a:t>
                      </a:r>
                      <a:endParaRPr lang="nl-NL" sz="18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3710141445"/>
                  </a:ext>
                </a:extLst>
              </a:tr>
              <a:tr h="5720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Trebuchet MS"/>
                          <a:ea typeface="+mn-ea"/>
                          <a:cs typeface="+mn-cs"/>
                        </a:rPr>
                        <a:t>aantal (%)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prstClr val="white"/>
                          </a:solidFill>
                          <a:effectLst/>
                          <a:uLnTx/>
                          <a:uFillTx/>
                          <a:latin typeface="Trebuchet MS"/>
                          <a:ea typeface="+mn-ea"/>
                          <a:cs typeface="+mn-cs"/>
                        </a:rPr>
                        <a:t>Jaar x+1</a:t>
                      </a:r>
                      <a:endParaRPr kumimoji="0" lang="nl-NL"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endParaRPr lang="nl-NL" sz="1800" kern="1200" dirty="0">
                        <a:solidFill>
                          <a:schemeClr val="dk1"/>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70552417"/>
                  </a:ext>
                </a:extLst>
              </a:tr>
            </a:tbl>
          </a:graphicData>
        </a:graphic>
      </p:graphicFrame>
    </p:spTree>
    <p:extLst>
      <p:ext uri="{BB962C8B-B14F-4D97-AF65-F5344CB8AC3E}">
        <p14:creationId xmlns:p14="http://schemas.microsoft.com/office/powerpoint/2010/main" val="270405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09703" y="1526753"/>
            <a:ext cx="11083768" cy="3751308"/>
          </a:xfrm>
        </p:spPr>
        <p:txBody>
          <a:bodyPr/>
          <a:lstStyle/>
          <a:p>
            <a:pPr marL="0" indent="0">
              <a:buNone/>
            </a:pPr>
            <a:endParaRPr lang="nl-NL" sz="2000" dirty="0">
              <a:solidFill>
                <a:srgbClr val="003741"/>
              </a:solidFill>
            </a:endParaRPr>
          </a:p>
          <a:p>
            <a:r>
              <a:rPr lang="nl-NL" sz="2000" dirty="0" smtClean="0">
                <a:solidFill>
                  <a:srgbClr val="003741"/>
                </a:solidFill>
              </a:rPr>
              <a:t>Welke verschillen zien we terug in de cijfers?</a:t>
            </a:r>
          </a:p>
          <a:p>
            <a:endParaRPr lang="en-US" sz="2000" dirty="0">
              <a:solidFill>
                <a:srgbClr val="003741"/>
              </a:solidFill>
            </a:endParaRPr>
          </a:p>
          <a:p>
            <a:r>
              <a:rPr lang="en-US" sz="2000" dirty="0" smtClean="0">
                <a:solidFill>
                  <a:srgbClr val="003741"/>
                </a:solidFill>
              </a:rPr>
              <a:t>Wat </a:t>
            </a:r>
            <a:r>
              <a:rPr lang="en-US" sz="2000" dirty="0" err="1" smtClean="0">
                <a:solidFill>
                  <a:srgbClr val="003741"/>
                </a:solidFill>
              </a:rPr>
              <a:t>hebben</a:t>
            </a:r>
            <a:r>
              <a:rPr lang="en-US" sz="2000" dirty="0" smtClean="0">
                <a:solidFill>
                  <a:srgbClr val="003741"/>
                </a:solidFill>
              </a:rPr>
              <a:t> we met de </a:t>
            </a:r>
            <a:r>
              <a:rPr lang="en-US" sz="2000" dirty="0" err="1" smtClean="0">
                <a:solidFill>
                  <a:srgbClr val="003741"/>
                </a:solidFill>
              </a:rPr>
              <a:t>leerpunten</a:t>
            </a:r>
            <a:r>
              <a:rPr lang="en-US" sz="2000" dirty="0" smtClean="0">
                <a:solidFill>
                  <a:srgbClr val="003741"/>
                </a:solidFill>
              </a:rPr>
              <a:t> </a:t>
            </a:r>
            <a:r>
              <a:rPr lang="en-US" sz="2000" dirty="0" err="1" smtClean="0">
                <a:solidFill>
                  <a:srgbClr val="003741"/>
                </a:solidFill>
              </a:rPr>
              <a:t>gedaan</a:t>
            </a:r>
            <a:r>
              <a:rPr lang="en-US" sz="2000" dirty="0" smtClean="0">
                <a:solidFill>
                  <a:srgbClr val="003741"/>
                </a:solidFill>
              </a:rPr>
              <a:t>?</a:t>
            </a:r>
            <a:endParaRPr lang="nl-NL" sz="2000" dirty="0" smtClean="0">
              <a:solidFill>
                <a:srgbClr val="003741"/>
              </a:solidFill>
            </a:endParaRPr>
          </a:p>
          <a:p>
            <a:pPr marL="0" indent="0">
              <a:buNone/>
            </a:pPr>
            <a:endParaRPr lang="nl-NL" sz="2000" dirty="0" smtClean="0">
              <a:solidFill>
                <a:srgbClr val="003741"/>
              </a:solidFill>
            </a:endParaRPr>
          </a:p>
          <a:p>
            <a:r>
              <a:rPr lang="nl-NL" sz="2000" dirty="0" smtClean="0">
                <a:solidFill>
                  <a:srgbClr val="003741"/>
                </a:solidFill>
              </a:rPr>
              <a:t>Welke lessen trekken we hieruit?</a:t>
            </a:r>
          </a:p>
          <a:p>
            <a:endParaRPr lang="nl-NL" sz="2000" dirty="0">
              <a:solidFill>
                <a:srgbClr val="003741"/>
              </a:solidFill>
            </a:endParaRPr>
          </a:p>
          <a:p>
            <a:r>
              <a:rPr lang="nl-NL" sz="2000" b="1" dirty="0" smtClean="0">
                <a:solidFill>
                  <a:srgbClr val="003741"/>
                </a:solidFill>
              </a:rPr>
              <a:t>Borging: hoe houden verbeteringen vast? </a:t>
            </a:r>
          </a:p>
          <a:p>
            <a:r>
              <a:rPr lang="nl-NL" sz="2000" b="1" dirty="0" smtClean="0">
                <a:solidFill>
                  <a:srgbClr val="003741"/>
                </a:solidFill>
              </a:rPr>
              <a:t>Vervolg: Wat is er nog meer nodig? Evalueren? </a:t>
            </a:r>
          </a:p>
        </p:txBody>
      </p:sp>
      <p:sp>
        <p:nvSpPr>
          <p:cNvPr id="6"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smtClean="0"/>
              <a:t>Discussievragen &amp; vervolg</a:t>
            </a:r>
            <a:endParaRPr lang="nl-NL" dirty="0">
              <a:solidFill>
                <a:srgbClr val="FF0000"/>
              </a:solidFill>
            </a:endParaRPr>
          </a:p>
        </p:txBody>
      </p:sp>
    </p:spTree>
    <p:extLst>
      <p:ext uri="{BB962C8B-B14F-4D97-AF65-F5344CB8AC3E}">
        <p14:creationId xmlns:p14="http://schemas.microsoft.com/office/powerpoint/2010/main" val="307600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582313" y="1481349"/>
            <a:ext cx="11095162" cy="4340468"/>
          </a:xfrm>
        </p:spPr>
        <p:txBody>
          <a:bodyPr/>
          <a:lstStyle/>
          <a:p>
            <a:r>
              <a:rPr lang="nl-NL" sz="1200" b="1" dirty="0" smtClean="0">
                <a:solidFill>
                  <a:srgbClr val="E89E00"/>
                </a:solidFill>
                <a:ea typeface="+mj-ea"/>
                <a:cs typeface="+mj-cs"/>
              </a:rPr>
              <a:t>Bron</a:t>
            </a:r>
            <a:r>
              <a:rPr lang="nl-NL" sz="1200" dirty="0" smtClean="0"/>
              <a:t>: DATABASE, periode 01-07-JAAR t/m 30-06-JAAR (gegevens voor-en nameting)</a:t>
            </a:r>
          </a:p>
          <a:p>
            <a:r>
              <a:rPr lang="nl-NL" sz="1200" b="1" dirty="0" smtClean="0">
                <a:solidFill>
                  <a:srgbClr val="E89E00"/>
                </a:solidFill>
              </a:rPr>
              <a:t>Patiënten selectie</a:t>
            </a:r>
            <a:r>
              <a:rPr lang="nl-NL" sz="1200" dirty="0" smtClean="0"/>
              <a:t> </a:t>
            </a:r>
          </a:p>
          <a:p>
            <a:pPr lvl="1"/>
            <a:r>
              <a:rPr lang="nl-NL" sz="1200" b="1" dirty="0" smtClean="0">
                <a:ea typeface="+mj-ea"/>
                <a:cs typeface="+mj-cs"/>
              </a:rPr>
              <a:t>Alleen vaste patiënten ingeschreven op 30-06-JAAR</a:t>
            </a:r>
          </a:p>
          <a:p>
            <a:pPr lvl="1"/>
            <a:r>
              <a:rPr lang="nl-NL" sz="1200" b="1" dirty="0" smtClean="0">
                <a:ea typeface="+mj-ea"/>
                <a:cs typeface="+mj-cs"/>
              </a:rPr>
              <a:t>Alle leeftijden</a:t>
            </a:r>
          </a:p>
          <a:p>
            <a:pPr lvl="1"/>
            <a:r>
              <a:rPr lang="nl-NL" sz="1200" b="1" dirty="0" smtClean="0">
                <a:ea typeface="+mj-ea"/>
                <a:cs typeface="+mj-cs"/>
              </a:rPr>
              <a:t>ICPC code T93* en/of A29.06 en/of LDL-cholesterol &gt; 5,0 en/of ICPC code hartvaatziekten voor 65 jaar en ICPC code A29.01 (hartvaatziekten in familieanamnese)</a:t>
            </a:r>
          </a:p>
          <a:p>
            <a:r>
              <a:rPr lang="nl-NL" sz="1200" b="1" dirty="0" smtClean="0">
                <a:solidFill>
                  <a:srgbClr val="E89E00"/>
                </a:solidFill>
              </a:rPr>
              <a:t>ICPC T93*/A29.06</a:t>
            </a:r>
          </a:p>
          <a:p>
            <a:pPr lvl="1"/>
            <a:r>
              <a:rPr lang="nl-NL" sz="1200" dirty="0" smtClean="0"/>
              <a:t>alle ICPC codes beginnend met T93: T93/T93.00 (Vetstofwisselingsstoornis, niet  gespecificeerd), T93.01 (</a:t>
            </a:r>
            <a:r>
              <a:rPr lang="nl-NL" sz="1200" dirty="0"/>
              <a:t>Hypercholesterolemie</a:t>
            </a:r>
            <a:r>
              <a:rPr lang="nl-NL" sz="1200" dirty="0" smtClean="0"/>
              <a:t>), T93.02(</a:t>
            </a:r>
            <a:r>
              <a:rPr lang="nl-NL" sz="1200" dirty="0"/>
              <a:t>Hypertriglyceridemie</a:t>
            </a:r>
            <a:r>
              <a:rPr lang="nl-NL" sz="1200" dirty="0" smtClean="0"/>
              <a:t>), T93.03 (</a:t>
            </a:r>
            <a:r>
              <a:rPr lang="nl-NL" sz="1200" dirty="0"/>
              <a:t>Gemengde hyperlipidemie</a:t>
            </a:r>
            <a:r>
              <a:rPr lang="nl-NL" sz="1200" dirty="0" smtClean="0"/>
              <a:t>), T93.04 (</a:t>
            </a:r>
            <a:r>
              <a:rPr lang="nl-NL" sz="1200" dirty="0"/>
              <a:t>Familiaire hypercholesterolemie/</a:t>
            </a:r>
            <a:r>
              <a:rPr lang="nl-NL" sz="1200" dirty="0" err="1"/>
              <a:t>lipidemie</a:t>
            </a:r>
            <a:r>
              <a:rPr lang="nl-NL" sz="1200" dirty="0" smtClean="0"/>
              <a:t>)</a:t>
            </a:r>
          </a:p>
          <a:p>
            <a:pPr lvl="1"/>
            <a:r>
              <a:rPr lang="nl-NL" sz="1200" dirty="0" smtClean="0"/>
              <a:t>ICPC code A29.06 (Hypercholesterolemie </a:t>
            </a:r>
            <a:r>
              <a:rPr lang="nl-NL" sz="1200" dirty="0"/>
              <a:t>in </a:t>
            </a:r>
            <a:r>
              <a:rPr lang="nl-NL" sz="1200" dirty="0" smtClean="0"/>
              <a:t>familieanamnese)</a:t>
            </a:r>
          </a:p>
          <a:p>
            <a:pPr lvl="1"/>
            <a:r>
              <a:rPr lang="nl-NL" sz="1200" dirty="0"/>
              <a:t>op episodelijst en/of in journaal afgelopen 5 jaar.</a:t>
            </a:r>
            <a:endParaRPr lang="nl-NL" sz="1200" dirty="0" smtClean="0"/>
          </a:p>
          <a:p>
            <a:r>
              <a:rPr lang="nl-NL" sz="1200" b="1" dirty="0" smtClean="0">
                <a:solidFill>
                  <a:srgbClr val="E89E00"/>
                </a:solidFill>
              </a:rPr>
              <a:t>LDL cholesterol</a:t>
            </a:r>
          </a:p>
          <a:p>
            <a:pPr lvl="1"/>
            <a:r>
              <a:rPr lang="nl-NL" sz="1200" dirty="0" smtClean="0"/>
              <a:t>&gt; 5,0 mmol/L</a:t>
            </a:r>
          </a:p>
          <a:p>
            <a:pPr lvl="1"/>
            <a:r>
              <a:rPr lang="nl-NL" sz="1200" dirty="0" smtClean="0"/>
              <a:t> periode </a:t>
            </a:r>
            <a:r>
              <a:rPr lang="nl-NL" sz="1200" dirty="0"/>
              <a:t>01-07-2014 t/m </a:t>
            </a:r>
            <a:r>
              <a:rPr lang="nl-NL" sz="1200" dirty="0" smtClean="0"/>
              <a:t>30-06-2020 (voor- en nameting)</a:t>
            </a:r>
            <a:endParaRPr lang="nl-NL" sz="1200" dirty="0"/>
          </a:p>
          <a:p>
            <a:r>
              <a:rPr lang="nl-NL" sz="1200" b="1" dirty="0" smtClean="0">
                <a:solidFill>
                  <a:srgbClr val="E89E00"/>
                </a:solidFill>
              </a:rPr>
              <a:t>Hartvaatziekten</a:t>
            </a:r>
            <a:r>
              <a:rPr lang="nl-NL" sz="1200" dirty="0" smtClean="0"/>
              <a:t> </a:t>
            </a:r>
          </a:p>
          <a:p>
            <a:pPr lvl="1"/>
            <a:r>
              <a:rPr lang="nl-NL" sz="1200" dirty="0" smtClean="0"/>
              <a:t>één of meer ICPC code(s) uit:  K74*(</a:t>
            </a:r>
            <a:r>
              <a:rPr lang="nl-NL" sz="1200" dirty="0"/>
              <a:t>Angina pectoris</a:t>
            </a:r>
            <a:r>
              <a:rPr lang="nl-NL" sz="1200" dirty="0" smtClean="0"/>
              <a:t>), K75*(</a:t>
            </a:r>
            <a:r>
              <a:rPr lang="nl-NL" sz="1200" dirty="0"/>
              <a:t>Acuut myocardinfarct</a:t>
            </a:r>
            <a:r>
              <a:rPr lang="nl-NL" sz="1200" dirty="0" smtClean="0"/>
              <a:t>),K76*(</a:t>
            </a:r>
            <a:r>
              <a:rPr lang="nl-NL" sz="1200" dirty="0"/>
              <a:t>Andere/chronische ischemische hartziekte</a:t>
            </a:r>
            <a:r>
              <a:rPr lang="nl-NL" sz="1200" dirty="0" smtClean="0"/>
              <a:t>), K89*(</a:t>
            </a:r>
            <a:r>
              <a:rPr lang="nl-NL" sz="1200" dirty="0"/>
              <a:t>Passagère cerebrale ischemie/TIA</a:t>
            </a:r>
            <a:r>
              <a:rPr lang="nl-NL" sz="1200" dirty="0" smtClean="0"/>
              <a:t>), K90/K90.00 (CVA, niet gespecificeerd), K90.03 (</a:t>
            </a:r>
            <a:r>
              <a:rPr lang="nl-NL" sz="1200" dirty="0"/>
              <a:t>Cerebraal infarct</a:t>
            </a:r>
            <a:r>
              <a:rPr lang="nl-NL" sz="1200" dirty="0" smtClean="0"/>
              <a:t>), K92.01 (</a:t>
            </a:r>
            <a:r>
              <a:rPr lang="nl-NL" sz="1200" dirty="0"/>
              <a:t>Claudicatio intermittens</a:t>
            </a:r>
            <a:r>
              <a:rPr lang="nl-NL" sz="1200" dirty="0" smtClean="0"/>
              <a:t>), K99.01 (</a:t>
            </a:r>
            <a:r>
              <a:rPr lang="nl-NL" sz="1200" dirty="0"/>
              <a:t>Aneurysma aorta</a:t>
            </a:r>
            <a:r>
              <a:rPr lang="nl-NL" sz="1200" dirty="0" smtClean="0"/>
              <a:t>) op episodelijst en/of in journaal afgelopen 5 jaar.</a:t>
            </a:r>
          </a:p>
          <a:p>
            <a:pPr marL="0" indent="0">
              <a:buNone/>
            </a:pPr>
            <a:endParaRPr lang="nl-NL" sz="1200" dirty="0" smtClean="0"/>
          </a:p>
          <a:p>
            <a:pPr marL="0" indent="0">
              <a:buNone/>
            </a:pPr>
            <a:r>
              <a:rPr lang="nl-NL" sz="1200" dirty="0" smtClean="0"/>
              <a:t>* Dit is inclusief alle eventuele subcodes</a:t>
            </a:r>
          </a:p>
          <a:p>
            <a:pPr marL="0" indent="0">
              <a:buNone/>
            </a:pPr>
            <a:endParaRPr lang="nl-NL" sz="1400" dirty="0" smtClean="0"/>
          </a:p>
        </p:txBody>
      </p:sp>
      <p:sp>
        <p:nvSpPr>
          <p:cNvPr id="5"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smtClean="0"/>
              <a:t>Annex 1: details HIS-data</a:t>
            </a:r>
            <a:endParaRPr lang="nl-NL" dirty="0">
              <a:solidFill>
                <a:srgbClr val="FF0000"/>
              </a:solidFill>
            </a:endParaRPr>
          </a:p>
        </p:txBody>
      </p:sp>
    </p:spTree>
    <p:extLst>
      <p:ext uri="{BB962C8B-B14F-4D97-AF65-F5344CB8AC3E}">
        <p14:creationId xmlns:p14="http://schemas.microsoft.com/office/powerpoint/2010/main" val="365504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smtClean="0"/>
              <a:t>Nameting familiaire hypercholesterolemie</a:t>
            </a:r>
            <a:endParaRPr lang="nl-NL" dirty="0">
              <a:solidFill>
                <a:srgbClr val="FF0000"/>
              </a:solidFill>
            </a:endParaRP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619072"/>
            <a:ext cx="10744200" cy="3751308"/>
          </a:xfrm>
        </p:spPr>
        <p:txBody>
          <a:bodyPr/>
          <a:lstStyle/>
          <a:p>
            <a:r>
              <a:rPr lang="it-IT" dirty="0" smtClean="0"/>
              <a:t>Voormeting: datum</a:t>
            </a:r>
          </a:p>
          <a:p>
            <a:pPr marL="0" indent="0">
              <a:buNone/>
            </a:pPr>
            <a:endParaRPr lang="it-IT" dirty="0"/>
          </a:p>
          <a:p>
            <a:pPr marL="0" indent="0">
              <a:buNone/>
            </a:pPr>
            <a:r>
              <a:rPr lang="it-IT" i="1" u="sng" dirty="0" smtClean="0"/>
              <a:t>Vandaag:</a:t>
            </a:r>
          </a:p>
          <a:p>
            <a:r>
              <a:rPr lang="it-IT" dirty="0" smtClean="0"/>
              <a:t>Resultaten online</a:t>
            </a:r>
            <a:r>
              <a:rPr lang="nl-NL" sz="2400" dirty="0" smtClean="0"/>
              <a:t> enquête</a:t>
            </a:r>
            <a:r>
              <a:rPr lang="it-IT" dirty="0" smtClean="0"/>
              <a:t>: wat zijn de verschillen?</a:t>
            </a:r>
          </a:p>
          <a:p>
            <a:r>
              <a:rPr lang="it-IT" dirty="0" smtClean="0"/>
              <a:t>Nameting HIS-cijfers: wat is er veranderd sinds de voormeting?</a:t>
            </a:r>
          </a:p>
          <a:p>
            <a:pPr lvl="1"/>
            <a:r>
              <a:rPr lang="it-IT" dirty="0" smtClean="0"/>
              <a:t>Relatie met geformuleerde voornemens</a:t>
            </a:r>
          </a:p>
          <a:p>
            <a:pPr lvl="1"/>
            <a:r>
              <a:rPr lang="it-IT" dirty="0" smtClean="0"/>
              <a:t>Relatie met resultaten </a:t>
            </a:r>
            <a:r>
              <a:rPr lang="it-IT" dirty="0"/>
              <a:t>online </a:t>
            </a:r>
            <a:r>
              <a:rPr lang="nl-NL" dirty="0"/>
              <a:t>enquête</a:t>
            </a:r>
            <a:endParaRPr lang="it-IT" dirty="0"/>
          </a:p>
          <a:p>
            <a:r>
              <a:rPr lang="it-IT" dirty="0" smtClean="0"/>
              <a:t>Discussie</a:t>
            </a:r>
          </a:p>
          <a:p>
            <a:r>
              <a:rPr lang="it-IT" dirty="0" smtClean="0"/>
              <a:t>Hoe verder: borgen verbeteringen, nieuwe afspraken? </a:t>
            </a:r>
          </a:p>
          <a:p>
            <a:endParaRPr lang="it-IT" dirty="0" smtClean="0"/>
          </a:p>
          <a:p>
            <a:endParaRPr lang="it-IT" dirty="0" smtClean="0"/>
          </a:p>
        </p:txBody>
      </p:sp>
    </p:spTree>
    <p:extLst>
      <p:ext uri="{BB962C8B-B14F-4D97-AF65-F5344CB8AC3E}">
        <p14:creationId xmlns:p14="http://schemas.microsoft.com/office/powerpoint/2010/main" val="10517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28636" y="1085850"/>
            <a:ext cx="11114723" cy="1228028"/>
          </a:xfrm>
          <a:prstGeom prst="rect">
            <a:avLst/>
          </a:prstGeom>
        </p:spPr>
        <p:txBody>
          <a:bodyPr wrap="square">
            <a:spAutoFit/>
          </a:bodyPr>
          <a:lstStyle/>
          <a:p>
            <a:pPr marL="182563">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563">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182563">
              <a:lnSpc>
                <a:spcPct val="105000"/>
              </a:lnSpc>
              <a:spcAft>
                <a:spcPts val="800"/>
              </a:spcAft>
            </a:pPr>
            <a: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p:cNvSpPr txBox="1"/>
          <p:nvPr/>
        </p:nvSpPr>
        <p:spPr>
          <a:xfrm>
            <a:off x="899160" y="1737360"/>
            <a:ext cx="10012680" cy="3293209"/>
          </a:xfrm>
          <a:prstGeom prst="rect">
            <a:avLst/>
          </a:prstGeom>
          <a:noFill/>
        </p:spPr>
        <p:txBody>
          <a:bodyPr wrap="square" rtlCol="0">
            <a:spAutoFit/>
          </a:bodyPr>
          <a:lstStyle/>
          <a:p>
            <a:pPr marL="285750" indent="-285750">
              <a:buFont typeface="Arial" panose="020B0604020202020204" pitchFamily="34" charset="0"/>
              <a:buChar char="•"/>
            </a:pPr>
            <a:r>
              <a:rPr lang="en-US" sz="2300" dirty="0" err="1" smtClean="0"/>
              <a:t>Herhaling</a:t>
            </a:r>
            <a:r>
              <a:rPr lang="en-US" sz="2300" dirty="0" smtClean="0"/>
              <a:t> </a:t>
            </a:r>
            <a:r>
              <a:rPr lang="en-US" sz="2300" dirty="0" err="1" smtClean="0"/>
              <a:t>aantal</a:t>
            </a:r>
            <a:r>
              <a:rPr lang="en-US" sz="2300" dirty="0" smtClean="0"/>
              <a:t> </a:t>
            </a:r>
            <a:r>
              <a:rPr lang="en-US" sz="2300" dirty="0" err="1" smtClean="0"/>
              <a:t>kennis</a:t>
            </a:r>
            <a:r>
              <a:rPr lang="en-US" sz="2300" dirty="0" smtClean="0"/>
              <a:t> </a:t>
            </a:r>
            <a:r>
              <a:rPr lang="en-US" sz="2300" dirty="0" err="1" smtClean="0"/>
              <a:t>vragen</a:t>
            </a:r>
            <a:r>
              <a:rPr lang="en-US" sz="2300" dirty="0" smtClean="0"/>
              <a:t> </a:t>
            </a:r>
          </a:p>
          <a:p>
            <a:r>
              <a:rPr lang="en-US" sz="2300" dirty="0" smtClean="0"/>
              <a:t>	</a:t>
            </a:r>
          </a:p>
          <a:p>
            <a:pPr marL="285750" indent="-285750">
              <a:buFont typeface="Arial" panose="020B0604020202020204" pitchFamily="34" charset="0"/>
              <a:buChar char="•"/>
            </a:pPr>
            <a:r>
              <a:rPr lang="en-US" sz="2300" dirty="0" err="1" smtClean="0"/>
              <a:t>Aangevuld</a:t>
            </a:r>
            <a:r>
              <a:rPr lang="en-US" sz="2300" dirty="0" smtClean="0"/>
              <a:t> met </a:t>
            </a:r>
            <a:r>
              <a:rPr lang="en-US" sz="2300" dirty="0" err="1" smtClean="0"/>
              <a:t>enkele</a:t>
            </a:r>
            <a:r>
              <a:rPr lang="en-US" sz="2300" dirty="0" smtClean="0"/>
              <a:t> </a:t>
            </a:r>
            <a:r>
              <a:rPr lang="en-US" sz="2300" dirty="0" err="1" smtClean="0"/>
              <a:t>vragen</a:t>
            </a:r>
            <a:r>
              <a:rPr lang="en-US" sz="2300" dirty="0" smtClean="0"/>
              <a:t> over </a:t>
            </a:r>
            <a:r>
              <a:rPr lang="en-US" sz="2300" dirty="0" err="1" smtClean="0"/>
              <a:t>verandering</a:t>
            </a:r>
            <a:r>
              <a:rPr lang="en-US" sz="2300" dirty="0" smtClean="0"/>
              <a:t> </a:t>
            </a:r>
            <a:r>
              <a:rPr lang="en-US" sz="2300" dirty="0" err="1" smtClean="0"/>
              <a:t>sinds</a:t>
            </a:r>
            <a:r>
              <a:rPr lang="en-US" sz="2300" dirty="0" smtClean="0"/>
              <a:t> </a:t>
            </a:r>
            <a:r>
              <a:rPr lang="en-US" sz="2300" dirty="0" err="1" smtClean="0"/>
              <a:t>voormeting</a:t>
            </a:r>
            <a:endParaRPr lang="en-US" sz="2300" dirty="0" smtClean="0"/>
          </a:p>
          <a:p>
            <a:endParaRPr lang="en-US" sz="2300" dirty="0" smtClean="0"/>
          </a:p>
          <a:p>
            <a:pPr marL="285750" indent="-285750">
              <a:buFont typeface="Arial" panose="020B0604020202020204" pitchFamily="34" charset="0"/>
              <a:buChar char="•"/>
            </a:pPr>
            <a:r>
              <a:rPr lang="en-US" sz="2300" dirty="0" smtClean="0"/>
              <a:t>JAAR X (</a:t>
            </a:r>
            <a:r>
              <a:rPr lang="en-US" sz="2300" dirty="0" err="1" smtClean="0"/>
              <a:t>voormeting</a:t>
            </a:r>
            <a:r>
              <a:rPr lang="en-US" sz="2300" dirty="0" smtClean="0"/>
              <a:t>): XX </a:t>
            </a:r>
            <a:r>
              <a:rPr lang="en-US" sz="2300" dirty="0" err="1" smtClean="0"/>
              <a:t>respondenten</a:t>
            </a:r>
            <a:endParaRPr lang="en-US" sz="2300" dirty="0" smtClean="0"/>
          </a:p>
          <a:p>
            <a:endParaRPr lang="en-US" sz="2300" dirty="0" smtClean="0"/>
          </a:p>
          <a:p>
            <a:pPr marL="285750" indent="-285750">
              <a:buFont typeface="Arial" panose="020B0604020202020204" pitchFamily="34" charset="0"/>
              <a:buChar char="•"/>
            </a:pPr>
            <a:r>
              <a:rPr lang="en-US" sz="2300" dirty="0" smtClean="0"/>
              <a:t>JAAR X+1 (</a:t>
            </a:r>
            <a:r>
              <a:rPr lang="en-US" sz="2300" dirty="0" err="1" smtClean="0"/>
              <a:t>nameting</a:t>
            </a:r>
            <a:r>
              <a:rPr lang="en-US" sz="2300" dirty="0" smtClean="0"/>
              <a:t>) : XX</a:t>
            </a:r>
            <a:r>
              <a:rPr lang="en-US" sz="2300" dirty="0" smtClean="0">
                <a:solidFill>
                  <a:srgbClr val="FF0000"/>
                </a:solidFill>
              </a:rPr>
              <a:t> </a:t>
            </a:r>
            <a:r>
              <a:rPr lang="en-US" sz="2300" dirty="0" err="1" smtClean="0"/>
              <a:t>respondenten</a:t>
            </a:r>
            <a:r>
              <a:rPr lang="en-US" sz="2300" dirty="0" smtClean="0"/>
              <a:t>, (</a:t>
            </a:r>
            <a:r>
              <a:rPr lang="en-US" sz="2300" dirty="0" err="1" smtClean="0"/>
              <a:t>waarvan</a:t>
            </a:r>
            <a:r>
              <a:rPr lang="en-US" sz="2300" dirty="0" smtClean="0"/>
              <a:t> </a:t>
            </a:r>
            <a:r>
              <a:rPr lang="en-US" sz="2300" dirty="0"/>
              <a:t>X</a:t>
            </a:r>
            <a:r>
              <a:rPr lang="en-US" sz="2300" dirty="0" smtClean="0">
                <a:solidFill>
                  <a:srgbClr val="FF0000"/>
                </a:solidFill>
              </a:rPr>
              <a:t> </a:t>
            </a:r>
            <a:r>
              <a:rPr lang="en-US" sz="2300" dirty="0" err="1" smtClean="0"/>
              <a:t>aanwezig</a:t>
            </a:r>
            <a:r>
              <a:rPr lang="en-US" sz="2300" dirty="0" smtClean="0"/>
              <a:t> </a:t>
            </a:r>
            <a:r>
              <a:rPr lang="en-US" sz="2300" dirty="0" err="1" smtClean="0"/>
              <a:t>waren</a:t>
            </a:r>
            <a:r>
              <a:rPr lang="en-US" sz="2300" dirty="0" smtClean="0"/>
              <a:t> </a:t>
            </a:r>
            <a:r>
              <a:rPr lang="en-US" sz="2300" dirty="0" err="1" smtClean="0"/>
              <a:t>tijdens</a:t>
            </a:r>
            <a:r>
              <a:rPr lang="en-US" sz="2300" dirty="0" smtClean="0"/>
              <a:t> </a:t>
            </a:r>
            <a:r>
              <a:rPr lang="en-US" sz="2300" dirty="0" err="1" smtClean="0"/>
              <a:t>voormeting</a:t>
            </a:r>
            <a:r>
              <a:rPr lang="en-US" sz="2300" dirty="0" smtClean="0"/>
              <a:t>)</a:t>
            </a:r>
          </a:p>
          <a:p>
            <a:pPr marL="285750" indent="-285750">
              <a:buFont typeface="Arial" panose="020B0604020202020204" pitchFamily="34" charset="0"/>
              <a:buChar char="•"/>
            </a:pPr>
            <a:endParaRPr lang="en-US" sz="2400" dirty="0">
              <a:solidFill>
                <a:srgbClr val="FF0000"/>
              </a:solidFill>
            </a:endParaRPr>
          </a:p>
        </p:txBody>
      </p:sp>
      <p:sp>
        <p:nvSpPr>
          <p:cNvPr id="6"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smtClean="0"/>
              <a:t>Online enquête</a:t>
            </a:r>
            <a:endParaRPr lang="nl-NL" dirty="0">
              <a:solidFill>
                <a:srgbClr val="FF0000"/>
              </a:solidFill>
            </a:endParaRPr>
          </a:p>
        </p:txBody>
      </p:sp>
    </p:spTree>
    <p:extLst>
      <p:ext uri="{BB962C8B-B14F-4D97-AF65-F5344CB8AC3E}">
        <p14:creationId xmlns:p14="http://schemas.microsoft.com/office/powerpoint/2010/main" val="75195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p:txBody>
          <a:bodyPr/>
          <a:lstStyle/>
          <a:p>
            <a:r>
              <a:rPr lang="nl-NL" dirty="0" smtClean="0"/>
              <a:t>Nameting HIS-cijfers zijn gebaseerd op peildatum 1-7-JAAR X+1 en heeft betrekking op periode 1-7-JAAR t/m 30-6-JAAR</a:t>
            </a:r>
          </a:p>
          <a:p>
            <a:endParaRPr lang="nl-NL" dirty="0" smtClean="0"/>
          </a:p>
          <a:p>
            <a:r>
              <a:rPr lang="nl-NL" dirty="0" smtClean="0"/>
              <a:t>Deze cijfers zijn vergeleken met</a:t>
            </a:r>
            <a:r>
              <a:rPr lang="nl-NL" dirty="0" smtClean="0">
                <a:solidFill>
                  <a:srgbClr val="FF0000"/>
                </a:solidFill>
              </a:rPr>
              <a:t> </a:t>
            </a:r>
            <a:r>
              <a:rPr lang="nl-NL" dirty="0" smtClean="0"/>
              <a:t>vorige meting met peildatum 1-7-JAAR X</a:t>
            </a:r>
            <a:endParaRPr lang="nl-NL" dirty="0"/>
          </a:p>
        </p:txBody>
      </p:sp>
      <p:sp>
        <p:nvSpPr>
          <p:cNvPr id="7"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smtClean="0"/>
              <a:t>HIS-cijfers</a:t>
            </a:r>
            <a:endParaRPr lang="nl-NL" dirty="0">
              <a:solidFill>
                <a:srgbClr val="FF0000"/>
              </a:solidFill>
            </a:endParaRPr>
          </a:p>
        </p:txBody>
      </p:sp>
    </p:spTree>
    <p:extLst>
      <p:ext uri="{BB962C8B-B14F-4D97-AF65-F5344CB8AC3E}">
        <p14:creationId xmlns:p14="http://schemas.microsoft.com/office/powerpoint/2010/main" val="254570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smtClean="0"/>
              <a:t>Wat hadden we afgesproken?</a:t>
            </a:r>
            <a:endParaRPr lang="nl-NL" dirty="0">
              <a:solidFill>
                <a:srgbClr val="FF0000"/>
              </a:solidFill>
            </a:endParaRP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708719"/>
            <a:ext cx="10744200" cy="3751308"/>
          </a:xfrm>
        </p:spPr>
        <p:txBody>
          <a:bodyPr/>
          <a:lstStyle/>
          <a:p>
            <a:pPr marL="0" indent="0">
              <a:buNone/>
            </a:pPr>
            <a:r>
              <a:rPr lang="nl-NL" i="1" dirty="0" smtClean="0"/>
              <a:t>Voornemens voormeting en reminder toevoegen</a:t>
            </a:r>
          </a:p>
          <a:p>
            <a:pPr marL="457200" lvl="1" indent="0">
              <a:buNone/>
            </a:pPr>
            <a:r>
              <a:rPr lang="it-IT" dirty="0" smtClean="0"/>
              <a:t>--</a:t>
            </a:r>
          </a:p>
          <a:p>
            <a:pPr marL="457200" lvl="1" indent="0">
              <a:buNone/>
            </a:pPr>
            <a:r>
              <a:rPr lang="it-IT" dirty="0" smtClean="0"/>
              <a:t>--</a:t>
            </a:r>
          </a:p>
          <a:p>
            <a:endParaRPr lang="it-IT" dirty="0" smtClean="0"/>
          </a:p>
          <a:p>
            <a:endParaRPr lang="it-IT" dirty="0" smtClean="0"/>
          </a:p>
        </p:txBody>
      </p:sp>
    </p:spTree>
    <p:extLst>
      <p:ext uri="{BB962C8B-B14F-4D97-AF65-F5344CB8AC3E}">
        <p14:creationId xmlns:p14="http://schemas.microsoft.com/office/powerpoint/2010/main" val="204251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Voorkomen FH</a:t>
            </a:r>
            <a:endParaRPr lang="it-IT" dirty="0"/>
          </a:p>
        </p:txBody>
      </p:sp>
      <p:sp>
        <p:nvSpPr>
          <p:cNvPr id="3" name="Rechthoek 2"/>
          <p:cNvSpPr/>
          <p:nvPr/>
        </p:nvSpPr>
        <p:spPr>
          <a:xfrm>
            <a:off x="840828" y="1443841"/>
            <a:ext cx="10258096" cy="1631216"/>
          </a:xfrm>
          <a:prstGeom prst="rect">
            <a:avLst/>
          </a:prstGeom>
        </p:spPr>
        <p:txBody>
          <a:bodyPr wrap="square">
            <a:spAutoFit/>
          </a:bodyPr>
          <a:lstStyle/>
          <a:p>
            <a:r>
              <a:rPr lang="nl-NL" sz="2000" dirty="0"/>
              <a:t>Hoeveel FH patiënten zijn er in een gemiddelde normpraktijk (2100 patiënten)?</a:t>
            </a:r>
          </a:p>
          <a:p>
            <a:endParaRPr lang="nl-NL" sz="2000" dirty="0"/>
          </a:p>
          <a:p>
            <a:endParaRPr lang="nl-NL" sz="2000" dirty="0"/>
          </a:p>
          <a:p>
            <a:endParaRPr lang="nl-NL" sz="2000" dirty="0"/>
          </a:p>
          <a:p>
            <a:endParaRPr lang="nl-NL" sz="2000" dirty="0"/>
          </a:p>
        </p:txBody>
      </p:sp>
      <p:sp>
        <p:nvSpPr>
          <p:cNvPr id="7" name="Tekstvak 6"/>
          <p:cNvSpPr txBox="1"/>
          <p:nvPr/>
        </p:nvSpPr>
        <p:spPr>
          <a:xfrm>
            <a:off x="991892" y="4881966"/>
            <a:ext cx="5517396" cy="369332"/>
          </a:xfrm>
          <a:prstGeom prst="rect">
            <a:avLst/>
          </a:prstGeom>
          <a:noFill/>
        </p:spPr>
        <p:txBody>
          <a:bodyPr wrap="square" rtlCol="0">
            <a:spAutoFit/>
          </a:bodyPr>
          <a:lstStyle/>
          <a:p>
            <a:r>
              <a:rPr lang="nl-NL" dirty="0"/>
              <a:t>Toelichting: Schatting in Nederland = </a:t>
            </a:r>
            <a:r>
              <a:rPr lang="nl-NL" dirty="0" smtClean="0"/>
              <a:t>1:300</a:t>
            </a:r>
            <a:endParaRPr lang="nl-NL" dirty="0"/>
          </a:p>
        </p:txBody>
      </p:sp>
      <p:pic>
        <p:nvPicPr>
          <p:cNvPr id="11" name="Afbeelding 10"/>
          <p:cNvPicPr>
            <a:picLocks noChangeAspect="1"/>
          </p:cNvPicPr>
          <p:nvPr/>
        </p:nvPicPr>
        <p:blipFill>
          <a:blip r:embed="rId3"/>
          <a:stretch>
            <a:fillRect/>
          </a:stretch>
        </p:blipFill>
        <p:spPr>
          <a:xfrm>
            <a:off x="1166957" y="2451675"/>
            <a:ext cx="9858086" cy="2048434"/>
          </a:xfrm>
          <a:prstGeom prst="rect">
            <a:avLst/>
          </a:prstGeom>
        </p:spPr>
      </p:pic>
      <p:sp>
        <p:nvSpPr>
          <p:cNvPr id="4" name="Rechthoek 3"/>
          <p:cNvSpPr/>
          <p:nvPr/>
        </p:nvSpPr>
        <p:spPr>
          <a:xfrm>
            <a:off x="5275385" y="2498567"/>
            <a:ext cx="152400" cy="361863"/>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7</a:t>
            </a:r>
            <a:endParaRPr lang="nl-NL" b="1" dirty="0"/>
          </a:p>
        </p:txBody>
      </p:sp>
    </p:spTree>
    <p:extLst>
      <p:ext uri="{BB962C8B-B14F-4D97-AF65-F5344CB8AC3E}">
        <p14:creationId xmlns:p14="http://schemas.microsoft.com/office/powerpoint/2010/main" val="377960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Familie</a:t>
            </a:r>
            <a:endParaRPr lang="it-IT" dirty="0"/>
          </a:p>
        </p:txBody>
      </p:sp>
      <p:sp>
        <p:nvSpPr>
          <p:cNvPr id="3" name="Rechthoek 2"/>
          <p:cNvSpPr/>
          <p:nvPr/>
        </p:nvSpPr>
        <p:spPr>
          <a:xfrm>
            <a:off x="840828" y="1443841"/>
            <a:ext cx="10258096" cy="1938992"/>
          </a:xfrm>
          <a:prstGeom prst="rect">
            <a:avLst/>
          </a:prstGeom>
        </p:spPr>
        <p:txBody>
          <a:bodyPr wrap="square">
            <a:spAutoFit/>
          </a:bodyPr>
          <a:lstStyle/>
          <a:p>
            <a:r>
              <a:rPr lang="nl-NL" sz="2000" dirty="0" smtClean="0"/>
              <a:t>Hoeveel procent kans heeft een eerstegraads familielid van een patiënt met FH (ouders, broers, zussen, kinderen) om ook FH te hebben?</a:t>
            </a:r>
          </a:p>
          <a:p>
            <a:endParaRPr lang="nl-NL" sz="2000" dirty="0"/>
          </a:p>
          <a:p>
            <a:endParaRPr lang="nl-NL" sz="2000" dirty="0" smtClean="0"/>
          </a:p>
          <a:p>
            <a:endParaRPr lang="nl-NL" sz="2000" dirty="0" smtClean="0"/>
          </a:p>
          <a:p>
            <a:endParaRPr lang="nl-NL" sz="2000" dirty="0" smtClean="0"/>
          </a:p>
        </p:txBody>
      </p:sp>
      <p:graphicFrame>
        <p:nvGraphicFramePr>
          <p:cNvPr id="8" name="Tabel 7"/>
          <p:cNvGraphicFramePr>
            <a:graphicFrameLocks noGrp="1"/>
          </p:cNvGraphicFramePr>
          <p:nvPr>
            <p:extLst>
              <p:ext uri="{D42A27DB-BD31-4B8C-83A1-F6EECF244321}">
                <p14:modId xmlns:p14="http://schemas.microsoft.com/office/powerpoint/2010/main" val="4182930873"/>
              </p:ext>
            </p:extLst>
          </p:nvPr>
        </p:nvGraphicFramePr>
        <p:xfrm>
          <a:off x="851337" y="2452560"/>
          <a:ext cx="10032253" cy="2389850"/>
        </p:xfrm>
        <a:graphic>
          <a:graphicData uri="http://schemas.openxmlformats.org/drawingml/2006/table">
            <a:tbl>
              <a:tblPr firstRow="1" firstCol="1" bandRow="1">
                <a:tableStyleId>{5C22544A-7EE6-4342-B048-85BDC9FD1C3A}</a:tableStyleId>
              </a:tblPr>
              <a:tblGrid>
                <a:gridCol w="2590363">
                  <a:extLst>
                    <a:ext uri="{9D8B030D-6E8A-4147-A177-3AD203B41FA5}">
                      <a16:colId xmlns:a16="http://schemas.microsoft.com/office/drawing/2014/main" val="1164970218"/>
                    </a:ext>
                  </a:extLst>
                </a:gridCol>
                <a:gridCol w="1676400">
                  <a:extLst>
                    <a:ext uri="{9D8B030D-6E8A-4147-A177-3AD203B41FA5}">
                      <a16:colId xmlns:a16="http://schemas.microsoft.com/office/drawing/2014/main" val="1855440838"/>
                    </a:ext>
                  </a:extLst>
                </a:gridCol>
                <a:gridCol w="1817959">
                  <a:extLst>
                    <a:ext uri="{9D8B030D-6E8A-4147-A177-3AD203B41FA5}">
                      <a16:colId xmlns:a16="http://schemas.microsoft.com/office/drawing/2014/main" val="2959130174"/>
                    </a:ext>
                  </a:extLst>
                </a:gridCol>
                <a:gridCol w="1717287">
                  <a:extLst>
                    <a:ext uri="{9D8B030D-6E8A-4147-A177-3AD203B41FA5}">
                      <a16:colId xmlns:a16="http://schemas.microsoft.com/office/drawing/2014/main" val="3941526564"/>
                    </a:ext>
                  </a:extLst>
                </a:gridCol>
                <a:gridCol w="2230244">
                  <a:extLst>
                    <a:ext uri="{9D8B030D-6E8A-4147-A177-3AD203B41FA5}">
                      <a16:colId xmlns:a16="http://schemas.microsoft.com/office/drawing/2014/main" val="2128079319"/>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25%</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mn-lt"/>
                          <a:ea typeface="+mn-ea"/>
                          <a:cs typeface="+mn-cs"/>
                        </a:rPr>
                        <a:t>50%</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75%</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100%</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extLst>
                  <a:ext uri="{0D108BD9-81ED-4DB2-BD59-A6C34878D82A}">
                    <a16:rowId xmlns:a16="http://schemas.microsoft.com/office/drawing/2014/main" val="1879133900"/>
                  </a:ext>
                </a:extLst>
              </a:tr>
              <a:tr h="738269">
                <a:tc>
                  <a:txBody>
                    <a:bodyPr/>
                    <a:lstStyle/>
                    <a:p>
                      <a:pPr algn="ctr">
                        <a:lnSpc>
                          <a:spcPct val="115000"/>
                        </a:lnSpc>
                        <a:spcAft>
                          <a:spcPts val="0"/>
                        </a:spcAft>
                      </a:pPr>
                      <a:r>
                        <a:rPr lang="nl-NL" sz="2000" dirty="0">
                          <a:effectLst/>
                        </a:rPr>
                        <a:t>A</a:t>
                      </a:r>
                      <a:r>
                        <a:rPr lang="nl-NL" sz="2000" dirty="0" smtClean="0">
                          <a:effectLst/>
                        </a:rPr>
                        <a:t>antal (%) Jaar</a:t>
                      </a:r>
                      <a:r>
                        <a:rPr lang="nl-NL" sz="2000" baseline="0" dirty="0" smtClean="0">
                          <a:effectLst/>
                        </a:rPr>
                        <a:t> X</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chemeClr val="accent6"/>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917181">
                <a:tc>
                  <a:txBody>
                    <a:bodyPr/>
                    <a:lstStyle/>
                    <a:p>
                      <a:pPr algn="ctr">
                        <a:lnSpc>
                          <a:spcPct val="115000"/>
                        </a:lnSpc>
                        <a:spcAft>
                          <a:spcPts val="0"/>
                        </a:spcAft>
                      </a:pPr>
                      <a:r>
                        <a:rPr lang="nl-NL" sz="2000" dirty="0" smtClean="0">
                          <a:effectLst/>
                        </a:rPr>
                        <a:t>Aantal</a:t>
                      </a:r>
                      <a:r>
                        <a:rPr lang="nl-NL" sz="2000" baseline="0" dirty="0" smtClean="0">
                          <a:effectLst/>
                        </a:rPr>
                        <a:t> (%) Jaar X+1</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chemeClr val="accent6"/>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Tree>
    <p:extLst>
      <p:ext uri="{BB962C8B-B14F-4D97-AF65-F5344CB8AC3E}">
        <p14:creationId xmlns:p14="http://schemas.microsoft.com/office/powerpoint/2010/main" val="302778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37795"/>
            <a:ext cx="9765654" cy="646331"/>
          </a:xfrm>
        </p:spPr>
        <p:txBody>
          <a:bodyPr/>
          <a:lstStyle/>
          <a:p>
            <a:r>
              <a:rPr lang="it-IT" dirty="0" smtClean="0"/>
              <a:t>Vanaf welke leeftijd </a:t>
            </a:r>
            <a:endParaRPr lang="it-IT" dirty="0"/>
          </a:p>
        </p:txBody>
      </p:sp>
      <p:sp>
        <p:nvSpPr>
          <p:cNvPr id="3" name="Rechthoek 2"/>
          <p:cNvSpPr/>
          <p:nvPr/>
        </p:nvSpPr>
        <p:spPr>
          <a:xfrm>
            <a:off x="711200" y="1121906"/>
            <a:ext cx="10258096" cy="1938992"/>
          </a:xfrm>
          <a:prstGeom prst="rect">
            <a:avLst/>
          </a:prstGeom>
        </p:spPr>
        <p:txBody>
          <a:bodyPr wrap="square">
            <a:spAutoFit/>
          </a:bodyPr>
          <a:lstStyle/>
          <a:p>
            <a:r>
              <a:rPr lang="nl-NL" sz="2000" b="1" dirty="0" smtClean="0"/>
              <a:t>Vanaf welke leeftijd </a:t>
            </a:r>
            <a:r>
              <a:rPr lang="nl-NL" sz="2000" dirty="0" smtClean="0"/>
              <a:t>is het bij een patiënt met FH zinvol en mogelijk te starten met </a:t>
            </a:r>
            <a:r>
              <a:rPr lang="nl-NL" sz="2000" b="1" dirty="0" smtClean="0"/>
              <a:t>medicatie</a:t>
            </a:r>
            <a:r>
              <a:rPr lang="nl-NL" sz="2000" dirty="0" smtClean="0"/>
              <a:t>?</a:t>
            </a:r>
          </a:p>
          <a:p>
            <a:endParaRPr lang="nl-NL" sz="2000" dirty="0"/>
          </a:p>
          <a:p>
            <a:endParaRPr lang="nl-NL" sz="2000" dirty="0" smtClean="0"/>
          </a:p>
          <a:p>
            <a:endParaRPr lang="nl-NL" sz="2000" dirty="0" smtClean="0"/>
          </a:p>
          <a:p>
            <a:endParaRPr lang="nl-NL" sz="2000" dirty="0" smtClean="0"/>
          </a:p>
        </p:txBody>
      </p:sp>
      <p:graphicFrame>
        <p:nvGraphicFramePr>
          <p:cNvPr id="8" name="Tabel 7"/>
          <p:cNvGraphicFramePr>
            <a:graphicFrameLocks noGrp="1"/>
          </p:cNvGraphicFramePr>
          <p:nvPr>
            <p:extLst>
              <p:ext uri="{D42A27DB-BD31-4B8C-83A1-F6EECF244321}">
                <p14:modId xmlns:p14="http://schemas.microsoft.com/office/powerpoint/2010/main" val="3643129210"/>
              </p:ext>
            </p:extLst>
          </p:nvPr>
        </p:nvGraphicFramePr>
        <p:xfrm>
          <a:off x="851337" y="2452560"/>
          <a:ext cx="10099161" cy="2367548"/>
        </p:xfrm>
        <a:graphic>
          <a:graphicData uri="http://schemas.openxmlformats.org/drawingml/2006/table">
            <a:tbl>
              <a:tblPr firstRow="1" firstCol="1" bandRow="1">
                <a:tableStyleId>{5C22544A-7EE6-4342-B048-85BDC9FD1C3A}</a:tableStyleId>
              </a:tblPr>
              <a:tblGrid>
                <a:gridCol w="2334338">
                  <a:extLst>
                    <a:ext uri="{9D8B030D-6E8A-4147-A177-3AD203B41FA5}">
                      <a16:colId xmlns:a16="http://schemas.microsoft.com/office/drawing/2014/main" val="1164970218"/>
                    </a:ext>
                  </a:extLst>
                </a:gridCol>
                <a:gridCol w="2006071">
                  <a:extLst>
                    <a:ext uri="{9D8B030D-6E8A-4147-A177-3AD203B41FA5}">
                      <a16:colId xmlns:a16="http://schemas.microsoft.com/office/drawing/2014/main" val="1855440838"/>
                    </a:ext>
                  </a:extLst>
                </a:gridCol>
                <a:gridCol w="1878127">
                  <a:extLst>
                    <a:ext uri="{9D8B030D-6E8A-4147-A177-3AD203B41FA5}">
                      <a16:colId xmlns:a16="http://schemas.microsoft.com/office/drawing/2014/main" val="2959130174"/>
                    </a:ext>
                  </a:extLst>
                </a:gridCol>
                <a:gridCol w="1839951">
                  <a:extLst>
                    <a:ext uri="{9D8B030D-6E8A-4147-A177-3AD203B41FA5}">
                      <a16:colId xmlns:a16="http://schemas.microsoft.com/office/drawing/2014/main" val="3941526564"/>
                    </a:ext>
                  </a:extLst>
                </a:gridCol>
                <a:gridCol w="2040674">
                  <a:extLst>
                    <a:ext uri="{9D8B030D-6E8A-4147-A177-3AD203B41FA5}">
                      <a16:colId xmlns:a16="http://schemas.microsoft.com/office/drawing/2014/main" val="833109037"/>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geboorte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mn-lt"/>
                          <a:ea typeface="+mn-ea"/>
                          <a:cs typeface="+mn-cs"/>
                        </a:rPr>
                        <a:t>8</a:t>
                      </a:r>
                      <a:r>
                        <a:rPr lang="nl-NL" sz="2000" baseline="0" dirty="0" smtClean="0">
                          <a:effectLst/>
                          <a:latin typeface="+mn-lt"/>
                          <a:ea typeface="+mn-ea"/>
                          <a:cs typeface="+mn-cs"/>
                        </a:rPr>
                        <a:t> jaar</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18</a:t>
                      </a:r>
                      <a:r>
                        <a:rPr lang="nl-NL" sz="2000" baseline="0" dirty="0" smtClean="0">
                          <a:effectLst/>
                          <a:latin typeface="Calibri" panose="020F0502020204030204" pitchFamily="34" charset="0"/>
                          <a:ea typeface="Calibri" panose="020F0502020204030204" pitchFamily="34" charset="0"/>
                          <a:cs typeface="Calibri" panose="020F0502020204030204" pitchFamily="34" charset="0"/>
                        </a:rPr>
                        <a:t> jaar</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30 jaar</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extLst>
                  <a:ext uri="{0D108BD9-81ED-4DB2-BD59-A6C34878D82A}">
                    <a16:rowId xmlns:a16="http://schemas.microsoft.com/office/drawing/2014/main" val="1879133900"/>
                  </a:ext>
                </a:extLst>
              </a:tr>
              <a:tr h="715967">
                <a:tc>
                  <a:txBody>
                    <a:bodyPr/>
                    <a:lstStyle/>
                    <a:p>
                      <a:pPr algn="ctr">
                        <a:lnSpc>
                          <a:spcPct val="115000"/>
                        </a:lnSpc>
                        <a:spcAft>
                          <a:spcPts val="0"/>
                        </a:spcAft>
                      </a:pPr>
                      <a:r>
                        <a:rPr lang="nl-NL" sz="2000" dirty="0">
                          <a:effectLst/>
                        </a:rPr>
                        <a:t>A</a:t>
                      </a:r>
                      <a:r>
                        <a:rPr lang="nl-NL" sz="2000" dirty="0" smtClean="0">
                          <a:effectLst/>
                        </a:rPr>
                        <a:t>antal (%) Jaar</a:t>
                      </a:r>
                      <a:r>
                        <a:rPr lang="nl-NL" sz="2000" baseline="0" dirty="0" smtClean="0">
                          <a:effectLst/>
                        </a:rPr>
                        <a:t> X</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chemeClr val="accent6"/>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917181">
                <a:tc>
                  <a:txBody>
                    <a:bodyPr/>
                    <a:lstStyle/>
                    <a:p>
                      <a:pPr algn="ctr">
                        <a:lnSpc>
                          <a:spcPct val="115000"/>
                        </a:lnSpc>
                        <a:spcAft>
                          <a:spcPts val="0"/>
                        </a:spcAft>
                      </a:pPr>
                      <a:r>
                        <a:rPr lang="nl-NL" sz="2000" dirty="0" smtClean="0">
                          <a:effectLst/>
                        </a:rPr>
                        <a:t>Aantal</a:t>
                      </a:r>
                      <a:r>
                        <a:rPr lang="nl-NL" sz="2000" baseline="0" dirty="0" smtClean="0">
                          <a:effectLst/>
                        </a:rPr>
                        <a:t> (%) Jaar X+1</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chemeClr val="accent6"/>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Tree>
    <p:extLst>
      <p:ext uri="{BB962C8B-B14F-4D97-AF65-F5344CB8AC3E}">
        <p14:creationId xmlns:p14="http://schemas.microsoft.com/office/powerpoint/2010/main" val="36869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507CED45874D47AECC62297D0516AB" ma:contentTypeVersion="7" ma:contentTypeDescription="Een nieuw document maken." ma:contentTypeScope="" ma:versionID="acabe899f919e9465109f94d109d47d5">
  <xsd:schema xmlns:xsd="http://www.w3.org/2001/XMLSchema" xmlns:xs="http://www.w3.org/2001/XMLSchema" xmlns:p="http://schemas.microsoft.com/office/2006/metadata/properties" xmlns:ns2="1dbe310a-500c-4adb-bc20-cf1b24855a5c" xmlns:ns3="1236f238-2a06-4c35-8435-fc7c046eb6e5" targetNamespace="http://schemas.microsoft.com/office/2006/metadata/properties" ma:root="true" ma:fieldsID="e7a52897b37e8b78830d744c9cd39410" ns2:_="" ns3:_="">
    <xsd:import namespace="1dbe310a-500c-4adb-bc20-cf1b24855a5c"/>
    <xsd:import namespace="1236f238-2a06-4c35-8435-fc7c046eb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310a-500c-4adb-bc20-cf1b24855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6f238-2a06-4c35-8435-fc7c046eb6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D67680-3FB7-4856-A30F-FDCD8C6FDADA}">
  <ds:schemaRefs>
    <ds:schemaRef ds:uri="http://purl.org/dc/terms/"/>
    <ds:schemaRef ds:uri="1236f238-2a06-4c35-8435-fc7c046eb6e5"/>
    <ds:schemaRef ds:uri="http://schemas.microsoft.com/office/2006/documentManagement/types"/>
    <ds:schemaRef ds:uri="http://schemas.microsoft.com/office/infopath/2007/PartnerControls"/>
    <ds:schemaRef ds:uri="1dbe310a-500c-4adb-bc20-cf1b24855a5c"/>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AD854B7-A5D7-4400-8774-DCED84C2AFF1}">
  <ds:schemaRefs>
    <ds:schemaRef ds:uri="http://schemas.microsoft.com/sharepoint/v3/contenttype/forms"/>
  </ds:schemaRefs>
</ds:datastoreItem>
</file>

<file path=customXml/itemProps3.xml><?xml version="1.0" encoding="utf-8"?>
<ds:datastoreItem xmlns:ds="http://schemas.openxmlformats.org/officeDocument/2006/customXml" ds:itemID="{1B6D3FEA-E13B-41EF-A459-B4F859112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310a-500c-4adb-bc20-cf1b24855a5c"/>
    <ds:schemaRef ds:uri="1236f238-2a06-4c35-8435-fc7c046eb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3818</TotalTime>
  <Words>1757</Words>
  <Application>Microsoft Office PowerPoint</Application>
  <PresentationFormat>Breedbeeld</PresentationFormat>
  <Paragraphs>308</Paragraphs>
  <Slides>25</Slides>
  <Notes>22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25</vt:i4>
      </vt:variant>
    </vt:vector>
  </HeadingPairs>
  <TitlesOfParts>
    <vt:vector size="33" baseType="lpstr">
      <vt:lpstr>Arial</vt:lpstr>
      <vt:lpstr>Calibri</vt:lpstr>
      <vt:lpstr>Calibri Light</vt:lpstr>
      <vt:lpstr>Times New Roman</vt:lpstr>
      <vt:lpstr>Trebuchet MS</vt:lpstr>
      <vt:lpstr>Wingdings</vt:lpstr>
      <vt:lpstr>1_Kantoorthema</vt:lpstr>
      <vt:lpstr>Aangepast ontwerp</vt:lpstr>
      <vt:lpstr>Familiaire Hypercholesterolemie (nameting)</vt:lpstr>
      <vt:lpstr>Opbouw Bijeenkomst</vt:lpstr>
      <vt:lpstr>Nameting familiaire hypercholesterolemie</vt:lpstr>
      <vt:lpstr>PowerPoint-presentatie</vt:lpstr>
      <vt:lpstr>PowerPoint-presentatie</vt:lpstr>
      <vt:lpstr>Wat hadden we afgesproken?</vt:lpstr>
      <vt:lpstr>Voorkomen FH</vt:lpstr>
      <vt:lpstr>Familie</vt:lpstr>
      <vt:lpstr>Vanaf welke leeftijd </vt:lpstr>
      <vt:lpstr>PowerPoint-presentatie</vt:lpstr>
      <vt:lpstr>Altijd diagnostiek</vt:lpstr>
      <vt:lpstr>Verandering sinds          spiegelen </vt:lpstr>
      <vt:lpstr>Opgespoord?</vt:lpstr>
      <vt:lpstr>Notitie in het HIS    </vt:lpstr>
      <vt:lpstr>Notitie ‘FTOFH’    </vt:lpstr>
      <vt:lpstr>Voorkomen FH     voor en na</vt:lpstr>
      <vt:lpstr>FH in aantal     voor en na</vt:lpstr>
      <vt:lpstr>Behandelen</vt:lpstr>
      <vt:lpstr>FH patiënt in beeld?  Voor- en nameting</vt:lpstr>
      <vt:lpstr>FH en LDL meting     voor en na</vt:lpstr>
      <vt:lpstr>FH en C10 voorschrift   voor en na</vt:lpstr>
      <vt:lpstr>Taakopvatting familie</vt:lpstr>
      <vt:lpstr>Informeer je familie?</vt:lpstr>
      <vt:lpstr>PowerPoint-presentatie</vt:lpstr>
      <vt:lpstr>PowerPoint-presentatie</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[Onderwerp spiegelbijeenkomst]</dc:title>
  <dc:creator>Hendriks, M.J. (Marjolein)</dc:creator>
  <cp:lastModifiedBy>Bloemendal, E. (Evelien)</cp:lastModifiedBy>
  <cp:revision>342</cp:revision>
  <dcterms:created xsi:type="dcterms:W3CDTF">2019-05-27T10:44:32Z</dcterms:created>
  <dcterms:modified xsi:type="dcterms:W3CDTF">2023-09-12T13:52:15Z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0x010100F3507CED45874D47AECC62297D0516AB</vt:lpwstr>
  </property>
</Properties>
</file>